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10" r:id="rId2"/>
    <p:sldId id="311" r:id="rId3"/>
    <p:sldId id="288" r:id="rId4"/>
    <p:sldId id="273" r:id="rId5"/>
    <p:sldId id="259" r:id="rId6"/>
    <p:sldId id="289" r:id="rId7"/>
    <p:sldId id="290" r:id="rId8"/>
    <p:sldId id="291" r:id="rId9"/>
    <p:sldId id="295" r:id="rId10"/>
    <p:sldId id="292" r:id="rId11"/>
    <p:sldId id="293" r:id="rId12"/>
    <p:sldId id="294"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27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94660"/>
  </p:normalViewPr>
  <p:slideViewPr>
    <p:cSldViewPr snapToGrid="0">
      <p:cViewPr varScale="1">
        <p:scale>
          <a:sx n="69" d="100"/>
          <a:sy n="69" d="100"/>
        </p:scale>
        <p:origin x="492"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F81E473-2B5B-430F-B8C6-85B048350C1F}"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E709-8525-4778-AF45-8F876BE74D57}" type="slidenum">
              <a:rPr lang="en-US" smtClean="0"/>
              <a:pPr/>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3">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8084060"/>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1" name="camera.wav"/>
          </p:stSnd>
        </p:sndAc>
      </p:transition>
    </mc:Choice>
    <mc:Fallback xmlns="">
      <p:transition spd="slow">
        <p:fade/>
        <p:sndAc>
          <p:stSnd>
            <p:snd r:embed="rId4" name="camera.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81E473-2B5B-430F-B8C6-85B048350C1F}"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E709-8525-4778-AF45-8F876BE74D57}" type="slidenum">
              <a:rPr lang="en-US" smtClean="0"/>
              <a:pPr/>
              <a:t>‹#›</a:t>
            </a:fld>
            <a:endParaRPr lang="en-US"/>
          </a:p>
        </p:txBody>
      </p:sp>
    </p:spTree>
    <p:extLst>
      <p:ext uri="{BB962C8B-B14F-4D97-AF65-F5344CB8AC3E}">
        <p14:creationId xmlns:p14="http://schemas.microsoft.com/office/powerpoint/2010/main" val="1694382436"/>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1" name="camera.wav"/>
          </p:stSnd>
        </p:sndAc>
      </p:transition>
    </mc:Choice>
    <mc:Fallback xmlns="">
      <p:transition spd="slow">
        <p:fade/>
        <p:sndAc>
          <p:stSnd>
            <p:snd r:embed="rId3" name="camera.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81E473-2B5B-430F-B8C6-85B048350C1F}"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E709-8525-4778-AF45-8F876BE74D57}" type="slidenum">
              <a:rPr lang="en-US" smtClean="0"/>
              <a:pPr/>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163439"/>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1" name="camera.wav"/>
          </p:stSnd>
        </p:sndAc>
      </p:transition>
    </mc:Choice>
    <mc:Fallback xmlns="">
      <p:transition spd="slow">
        <p:fade/>
        <p:sndAc>
          <p:stSnd>
            <p:snd r:embed="rId3" name="camera.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81E473-2B5B-430F-B8C6-85B048350C1F}"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E709-8525-4778-AF45-8F876BE74D57}" type="slidenum">
              <a:rPr lang="en-US" smtClean="0"/>
              <a:pPr/>
              <a:t>‹#›</a:t>
            </a:fld>
            <a:endParaRPr lang="en-US"/>
          </a:p>
        </p:txBody>
      </p:sp>
    </p:spTree>
    <p:extLst>
      <p:ext uri="{BB962C8B-B14F-4D97-AF65-F5344CB8AC3E}">
        <p14:creationId xmlns:p14="http://schemas.microsoft.com/office/powerpoint/2010/main" val="1454926314"/>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1" name="camera.wav"/>
          </p:stSnd>
        </p:sndAc>
      </p:transition>
    </mc:Choice>
    <mc:Fallback xmlns="">
      <p:transition spd="slow">
        <p:fade/>
        <p:sndAc>
          <p:stSnd>
            <p:snd r:embed="rId3" name="camera.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81E473-2B5B-430F-B8C6-85B048350C1F}" type="datetimeFigureOut">
              <a:rPr lang="en-US" smtClean="0"/>
              <a:pPr/>
              <a:t>21-Jun-21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E709-8525-4778-AF45-8F876BE74D57}" type="slidenum">
              <a:rPr lang="en-US" smtClean="0"/>
              <a:pPr/>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3">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0500628"/>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1" name="camera.wav"/>
          </p:stSnd>
        </p:sndAc>
      </p:transition>
    </mc:Choice>
    <mc:Fallback xmlns="">
      <p:transition spd="slow">
        <p:fade/>
        <p:sndAc>
          <p:stSnd>
            <p:snd r:embed="rId4" name="camera.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81E473-2B5B-430F-B8C6-85B048350C1F}" type="datetimeFigureOut">
              <a:rPr lang="en-US" smtClean="0"/>
              <a:pPr/>
              <a:t>21-Jun-21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1E709-8525-4778-AF45-8F876BE74D57}" type="slidenum">
              <a:rPr lang="en-US" smtClean="0"/>
              <a:pPr/>
              <a:t>‹#›</a:t>
            </a:fld>
            <a:endParaRPr lang="en-US"/>
          </a:p>
        </p:txBody>
      </p:sp>
    </p:spTree>
    <p:extLst>
      <p:ext uri="{BB962C8B-B14F-4D97-AF65-F5344CB8AC3E}">
        <p14:creationId xmlns:p14="http://schemas.microsoft.com/office/powerpoint/2010/main" val="2060462108"/>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1" name="camera.wav"/>
          </p:stSnd>
        </p:sndAc>
      </p:transition>
    </mc:Choice>
    <mc:Fallback xmlns="">
      <p:transition spd="slow">
        <p:fade/>
        <p:sndAc>
          <p:stSnd>
            <p:snd r:embed="rId3" name="camera.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81E473-2B5B-430F-B8C6-85B048350C1F}" type="datetimeFigureOut">
              <a:rPr lang="en-US" smtClean="0"/>
              <a:pPr/>
              <a:t>21-Jun-21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1E709-8525-4778-AF45-8F876BE74D57}" type="slidenum">
              <a:rPr lang="en-US" smtClean="0"/>
              <a:pPr/>
              <a:t>‹#›</a:t>
            </a:fld>
            <a:endParaRPr lang="en-US"/>
          </a:p>
        </p:txBody>
      </p:sp>
    </p:spTree>
    <p:extLst>
      <p:ext uri="{BB962C8B-B14F-4D97-AF65-F5344CB8AC3E}">
        <p14:creationId xmlns:p14="http://schemas.microsoft.com/office/powerpoint/2010/main" val="3509269213"/>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1" name="camera.wav"/>
          </p:stSnd>
        </p:sndAc>
      </p:transition>
    </mc:Choice>
    <mc:Fallback xmlns="">
      <p:transition spd="slow">
        <p:fade/>
        <p:sndAc>
          <p:stSnd>
            <p:snd r:embed="rId3" name="camera.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81E473-2B5B-430F-B8C6-85B048350C1F}" type="datetimeFigureOut">
              <a:rPr lang="en-US" smtClean="0"/>
              <a:pPr/>
              <a:t>21-Jun-21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A1E709-8525-4778-AF45-8F876BE74D57}" type="slidenum">
              <a:rPr lang="en-US" smtClean="0"/>
              <a:pPr/>
              <a:t>‹#›</a:t>
            </a:fld>
            <a:endParaRPr lang="en-US"/>
          </a:p>
        </p:txBody>
      </p:sp>
    </p:spTree>
    <p:extLst>
      <p:ext uri="{BB962C8B-B14F-4D97-AF65-F5344CB8AC3E}">
        <p14:creationId xmlns:p14="http://schemas.microsoft.com/office/powerpoint/2010/main" val="2417742153"/>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1" name="camera.wav"/>
          </p:stSnd>
        </p:sndAc>
      </p:transition>
    </mc:Choice>
    <mc:Fallback xmlns="">
      <p:transition spd="slow">
        <p:fade/>
        <p:sndAc>
          <p:stSnd>
            <p:snd r:embed="rId3" name="camera.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1E473-2B5B-430F-B8C6-85B048350C1F}" type="datetimeFigureOut">
              <a:rPr lang="en-US" smtClean="0"/>
              <a:pPr/>
              <a:t>21-Jun-21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A1E709-8525-4778-AF45-8F876BE74D57}" type="slidenum">
              <a:rPr lang="en-US" smtClean="0"/>
              <a:pPr/>
              <a:t>‹#›</a:t>
            </a:fld>
            <a:endParaRPr lang="en-US"/>
          </a:p>
        </p:txBody>
      </p:sp>
    </p:spTree>
    <p:extLst>
      <p:ext uri="{BB962C8B-B14F-4D97-AF65-F5344CB8AC3E}">
        <p14:creationId xmlns:p14="http://schemas.microsoft.com/office/powerpoint/2010/main" val="37059119"/>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1" name="camera.wav"/>
          </p:stSnd>
        </p:sndAc>
      </p:transition>
    </mc:Choice>
    <mc:Fallback xmlns="">
      <p:transition spd="slow">
        <p:fade/>
        <p:sndAc>
          <p:stSnd>
            <p:snd r:embed="rId3" name="camera.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F81E473-2B5B-430F-B8C6-85B048350C1F}" type="datetimeFigureOut">
              <a:rPr lang="en-US" smtClean="0"/>
              <a:pPr/>
              <a:t>21-Jun-21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1E709-8525-4778-AF45-8F876BE74D57}" type="slidenum">
              <a:rPr lang="en-US" smtClean="0"/>
              <a:pPr/>
              <a:t>‹#›</a:t>
            </a:fld>
            <a:endParaRPr lang="en-US"/>
          </a:p>
        </p:txBody>
      </p:sp>
    </p:spTree>
    <p:extLst>
      <p:ext uri="{BB962C8B-B14F-4D97-AF65-F5344CB8AC3E}">
        <p14:creationId xmlns:p14="http://schemas.microsoft.com/office/powerpoint/2010/main" val="3887248726"/>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1" name="camera.wav"/>
          </p:stSnd>
        </p:sndAc>
      </p:transition>
    </mc:Choice>
    <mc:Fallback xmlns="">
      <p:transition spd="slow">
        <p:fade/>
        <p:sndAc>
          <p:stSnd>
            <p:snd r:embed="rId3" name="camera.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81E473-2B5B-430F-B8C6-85B048350C1F}" type="datetimeFigureOut">
              <a:rPr lang="en-US" smtClean="0"/>
              <a:pPr/>
              <a:t>21-Jun-21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1E709-8525-4778-AF45-8F876BE74D57}"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8996134"/>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1" name="camera.wav"/>
          </p:stSnd>
        </p:sndAc>
      </p:transition>
    </mc:Choice>
    <mc:Fallback xmlns="">
      <p:transition spd="slow">
        <p:fade/>
        <p:sndAc>
          <p:stSnd>
            <p:snd r:embed="rId3" name="camera.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F81E473-2B5B-430F-B8C6-85B048350C1F}" type="datetimeFigureOut">
              <a:rPr lang="en-US" smtClean="0"/>
              <a:pPr/>
              <a:t>21-Jun-21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FA1E709-8525-4778-AF45-8F876BE74D57}" type="slidenum">
              <a:rPr lang="en-US" smtClean="0"/>
              <a:pPr/>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2559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1500">
        <p14:window dir="vert"/>
        <p:sndAc>
          <p:stSnd>
            <p:snd r:embed="rId13" name="camera.wav"/>
          </p:stSnd>
        </p:sndAc>
      </p:transition>
    </mc:Choice>
    <mc:Fallback xmlns="">
      <p:transition spd="slow">
        <p:fade/>
        <p:sndAc>
          <p:stSnd>
            <p:snd r:embed="rId15" name="camera.wav"/>
          </p:stSnd>
        </p:sndAc>
      </p:transition>
    </mc:Fallback>
  </mc:AlternateConten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gif"/><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audio" Target="../media/audio1.wav"/><Relationship Id="rId5" Type="http://schemas.openxmlformats.org/officeDocument/2006/relationships/image" Target="../media/image7.png"/><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80721C-A43C-4A78-B6D5-87AE0C6FB039}"/>
              </a:ext>
            </a:extLst>
          </p:cNvPr>
          <p:cNvSpPr txBox="1"/>
          <p:nvPr/>
        </p:nvSpPr>
        <p:spPr>
          <a:xfrm>
            <a:off x="498764" y="152400"/>
            <a:ext cx="11693236"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Kalpurush" panose="02000600000000000000" pitchFamily="2" charset="0"/>
                <a:cs typeface="Kalpurush" panose="02000600000000000000" pitchFamily="2" charset="0"/>
              </a:rPr>
              <a:t>WELCOME MY DEAR ALL STUDENTS</a:t>
            </a:r>
          </a:p>
        </p:txBody>
      </p:sp>
      <p:pic>
        <p:nvPicPr>
          <p:cNvPr id="5" name="Picture 4">
            <a:extLst>
              <a:ext uri="{FF2B5EF4-FFF2-40B4-BE49-F238E27FC236}">
                <a16:creationId xmlns:a16="http://schemas.microsoft.com/office/drawing/2014/main" id="{3D8D948B-82ED-4E86-B24D-62437FF6E6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1274" y="1080655"/>
            <a:ext cx="3560618" cy="5611090"/>
          </a:xfrm>
          <a:prstGeom prst="rect">
            <a:avLst/>
          </a:prstGeom>
        </p:spPr>
      </p:pic>
      <p:pic>
        <p:nvPicPr>
          <p:cNvPr id="7" name="Picture 6">
            <a:extLst>
              <a:ext uri="{FF2B5EF4-FFF2-40B4-BE49-F238E27FC236}">
                <a16:creationId xmlns:a16="http://schemas.microsoft.com/office/drawing/2014/main" id="{FED6AB1D-F535-46B3-AF59-76BE83C9C2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1052944"/>
            <a:ext cx="4128655" cy="5805055"/>
          </a:xfrm>
          <a:prstGeom prst="rect">
            <a:avLst/>
          </a:prstGeom>
        </p:spPr>
      </p:pic>
      <p:pic>
        <p:nvPicPr>
          <p:cNvPr id="9" name="Picture 8">
            <a:extLst>
              <a:ext uri="{FF2B5EF4-FFF2-40B4-BE49-F238E27FC236}">
                <a16:creationId xmlns:a16="http://schemas.microsoft.com/office/drawing/2014/main" id="{0EC5C83C-E681-41B2-8563-E88BFE3623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4692" y="1108364"/>
            <a:ext cx="4281054" cy="5749635"/>
          </a:xfrm>
          <a:prstGeom prst="rect">
            <a:avLst/>
          </a:prstGeom>
        </p:spPr>
      </p:pic>
      <p:pic>
        <p:nvPicPr>
          <p:cNvPr id="4" name="Picture 3">
            <a:extLst>
              <a:ext uri="{FF2B5EF4-FFF2-40B4-BE49-F238E27FC236}">
                <a16:creationId xmlns:a16="http://schemas.microsoft.com/office/drawing/2014/main" id="{58B63DF1-853C-4434-BFB9-0A0E7C2C2C1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1029133"/>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284530171"/>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7"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2" name="Rectangle 1"/>
          <p:cNvSpPr/>
          <p:nvPr/>
        </p:nvSpPr>
        <p:spPr>
          <a:xfrm>
            <a:off x="250371" y="771943"/>
            <a:ext cx="11691257" cy="6124754"/>
          </a:xfrm>
          <a:prstGeom prst="rect">
            <a:avLst/>
          </a:prstGeom>
        </p:spPr>
        <p:txBody>
          <a:bodyPr wrap="square">
            <a:spAutoFit/>
          </a:bodyPr>
          <a:lstStyle/>
          <a:p>
            <a:r>
              <a:rPr lang="en-US" sz="2800" dirty="0"/>
              <a:t>Rule 3: If the singular noun has the letter “O” at its end and a consonant before the letter “O”, then </a:t>
            </a:r>
            <a:r>
              <a:rPr lang="en-US" sz="2800" dirty="0" err="1"/>
              <a:t>es</a:t>
            </a:r>
            <a:r>
              <a:rPr lang="en-US" sz="2800" dirty="0"/>
              <a:t> is added at its end to make it plural.</a:t>
            </a:r>
          </a:p>
          <a:p>
            <a:r>
              <a:rPr lang="en-US" sz="2800" b="1" u="sng" dirty="0"/>
              <a:t>Singular</a:t>
            </a:r>
            <a:r>
              <a:rPr lang="en-US" sz="2800" dirty="0"/>
              <a:t>	</a:t>
            </a:r>
            <a:r>
              <a:rPr lang="en-US" sz="2800" b="1" u="sng" dirty="0"/>
              <a:t>Plural</a:t>
            </a:r>
          </a:p>
          <a:p>
            <a:r>
              <a:rPr lang="en-US" sz="2800" dirty="0"/>
              <a:t>Cargo	 	Cargoes</a:t>
            </a:r>
          </a:p>
          <a:p>
            <a:r>
              <a:rPr lang="en-US" sz="2800" dirty="0"/>
              <a:t>Hero		Heroes</a:t>
            </a:r>
          </a:p>
          <a:p>
            <a:r>
              <a:rPr lang="en-US" sz="2800" dirty="0"/>
              <a:t>Volcano	Volcanoes</a:t>
            </a:r>
          </a:p>
          <a:p>
            <a:r>
              <a:rPr lang="en-US" sz="2800" dirty="0"/>
              <a:t> </a:t>
            </a:r>
            <a:r>
              <a:rPr lang="en-US" sz="2800" b="1" u="sng" dirty="0"/>
              <a:t>Exception</a:t>
            </a:r>
            <a:endParaRPr lang="as-IN" sz="2800" b="1" u="sng" dirty="0"/>
          </a:p>
          <a:p>
            <a:r>
              <a:rPr lang="en-US" sz="2800" dirty="0"/>
              <a:t>But there are some singular nouns which have “O” at their end and the letter before “O” are consonant still, only an “s” is added at their end to make them plural.</a:t>
            </a:r>
          </a:p>
          <a:p>
            <a:r>
              <a:rPr lang="en-US" sz="2800" b="1" dirty="0"/>
              <a:t>Singular		Plural</a:t>
            </a:r>
          </a:p>
          <a:p>
            <a:r>
              <a:rPr lang="en-US" sz="2800" dirty="0"/>
              <a:t>Piano			Pianos</a:t>
            </a:r>
          </a:p>
          <a:p>
            <a:r>
              <a:rPr lang="en-US" sz="2800" dirty="0"/>
              <a:t>Solo			Solos</a:t>
            </a:r>
          </a:p>
          <a:p>
            <a:r>
              <a:rPr lang="en-US" sz="2800" dirty="0"/>
              <a:t>Photo			Photos</a:t>
            </a:r>
          </a:p>
        </p:txBody>
      </p:sp>
    </p:spTree>
    <p:extLst>
      <p:ext uri="{BB962C8B-B14F-4D97-AF65-F5344CB8AC3E}">
        <p14:creationId xmlns:p14="http://schemas.microsoft.com/office/powerpoint/2010/main" val="3214225818"/>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3" name="camera.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3" name="Rectangle 2"/>
          <p:cNvSpPr/>
          <p:nvPr/>
        </p:nvSpPr>
        <p:spPr>
          <a:xfrm>
            <a:off x="267788" y="848897"/>
            <a:ext cx="11656423" cy="5016758"/>
          </a:xfrm>
          <a:prstGeom prst="rect">
            <a:avLst/>
          </a:prstGeom>
        </p:spPr>
        <p:txBody>
          <a:bodyPr wrap="square">
            <a:spAutoFit/>
          </a:bodyPr>
          <a:lstStyle/>
          <a:p>
            <a:r>
              <a:rPr lang="en-US" sz="4000" dirty="0"/>
              <a:t>Rule 4:</a:t>
            </a:r>
          </a:p>
          <a:p>
            <a:r>
              <a:rPr lang="en-US" sz="4000" dirty="0"/>
              <a:t>If the singular noun has an “O” at its end and a vowel before the “O”, only an “s’ is added at its end to make it plural.</a:t>
            </a:r>
          </a:p>
          <a:p>
            <a:r>
              <a:rPr lang="en-US" sz="4000" b="1" u="sng" dirty="0"/>
              <a:t>Singular</a:t>
            </a:r>
            <a:r>
              <a:rPr lang="en-US" sz="4000" dirty="0"/>
              <a:t>		</a:t>
            </a:r>
            <a:r>
              <a:rPr lang="en-US" sz="4000" b="1" u="sng" dirty="0"/>
              <a:t>Plural</a:t>
            </a:r>
          </a:p>
          <a:p>
            <a:r>
              <a:rPr lang="en-US" sz="4000" dirty="0"/>
              <a:t>Stereo		Stereos</a:t>
            </a:r>
          </a:p>
          <a:p>
            <a:r>
              <a:rPr lang="en-US" sz="4000" dirty="0"/>
              <a:t>Studio		Studios</a:t>
            </a:r>
          </a:p>
          <a:p>
            <a:r>
              <a:rPr lang="en-US" sz="4000" dirty="0"/>
              <a:t>Radio		Radios</a:t>
            </a:r>
          </a:p>
        </p:txBody>
      </p:sp>
      <p:pic>
        <p:nvPicPr>
          <p:cNvPr id="4" name="Picture 3">
            <a:extLst>
              <a:ext uri="{FF2B5EF4-FFF2-40B4-BE49-F238E27FC236}">
                <a16:creationId xmlns:a16="http://schemas.microsoft.com/office/drawing/2014/main" id="{24B71683-4787-4F08-9192-4DB507D561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6789" y="0"/>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676225754"/>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2" name="Rectangle 1"/>
          <p:cNvSpPr/>
          <p:nvPr/>
        </p:nvSpPr>
        <p:spPr>
          <a:xfrm>
            <a:off x="407125" y="813197"/>
            <a:ext cx="11377749" cy="5262979"/>
          </a:xfrm>
          <a:prstGeom prst="rect">
            <a:avLst/>
          </a:prstGeom>
        </p:spPr>
        <p:txBody>
          <a:bodyPr wrap="square">
            <a:spAutoFit/>
          </a:bodyPr>
          <a:lstStyle/>
          <a:p>
            <a:r>
              <a:rPr lang="en-US" sz="2800" dirty="0"/>
              <a:t>Rule 5: If the singular noun has “y” at its end and the letter before “y” is a consonant, </a:t>
            </a:r>
            <a:r>
              <a:rPr lang="en-US" sz="2800" dirty="0" err="1"/>
              <a:t>ies</a:t>
            </a:r>
            <a:r>
              <a:rPr lang="en-US" sz="2800" dirty="0"/>
              <a:t> is added instead of “y” to change it into the plural.</a:t>
            </a:r>
          </a:p>
          <a:p>
            <a:r>
              <a:rPr lang="en-US" sz="2800" b="1" u="sng" dirty="0"/>
              <a:t>Singular</a:t>
            </a:r>
            <a:r>
              <a:rPr lang="en-US" sz="2800" dirty="0"/>
              <a:t>	</a:t>
            </a:r>
            <a:r>
              <a:rPr lang="en-US" sz="2800" b="1" u="sng" dirty="0"/>
              <a:t>Plural</a:t>
            </a:r>
          </a:p>
          <a:p>
            <a:r>
              <a:rPr lang="en-US" sz="2800" dirty="0"/>
              <a:t>Hobby	Hobbies</a:t>
            </a:r>
          </a:p>
          <a:p>
            <a:r>
              <a:rPr lang="en-US" sz="2800" dirty="0"/>
              <a:t>Army		Armies</a:t>
            </a:r>
          </a:p>
          <a:p>
            <a:r>
              <a:rPr lang="en-US" sz="2800" dirty="0"/>
              <a:t>City		Cities</a:t>
            </a:r>
          </a:p>
          <a:p>
            <a:r>
              <a:rPr lang="en-US" sz="2800" dirty="0"/>
              <a:t> </a:t>
            </a:r>
            <a:r>
              <a:rPr lang="en-US" sz="2800" b="1" u="sng" dirty="0"/>
              <a:t>Exception :</a:t>
            </a:r>
          </a:p>
          <a:p>
            <a:r>
              <a:rPr lang="en-US" sz="2800" dirty="0"/>
              <a:t>But if the letter before “y” is a vowel, only an s is added to make it plural.</a:t>
            </a:r>
          </a:p>
          <a:p>
            <a:r>
              <a:rPr lang="en-US" sz="2800" b="1" u="sng" dirty="0"/>
              <a:t>Singular</a:t>
            </a:r>
            <a:r>
              <a:rPr lang="en-US" sz="2800" dirty="0"/>
              <a:t>	</a:t>
            </a:r>
            <a:r>
              <a:rPr lang="en-US" sz="2800" b="1" u="sng" dirty="0"/>
              <a:t>Plural</a:t>
            </a:r>
          </a:p>
          <a:p>
            <a:r>
              <a:rPr lang="en-US" sz="2800" dirty="0"/>
              <a:t>Toy		Toys</a:t>
            </a:r>
          </a:p>
          <a:p>
            <a:r>
              <a:rPr lang="en-US" sz="2800" dirty="0"/>
              <a:t>Day		Days</a:t>
            </a:r>
          </a:p>
          <a:p>
            <a:r>
              <a:rPr lang="en-US" sz="2800" dirty="0"/>
              <a:t>Key		Keys</a:t>
            </a:r>
          </a:p>
        </p:txBody>
      </p:sp>
    </p:spTree>
    <p:extLst>
      <p:ext uri="{BB962C8B-B14F-4D97-AF65-F5344CB8AC3E}">
        <p14:creationId xmlns:p14="http://schemas.microsoft.com/office/powerpoint/2010/main" val="2846266791"/>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3" name="camera.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3" name="Rectangle 2"/>
          <p:cNvSpPr/>
          <p:nvPr/>
        </p:nvSpPr>
        <p:spPr>
          <a:xfrm>
            <a:off x="557348" y="1255769"/>
            <a:ext cx="11077303" cy="5016758"/>
          </a:xfrm>
          <a:prstGeom prst="rect">
            <a:avLst/>
          </a:prstGeom>
        </p:spPr>
        <p:txBody>
          <a:bodyPr wrap="square">
            <a:spAutoFit/>
          </a:bodyPr>
          <a:lstStyle/>
          <a:p>
            <a:r>
              <a:rPr lang="en-US" sz="4000" dirty="0"/>
              <a:t>Rule 6:</a:t>
            </a:r>
            <a:endParaRPr lang="as-IN" sz="4000" dirty="0"/>
          </a:p>
          <a:p>
            <a:r>
              <a:rPr lang="en-US" sz="4000" dirty="0"/>
              <a:t>If the singular number word has </a:t>
            </a:r>
            <a:r>
              <a:rPr lang="en-US" sz="4000" dirty="0" err="1"/>
              <a:t>ef</a:t>
            </a:r>
            <a:r>
              <a:rPr lang="en-US" sz="4000" dirty="0"/>
              <a:t>, </a:t>
            </a:r>
            <a:r>
              <a:rPr lang="en-US" sz="4000" dirty="0" err="1"/>
              <a:t>fe</a:t>
            </a:r>
            <a:r>
              <a:rPr lang="en-US" sz="4000" dirty="0"/>
              <a:t>, and f, at its end, </a:t>
            </a:r>
            <a:r>
              <a:rPr lang="en-US" sz="4000" dirty="0" err="1"/>
              <a:t>ves</a:t>
            </a:r>
            <a:r>
              <a:rPr lang="en-US" sz="4000" dirty="0"/>
              <a:t> is added in the place of </a:t>
            </a:r>
            <a:r>
              <a:rPr lang="en-US" sz="4000" dirty="0" err="1"/>
              <a:t>ef</a:t>
            </a:r>
            <a:r>
              <a:rPr lang="en-US" sz="4000" dirty="0"/>
              <a:t>, </a:t>
            </a:r>
            <a:r>
              <a:rPr lang="en-US" sz="4000" dirty="0" err="1"/>
              <a:t>fe</a:t>
            </a:r>
            <a:r>
              <a:rPr lang="en-US" sz="4000" dirty="0"/>
              <a:t> and f to change it into the plural number.</a:t>
            </a:r>
          </a:p>
          <a:p>
            <a:r>
              <a:rPr lang="en-US" sz="4000" b="1" u="sng" dirty="0"/>
              <a:t>Singular</a:t>
            </a:r>
            <a:r>
              <a:rPr lang="en-US" sz="4000" dirty="0"/>
              <a:t>		</a:t>
            </a:r>
            <a:r>
              <a:rPr lang="en-US" sz="4000" b="1" u="sng" dirty="0"/>
              <a:t>Plural</a:t>
            </a:r>
          </a:p>
          <a:p>
            <a:r>
              <a:rPr lang="en-US" sz="4000" dirty="0"/>
              <a:t>Thief		Thieves</a:t>
            </a:r>
          </a:p>
          <a:p>
            <a:r>
              <a:rPr lang="en-US" sz="4000" dirty="0"/>
              <a:t>Life			Lives</a:t>
            </a:r>
          </a:p>
          <a:p>
            <a:r>
              <a:rPr lang="en-US" sz="4000" dirty="0"/>
              <a:t>Leaf			Leaves</a:t>
            </a:r>
          </a:p>
        </p:txBody>
      </p:sp>
      <p:pic>
        <p:nvPicPr>
          <p:cNvPr id="4" name="Picture 3">
            <a:extLst>
              <a:ext uri="{FF2B5EF4-FFF2-40B4-BE49-F238E27FC236}">
                <a16:creationId xmlns:a16="http://schemas.microsoft.com/office/drawing/2014/main" id="{F4BFE747-1A5B-4207-9E09-85DF368D6D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6789" y="114732"/>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42564258"/>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3" name="Rectangle 2"/>
          <p:cNvSpPr/>
          <p:nvPr/>
        </p:nvSpPr>
        <p:spPr>
          <a:xfrm>
            <a:off x="622663" y="352805"/>
            <a:ext cx="1820092" cy="707886"/>
          </a:xfrm>
          <a:prstGeom prst="rect">
            <a:avLst/>
          </a:prstGeom>
        </p:spPr>
        <p:txBody>
          <a:bodyPr wrap="square">
            <a:spAutoFit/>
          </a:bodyPr>
          <a:lstStyle/>
          <a:p>
            <a:r>
              <a:rPr lang="en-US" sz="4000" dirty="0"/>
              <a:t>Rule 6:</a:t>
            </a:r>
            <a:endParaRPr lang="as-IN" sz="4000" dirty="0"/>
          </a:p>
        </p:txBody>
      </p:sp>
      <p:sp>
        <p:nvSpPr>
          <p:cNvPr id="2" name="Rectangle 1"/>
          <p:cNvSpPr/>
          <p:nvPr/>
        </p:nvSpPr>
        <p:spPr>
          <a:xfrm>
            <a:off x="309154" y="1115375"/>
            <a:ext cx="11573691" cy="5509200"/>
          </a:xfrm>
          <a:prstGeom prst="rect">
            <a:avLst/>
          </a:prstGeom>
        </p:spPr>
        <p:txBody>
          <a:bodyPr wrap="square">
            <a:spAutoFit/>
          </a:bodyPr>
          <a:lstStyle/>
          <a:p>
            <a:r>
              <a:rPr lang="en-US" sz="3200" dirty="0"/>
              <a:t>Exception </a:t>
            </a:r>
            <a:r>
              <a:rPr lang="as-IN" sz="3200" dirty="0"/>
              <a:t>:</a:t>
            </a:r>
          </a:p>
          <a:p>
            <a:r>
              <a:rPr lang="en-US" sz="3200" dirty="0"/>
              <a:t>There are some words which have </a:t>
            </a:r>
            <a:r>
              <a:rPr lang="en-US" sz="3200" dirty="0" err="1"/>
              <a:t>eef</a:t>
            </a:r>
            <a:r>
              <a:rPr lang="en-US" sz="3200" dirty="0"/>
              <a:t>, </a:t>
            </a:r>
            <a:r>
              <a:rPr lang="en-US" sz="3200" dirty="0" err="1"/>
              <a:t>fe</a:t>
            </a:r>
            <a:r>
              <a:rPr lang="en-US" sz="3200" dirty="0"/>
              <a:t>, </a:t>
            </a:r>
            <a:r>
              <a:rPr lang="en-US" sz="3200" dirty="0" err="1"/>
              <a:t>ff</a:t>
            </a:r>
            <a:r>
              <a:rPr lang="en-US" sz="3200" dirty="0"/>
              <a:t>, </a:t>
            </a:r>
            <a:r>
              <a:rPr lang="en-US" sz="3200" dirty="0" err="1"/>
              <a:t>ief</a:t>
            </a:r>
            <a:r>
              <a:rPr lang="en-US" sz="3200" dirty="0"/>
              <a:t>, </a:t>
            </a:r>
            <a:r>
              <a:rPr lang="en-US" sz="3200" dirty="0" err="1"/>
              <a:t>ife</a:t>
            </a:r>
            <a:r>
              <a:rPr lang="en-US" sz="3200" dirty="0"/>
              <a:t>, if, </a:t>
            </a:r>
            <a:r>
              <a:rPr lang="en-US" sz="3200" dirty="0" err="1"/>
              <a:t>oof</a:t>
            </a:r>
            <a:r>
              <a:rPr lang="en-US" sz="3200" dirty="0"/>
              <a:t> and </a:t>
            </a:r>
            <a:r>
              <a:rPr lang="en-US" sz="3200" dirty="0" err="1"/>
              <a:t>rf</a:t>
            </a:r>
            <a:r>
              <a:rPr lang="en-US" sz="3200" dirty="0"/>
              <a:t> at their end and only “s” is added at their end to make them plural.</a:t>
            </a:r>
          </a:p>
          <a:p>
            <a:r>
              <a:rPr lang="en-US" sz="3200" b="1" u="sng" dirty="0"/>
              <a:t>Singular</a:t>
            </a:r>
            <a:r>
              <a:rPr lang="en-US" sz="3200" dirty="0"/>
              <a:t>	</a:t>
            </a:r>
            <a:r>
              <a:rPr lang="en-US" sz="3200" b="1" u="sng" dirty="0"/>
              <a:t>Plural</a:t>
            </a:r>
          </a:p>
          <a:p>
            <a:r>
              <a:rPr lang="en-US" sz="3200" dirty="0"/>
              <a:t>Reef		Reefs</a:t>
            </a:r>
          </a:p>
          <a:p>
            <a:r>
              <a:rPr lang="en-US" sz="3200" dirty="0"/>
              <a:t>Safe		Safes</a:t>
            </a:r>
          </a:p>
          <a:p>
            <a:r>
              <a:rPr lang="en-US" sz="3200" dirty="0"/>
              <a:t>Cliff		Cliffs</a:t>
            </a:r>
          </a:p>
          <a:p>
            <a:r>
              <a:rPr lang="en-US" sz="3200" dirty="0"/>
              <a:t>Belief	Beliefs</a:t>
            </a:r>
          </a:p>
          <a:p>
            <a:r>
              <a:rPr lang="en-US" sz="3200" dirty="0"/>
              <a:t>Roof		Roofs</a:t>
            </a:r>
          </a:p>
          <a:p>
            <a:r>
              <a:rPr lang="en-US" sz="3200" dirty="0"/>
              <a:t>Proof		Proofs</a:t>
            </a:r>
          </a:p>
          <a:p>
            <a:r>
              <a:rPr lang="en-US" sz="3200" dirty="0"/>
              <a:t>Dwarf	Dwarfs</a:t>
            </a:r>
          </a:p>
        </p:txBody>
      </p:sp>
      <p:pic>
        <p:nvPicPr>
          <p:cNvPr id="6" name="Picture 5">
            <a:extLst>
              <a:ext uri="{FF2B5EF4-FFF2-40B4-BE49-F238E27FC236}">
                <a16:creationId xmlns:a16="http://schemas.microsoft.com/office/drawing/2014/main" id="{7196AB21-4067-4CC4-9BF9-118E03CE0C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6789" y="114733"/>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377265853"/>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4" name="Rectangle 3"/>
          <p:cNvSpPr/>
          <p:nvPr/>
        </p:nvSpPr>
        <p:spPr>
          <a:xfrm>
            <a:off x="483325" y="1158834"/>
            <a:ext cx="11416937" cy="5016758"/>
          </a:xfrm>
          <a:prstGeom prst="rect">
            <a:avLst/>
          </a:prstGeom>
        </p:spPr>
        <p:txBody>
          <a:bodyPr wrap="square">
            <a:spAutoFit/>
          </a:bodyPr>
          <a:lstStyle/>
          <a:p>
            <a:r>
              <a:rPr lang="en-US" sz="3200" dirty="0"/>
              <a:t>Rule 7:</a:t>
            </a:r>
            <a:endParaRPr lang="as-IN" sz="3200" dirty="0"/>
          </a:p>
          <a:p>
            <a:r>
              <a:rPr lang="en-US" sz="3200" dirty="0"/>
              <a:t>Some singular noun’s one or more than one vowel and consonant situated in their middle are changed to make them plural.</a:t>
            </a:r>
          </a:p>
          <a:p>
            <a:endParaRPr lang="en-US" sz="3200" dirty="0"/>
          </a:p>
          <a:p>
            <a:r>
              <a:rPr lang="en-US" sz="3200" b="1" u="sng" dirty="0"/>
              <a:t>Singular</a:t>
            </a:r>
            <a:r>
              <a:rPr lang="en-US" sz="3200" dirty="0"/>
              <a:t>		</a:t>
            </a:r>
            <a:r>
              <a:rPr lang="en-US" sz="3200" b="1" u="sng" dirty="0"/>
              <a:t>Plural</a:t>
            </a:r>
          </a:p>
          <a:p>
            <a:r>
              <a:rPr lang="en-US" sz="3200" dirty="0"/>
              <a:t>Foot			Feet</a:t>
            </a:r>
          </a:p>
          <a:p>
            <a:r>
              <a:rPr lang="en-US" sz="3200" dirty="0"/>
              <a:t>Tooth			Teeth</a:t>
            </a:r>
          </a:p>
          <a:p>
            <a:r>
              <a:rPr lang="en-US" sz="3200" dirty="0"/>
              <a:t>Man			Men</a:t>
            </a:r>
          </a:p>
          <a:p>
            <a:r>
              <a:rPr lang="en-US" sz="3200" dirty="0"/>
              <a:t>Woman		Women</a:t>
            </a:r>
          </a:p>
          <a:p>
            <a:r>
              <a:rPr lang="en-US" sz="3200" dirty="0"/>
              <a:t>Mouse		Mice</a:t>
            </a:r>
          </a:p>
        </p:txBody>
      </p:sp>
      <p:pic>
        <p:nvPicPr>
          <p:cNvPr id="3" name="Picture 2">
            <a:extLst>
              <a:ext uri="{FF2B5EF4-FFF2-40B4-BE49-F238E27FC236}">
                <a16:creationId xmlns:a16="http://schemas.microsoft.com/office/drawing/2014/main" id="{D852B014-3588-4B4C-AE5B-DE1B9B44BD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0644" y="0"/>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1774946"/>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2" name="Rectangle 1"/>
          <p:cNvSpPr/>
          <p:nvPr/>
        </p:nvSpPr>
        <p:spPr>
          <a:xfrm>
            <a:off x="394063" y="1224452"/>
            <a:ext cx="11403874" cy="5016758"/>
          </a:xfrm>
          <a:prstGeom prst="rect">
            <a:avLst/>
          </a:prstGeom>
        </p:spPr>
        <p:txBody>
          <a:bodyPr wrap="square">
            <a:spAutoFit/>
          </a:bodyPr>
          <a:lstStyle/>
          <a:p>
            <a:r>
              <a:rPr lang="en-US" sz="4000" dirty="0"/>
              <a:t>Rule 8:</a:t>
            </a:r>
            <a:endParaRPr lang="as-IN" sz="4000" dirty="0"/>
          </a:p>
          <a:p>
            <a:r>
              <a:rPr lang="en-US" sz="4000" dirty="0"/>
              <a:t>There are some singular nouns which are made plural by adding </a:t>
            </a:r>
            <a:r>
              <a:rPr lang="en-US" sz="4000" dirty="0" err="1"/>
              <a:t>en</a:t>
            </a:r>
            <a:r>
              <a:rPr lang="en-US" sz="4000" dirty="0"/>
              <a:t> or </a:t>
            </a:r>
            <a:r>
              <a:rPr lang="en-US" sz="4000" dirty="0" err="1"/>
              <a:t>ren</a:t>
            </a:r>
            <a:r>
              <a:rPr lang="en-US" sz="4000" dirty="0"/>
              <a:t> at their end.</a:t>
            </a:r>
          </a:p>
          <a:p>
            <a:endParaRPr lang="en-US" sz="4000" dirty="0"/>
          </a:p>
          <a:p>
            <a:r>
              <a:rPr lang="en-US" sz="4000" b="1" u="sng" dirty="0"/>
              <a:t>Singular</a:t>
            </a:r>
            <a:r>
              <a:rPr lang="en-US" sz="4000" dirty="0"/>
              <a:t>		</a:t>
            </a:r>
            <a:r>
              <a:rPr lang="en-US" sz="4000" b="1" u="sng" dirty="0"/>
              <a:t>Plural</a:t>
            </a:r>
          </a:p>
          <a:p>
            <a:r>
              <a:rPr lang="en-US" sz="4000" dirty="0"/>
              <a:t>Brother		Brethren</a:t>
            </a:r>
          </a:p>
          <a:p>
            <a:r>
              <a:rPr lang="en-US" sz="4000" dirty="0"/>
              <a:t>Ox			Oxen</a:t>
            </a:r>
          </a:p>
          <a:p>
            <a:r>
              <a:rPr lang="en-US" sz="4000" dirty="0"/>
              <a:t>Child		Children</a:t>
            </a:r>
          </a:p>
        </p:txBody>
      </p:sp>
      <p:pic>
        <p:nvPicPr>
          <p:cNvPr id="4" name="Picture 3">
            <a:extLst>
              <a:ext uri="{FF2B5EF4-FFF2-40B4-BE49-F238E27FC236}">
                <a16:creationId xmlns:a16="http://schemas.microsoft.com/office/drawing/2014/main" id="{5DD993C0-CC33-4215-BAD0-5AFFD2B840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2935" y="100878"/>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561142675"/>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3" name="Rectangle 2"/>
          <p:cNvSpPr/>
          <p:nvPr/>
        </p:nvSpPr>
        <p:spPr>
          <a:xfrm>
            <a:off x="326571" y="630315"/>
            <a:ext cx="11338560" cy="6186309"/>
          </a:xfrm>
          <a:prstGeom prst="rect">
            <a:avLst/>
          </a:prstGeom>
        </p:spPr>
        <p:txBody>
          <a:bodyPr wrap="square">
            <a:spAutoFit/>
          </a:bodyPr>
          <a:lstStyle/>
          <a:p>
            <a:r>
              <a:rPr lang="en-US" sz="3600" dirty="0"/>
              <a:t>Rule 9:</a:t>
            </a:r>
          </a:p>
          <a:p>
            <a:r>
              <a:rPr lang="en-US" sz="3600" dirty="0"/>
              <a:t>Either an s is added to the end of the compound noun’s main noun or vowels situated in the middle are changed to make it plural.</a:t>
            </a:r>
          </a:p>
          <a:p>
            <a:r>
              <a:rPr lang="en-US" sz="3600" b="1" u="sng" dirty="0"/>
              <a:t>Singular</a:t>
            </a:r>
            <a:r>
              <a:rPr lang="en-US" sz="3600" dirty="0"/>
              <a:t>			</a:t>
            </a:r>
            <a:r>
              <a:rPr lang="en-US" sz="3600" b="1" u="sng" dirty="0"/>
              <a:t>Plural</a:t>
            </a:r>
          </a:p>
          <a:p>
            <a:r>
              <a:rPr lang="en-US" sz="3600" dirty="0"/>
              <a:t>Sister-in-law		Sisters-in-law</a:t>
            </a:r>
          </a:p>
          <a:p>
            <a:r>
              <a:rPr lang="en-US" sz="3600" dirty="0"/>
              <a:t>Father-in-law		Fathers-in-law</a:t>
            </a:r>
          </a:p>
          <a:p>
            <a:r>
              <a:rPr lang="en-US" sz="3600" dirty="0"/>
              <a:t>Passer-by			Passers-by</a:t>
            </a:r>
          </a:p>
          <a:p>
            <a:r>
              <a:rPr lang="en-US" sz="3600" dirty="0"/>
              <a:t>Washer-man		Washer-men</a:t>
            </a:r>
          </a:p>
          <a:p>
            <a:r>
              <a:rPr lang="en-US" sz="3600" dirty="0"/>
              <a:t>Maid-servant		Maid-servants</a:t>
            </a:r>
          </a:p>
          <a:p>
            <a:r>
              <a:rPr lang="en-US" sz="3600" dirty="0"/>
              <a:t>Step-daughter		Step-daughters</a:t>
            </a:r>
          </a:p>
        </p:txBody>
      </p:sp>
    </p:spTree>
    <p:extLst>
      <p:ext uri="{BB962C8B-B14F-4D97-AF65-F5344CB8AC3E}">
        <p14:creationId xmlns:p14="http://schemas.microsoft.com/office/powerpoint/2010/main" val="784280333"/>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3" name="camera.wav"/>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2" name="Rectangle 1"/>
          <p:cNvSpPr/>
          <p:nvPr/>
        </p:nvSpPr>
        <p:spPr>
          <a:xfrm>
            <a:off x="394062" y="1072889"/>
            <a:ext cx="11403875" cy="4524315"/>
          </a:xfrm>
          <a:prstGeom prst="rect">
            <a:avLst/>
          </a:prstGeom>
        </p:spPr>
        <p:txBody>
          <a:bodyPr wrap="square">
            <a:spAutoFit/>
          </a:bodyPr>
          <a:lstStyle/>
          <a:p>
            <a:r>
              <a:rPr lang="en-US" sz="3600" dirty="0"/>
              <a:t>Rule 10:</a:t>
            </a:r>
            <a:endParaRPr lang="as-IN" sz="3600" dirty="0"/>
          </a:p>
          <a:p>
            <a:r>
              <a:rPr lang="en-US" sz="3600" dirty="0"/>
              <a:t>The compound nouns which don’t have hyphens (-) are made plural by adding an s at their end.</a:t>
            </a:r>
          </a:p>
          <a:p>
            <a:r>
              <a:rPr lang="en-US" sz="3600" b="1" u="sng" dirty="0"/>
              <a:t>Singular</a:t>
            </a:r>
            <a:r>
              <a:rPr lang="en-US" sz="3600" dirty="0"/>
              <a:t>		</a:t>
            </a:r>
            <a:r>
              <a:rPr lang="en-US" sz="3600" b="1" u="sng" dirty="0"/>
              <a:t>Plural</a:t>
            </a:r>
          </a:p>
          <a:p>
            <a:r>
              <a:rPr lang="en-US" sz="3600" dirty="0"/>
              <a:t>Spoonful		</a:t>
            </a:r>
            <a:r>
              <a:rPr lang="en-US" sz="3600" dirty="0" err="1"/>
              <a:t>Spoonfuls</a:t>
            </a:r>
            <a:endParaRPr lang="en-US" sz="3600" dirty="0"/>
          </a:p>
          <a:p>
            <a:r>
              <a:rPr lang="en-US" sz="3600" dirty="0"/>
              <a:t>Armchair		Armchairs</a:t>
            </a:r>
          </a:p>
          <a:p>
            <a:r>
              <a:rPr lang="en-US" sz="3600" dirty="0"/>
              <a:t>Bookcase		Bookcases</a:t>
            </a:r>
          </a:p>
          <a:p>
            <a:r>
              <a:rPr lang="en-US" sz="3600" dirty="0"/>
              <a:t>Handful		Handfuls</a:t>
            </a:r>
          </a:p>
        </p:txBody>
      </p:sp>
    </p:spTree>
    <p:extLst>
      <p:ext uri="{BB962C8B-B14F-4D97-AF65-F5344CB8AC3E}">
        <p14:creationId xmlns:p14="http://schemas.microsoft.com/office/powerpoint/2010/main" val="2010251454"/>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3" name="camera.wav"/>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3" name="Rectangle 2"/>
          <p:cNvSpPr/>
          <p:nvPr/>
        </p:nvSpPr>
        <p:spPr>
          <a:xfrm>
            <a:off x="287383" y="1305342"/>
            <a:ext cx="11495314" cy="4524315"/>
          </a:xfrm>
          <a:prstGeom prst="rect">
            <a:avLst/>
          </a:prstGeom>
        </p:spPr>
        <p:txBody>
          <a:bodyPr wrap="square">
            <a:spAutoFit/>
          </a:bodyPr>
          <a:lstStyle/>
          <a:p>
            <a:r>
              <a:rPr lang="en-US" sz="3200" dirty="0"/>
              <a:t>Rule 11:</a:t>
            </a:r>
            <a:endParaRPr lang="as-IN" sz="3200" dirty="0"/>
          </a:p>
          <a:p>
            <a:r>
              <a:rPr lang="en-US" sz="3200" dirty="0"/>
              <a:t>In case of some compound nouns “s” is added to nouns situated both sides of the hyphen (-) or vowels situated in the middle are changed to make it plural.</a:t>
            </a:r>
          </a:p>
          <a:p>
            <a:endParaRPr lang="en-US" sz="3200" dirty="0"/>
          </a:p>
          <a:p>
            <a:r>
              <a:rPr lang="en-US" sz="3200" b="1" u="sng" dirty="0"/>
              <a:t>Singular</a:t>
            </a:r>
            <a:r>
              <a:rPr lang="en-US" sz="3200" dirty="0"/>
              <a:t>			</a:t>
            </a:r>
            <a:r>
              <a:rPr lang="en-US" sz="3200" b="1" u="sng" dirty="0"/>
              <a:t>Plural</a:t>
            </a:r>
          </a:p>
          <a:p>
            <a:r>
              <a:rPr lang="en-US" sz="3200" dirty="0"/>
              <a:t>Woman-servant		Women-servants</a:t>
            </a:r>
          </a:p>
          <a:p>
            <a:r>
              <a:rPr lang="en-US" sz="3200" dirty="0"/>
              <a:t>Man-servant	 	Men-servants</a:t>
            </a:r>
          </a:p>
          <a:p>
            <a:r>
              <a:rPr lang="en-US" sz="3200" dirty="0"/>
              <a:t>Lord-justice			Lords-justices</a:t>
            </a:r>
          </a:p>
        </p:txBody>
      </p:sp>
      <p:pic>
        <p:nvPicPr>
          <p:cNvPr id="4" name="Picture 3">
            <a:extLst>
              <a:ext uri="{FF2B5EF4-FFF2-40B4-BE49-F238E27FC236}">
                <a16:creationId xmlns:a16="http://schemas.microsoft.com/office/drawing/2014/main" id="{0DC30B94-8429-4AAE-AED8-01558E4E6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09081" y="128587"/>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516197629"/>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FD3DC8-C8F5-414D-87C8-5A625C84E143}"/>
              </a:ext>
            </a:extLst>
          </p:cNvPr>
          <p:cNvSpPr txBox="1"/>
          <p:nvPr/>
        </p:nvSpPr>
        <p:spPr>
          <a:xfrm>
            <a:off x="3560619" y="180109"/>
            <a:ext cx="5403273" cy="92333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5400" b="1" dirty="0">
                <a:ln w="22225">
                  <a:solidFill>
                    <a:schemeClr val="accent2"/>
                  </a:solidFill>
                  <a:prstDash val="solid"/>
                </a:ln>
                <a:solidFill>
                  <a:schemeClr val="accent2">
                    <a:lumMod val="40000"/>
                    <a:lumOff val="60000"/>
                  </a:schemeClr>
                </a:solidFill>
              </a:rPr>
              <a:t>INTRODUCTION</a:t>
            </a:r>
          </a:p>
        </p:txBody>
      </p:sp>
      <p:sp>
        <p:nvSpPr>
          <p:cNvPr id="3" name="TextBox 2">
            <a:extLst>
              <a:ext uri="{FF2B5EF4-FFF2-40B4-BE49-F238E27FC236}">
                <a16:creationId xmlns:a16="http://schemas.microsoft.com/office/drawing/2014/main" id="{26354F8C-4F93-4B13-BCC9-24B248F9B6E2}"/>
              </a:ext>
            </a:extLst>
          </p:cNvPr>
          <p:cNvSpPr txBox="1"/>
          <p:nvPr/>
        </p:nvSpPr>
        <p:spPr>
          <a:xfrm>
            <a:off x="0" y="1939636"/>
            <a:ext cx="4627418" cy="156966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3200" b="1" dirty="0">
                <a:latin typeface="Kalpurush" panose="02000600000000000000" pitchFamily="2" charset="0"/>
                <a:cs typeface="Kalpurush" panose="02000600000000000000" pitchFamily="2" charset="0"/>
              </a:rPr>
              <a:t>MD.KHALILUR RAHMAN</a:t>
            </a:r>
          </a:p>
          <a:p>
            <a:r>
              <a:rPr lang="en-US" sz="2000" b="1" dirty="0">
                <a:latin typeface="Kalpurush" panose="02000600000000000000" pitchFamily="2" charset="0"/>
                <a:cs typeface="Kalpurush" panose="02000600000000000000" pitchFamily="2" charset="0"/>
              </a:rPr>
              <a:t>ASSISTANT TEACHER</a:t>
            </a:r>
          </a:p>
          <a:p>
            <a:r>
              <a:rPr lang="en-US" sz="2400" b="1" dirty="0">
                <a:latin typeface="Kalpurush" panose="02000600000000000000" pitchFamily="2" charset="0"/>
                <a:cs typeface="Kalpurush" panose="02000600000000000000" pitchFamily="2" charset="0"/>
              </a:rPr>
              <a:t>ATGHARIA HIGH SCHOOL</a:t>
            </a:r>
          </a:p>
          <a:p>
            <a:r>
              <a:rPr lang="en-US" sz="2000" b="1" dirty="0">
                <a:latin typeface="Kalpurush" panose="02000600000000000000" pitchFamily="2" charset="0"/>
                <a:cs typeface="Kalpurush" panose="02000600000000000000" pitchFamily="2" charset="0"/>
              </a:rPr>
              <a:t>HARIPUR, THAKURGAON</a:t>
            </a:r>
            <a:r>
              <a:rPr lang="en-US" dirty="0">
                <a:latin typeface="Kalpurush" panose="02000600000000000000" pitchFamily="2" charset="0"/>
                <a:cs typeface="Kalpurush" panose="02000600000000000000" pitchFamily="2" charset="0"/>
              </a:rPr>
              <a:t>.</a:t>
            </a:r>
          </a:p>
        </p:txBody>
      </p:sp>
      <p:sp>
        <p:nvSpPr>
          <p:cNvPr id="4" name="TextBox 3">
            <a:extLst>
              <a:ext uri="{FF2B5EF4-FFF2-40B4-BE49-F238E27FC236}">
                <a16:creationId xmlns:a16="http://schemas.microsoft.com/office/drawing/2014/main" id="{B50B57F0-EDBC-43DA-BD12-18B588A6B2CB}"/>
              </a:ext>
            </a:extLst>
          </p:cNvPr>
          <p:cNvSpPr txBox="1"/>
          <p:nvPr/>
        </p:nvSpPr>
        <p:spPr>
          <a:xfrm>
            <a:off x="0" y="4211782"/>
            <a:ext cx="4682836"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2400" b="1" dirty="0">
                <a:latin typeface="Kalpurush" panose="02000600000000000000" pitchFamily="2" charset="0"/>
                <a:cs typeface="Kalpurush" panose="02000600000000000000" pitchFamily="2" charset="0"/>
              </a:rPr>
              <a:t>SUBJECT:-ENGLISH 2</a:t>
            </a:r>
            <a:r>
              <a:rPr lang="en-US" sz="2400" b="1" baseline="30000" dirty="0">
                <a:latin typeface="Kalpurush" panose="02000600000000000000" pitchFamily="2" charset="0"/>
                <a:cs typeface="Kalpurush" panose="02000600000000000000" pitchFamily="2" charset="0"/>
              </a:rPr>
              <a:t>nd</a:t>
            </a:r>
            <a:r>
              <a:rPr lang="en-US" sz="2400" b="1" dirty="0">
                <a:latin typeface="Kalpurush" panose="02000600000000000000" pitchFamily="2" charset="0"/>
                <a:cs typeface="Kalpurush" panose="02000600000000000000" pitchFamily="2" charset="0"/>
              </a:rPr>
              <a:t> PAPER</a:t>
            </a:r>
          </a:p>
          <a:p>
            <a:r>
              <a:rPr lang="en-US" sz="2400" b="1" dirty="0">
                <a:latin typeface="Kalpurush" panose="02000600000000000000" pitchFamily="2" charset="0"/>
                <a:cs typeface="Kalpurush" panose="02000600000000000000" pitchFamily="2" charset="0"/>
              </a:rPr>
              <a:t>CLASS:-VI,VII,VIII and IX</a:t>
            </a:r>
          </a:p>
          <a:p>
            <a:r>
              <a:rPr lang="en-US" sz="2400" b="1" dirty="0">
                <a:latin typeface="Kalpurush" panose="02000600000000000000" pitchFamily="2" charset="0"/>
                <a:cs typeface="Kalpurush" panose="02000600000000000000" pitchFamily="2" charset="0"/>
              </a:rPr>
              <a:t>TOPIC:-NUMBER</a:t>
            </a:r>
          </a:p>
        </p:txBody>
      </p:sp>
      <p:pic>
        <p:nvPicPr>
          <p:cNvPr id="6" name="Picture 5">
            <a:extLst>
              <a:ext uri="{FF2B5EF4-FFF2-40B4-BE49-F238E27FC236}">
                <a16:creationId xmlns:a16="http://schemas.microsoft.com/office/drawing/2014/main" id="{9366BCE1-3BDD-46B3-8CE3-FBA00CBBC2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3926" y="2050472"/>
            <a:ext cx="2854037" cy="30480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54154135"/>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2" name="Rectangle 1"/>
          <p:cNvSpPr/>
          <p:nvPr/>
        </p:nvSpPr>
        <p:spPr>
          <a:xfrm>
            <a:off x="518160" y="1302829"/>
            <a:ext cx="11155680" cy="4524315"/>
          </a:xfrm>
          <a:prstGeom prst="rect">
            <a:avLst/>
          </a:prstGeom>
        </p:spPr>
        <p:txBody>
          <a:bodyPr wrap="square">
            <a:spAutoFit/>
          </a:bodyPr>
          <a:lstStyle/>
          <a:p>
            <a:r>
              <a:rPr lang="en-US" sz="3600" dirty="0"/>
              <a:t>Rule 12:</a:t>
            </a:r>
            <a:endParaRPr lang="as-IN" sz="3600" dirty="0"/>
          </a:p>
          <a:p>
            <a:r>
              <a:rPr lang="en-US" sz="3600" dirty="0"/>
              <a:t>Some singular nouns are same in their plural form.</a:t>
            </a:r>
          </a:p>
          <a:p>
            <a:r>
              <a:rPr lang="en-US" sz="3600" b="1" u="sng" dirty="0"/>
              <a:t>Singular</a:t>
            </a:r>
            <a:r>
              <a:rPr lang="en-US" sz="3600" dirty="0"/>
              <a:t>	</a:t>
            </a:r>
            <a:r>
              <a:rPr lang="en-US" sz="3600" b="1" u="sng" dirty="0"/>
              <a:t>Plural</a:t>
            </a:r>
          </a:p>
          <a:p>
            <a:r>
              <a:rPr lang="en-US" sz="3600" dirty="0"/>
              <a:t>Dozen	Dozen</a:t>
            </a:r>
          </a:p>
          <a:p>
            <a:r>
              <a:rPr lang="en-US" sz="3600" dirty="0"/>
              <a:t>Deer		Deer</a:t>
            </a:r>
          </a:p>
          <a:p>
            <a:r>
              <a:rPr lang="en-US" sz="3600" dirty="0"/>
              <a:t>Sheep	Sheep</a:t>
            </a:r>
          </a:p>
          <a:p>
            <a:r>
              <a:rPr lang="en-US" sz="3600" dirty="0"/>
              <a:t>Gross	Gross</a:t>
            </a:r>
          </a:p>
          <a:p>
            <a:r>
              <a:rPr lang="en-US" sz="3600" dirty="0"/>
              <a:t>Pair		Pair</a:t>
            </a:r>
          </a:p>
        </p:txBody>
      </p:sp>
      <p:pic>
        <p:nvPicPr>
          <p:cNvPr id="4" name="Picture 3">
            <a:extLst>
              <a:ext uri="{FF2B5EF4-FFF2-40B4-BE49-F238E27FC236}">
                <a16:creationId xmlns:a16="http://schemas.microsoft.com/office/drawing/2014/main" id="{F3693470-1F1B-4E9A-87B9-81F9450604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0644" y="114732"/>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933770917"/>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3" name="Rectangle 2"/>
          <p:cNvSpPr/>
          <p:nvPr/>
        </p:nvSpPr>
        <p:spPr>
          <a:xfrm>
            <a:off x="381000" y="829555"/>
            <a:ext cx="11430000" cy="5509200"/>
          </a:xfrm>
          <a:prstGeom prst="rect">
            <a:avLst/>
          </a:prstGeom>
        </p:spPr>
        <p:txBody>
          <a:bodyPr wrap="square">
            <a:spAutoFit/>
          </a:bodyPr>
          <a:lstStyle/>
          <a:p>
            <a:r>
              <a:rPr lang="en-US" sz="3200" b="1" u="sng" dirty="0"/>
              <a:t>Rule 13:</a:t>
            </a:r>
            <a:endParaRPr lang="as-IN" sz="3200" b="1" u="sng" dirty="0"/>
          </a:p>
          <a:p>
            <a:r>
              <a:rPr lang="en-US" sz="3200" dirty="0"/>
              <a:t>Some collective nouns look like singular noun but are used as a plural. Such as mankind, public, people, cattle, poultry, vermin, gentry, majority.</a:t>
            </a:r>
          </a:p>
          <a:p>
            <a:endParaRPr lang="en-US" sz="3200" dirty="0"/>
          </a:p>
          <a:p>
            <a:r>
              <a:rPr lang="en-US" sz="3200" b="1" u="sng" dirty="0"/>
              <a:t>Rule 14:</a:t>
            </a:r>
            <a:endParaRPr lang="as-IN" sz="3200" b="1" u="sng" dirty="0"/>
          </a:p>
          <a:p>
            <a:r>
              <a:rPr lang="en-US" sz="3200" dirty="0"/>
              <a:t>Some common nouns look like singular noun but are used as a plural. Such as the pious, the poor, the virtuous, the rich, etc.</a:t>
            </a:r>
          </a:p>
          <a:p>
            <a:r>
              <a:rPr lang="en-US" sz="3200" dirty="0"/>
              <a:t>Example:</a:t>
            </a:r>
          </a:p>
          <a:p>
            <a:r>
              <a:rPr lang="en-US" sz="3200" dirty="0"/>
              <a:t>The pious know how to be patient.</a:t>
            </a:r>
          </a:p>
          <a:p>
            <a:r>
              <a:rPr lang="en-US" sz="3200" dirty="0"/>
              <a:t>The rich are generally money minded.</a:t>
            </a:r>
          </a:p>
        </p:txBody>
      </p:sp>
    </p:spTree>
    <p:extLst>
      <p:ext uri="{BB962C8B-B14F-4D97-AF65-F5344CB8AC3E}">
        <p14:creationId xmlns:p14="http://schemas.microsoft.com/office/powerpoint/2010/main" val="4227280948"/>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3" name="camera.wav"/>
          </p:stSnd>
        </p:sndAc>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2" name="Rectangle 1"/>
          <p:cNvSpPr/>
          <p:nvPr/>
        </p:nvSpPr>
        <p:spPr>
          <a:xfrm>
            <a:off x="269966" y="630315"/>
            <a:ext cx="11652068" cy="6001643"/>
          </a:xfrm>
          <a:prstGeom prst="rect">
            <a:avLst/>
          </a:prstGeom>
        </p:spPr>
        <p:txBody>
          <a:bodyPr wrap="square">
            <a:spAutoFit/>
          </a:bodyPr>
          <a:lstStyle/>
          <a:p>
            <a:r>
              <a:rPr lang="en-US" sz="3200" b="1" u="sng" dirty="0"/>
              <a:t>Rule 15:</a:t>
            </a:r>
            <a:endParaRPr lang="as-IN" sz="3200" b="1" u="sng" dirty="0"/>
          </a:p>
          <a:p>
            <a:r>
              <a:rPr lang="en-US" sz="3200" dirty="0"/>
              <a:t>Some nouns look like plural noun but are used as a singular. Such as politics, mathematics, statistics, physics, news, economics, wages, etc.</a:t>
            </a:r>
          </a:p>
          <a:p>
            <a:r>
              <a:rPr lang="en-US" sz="3200" dirty="0"/>
              <a:t>Example:</a:t>
            </a:r>
          </a:p>
          <a:p>
            <a:r>
              <a:rPr lang="en-US" sz="3200" dirty="0"/>
              <a:t>Physics is an interesting subject.</a:t>
            </a:r>
          </a:p>
          <a:p>
            <a:r>
              <a:rPr lang="en-US" sz="3200" dirty="0"/>
              <a:t>This news is really good.</a:t>
            </a:r>
          </a:p>
          <a:p>
            <a:r>
              <a:rPr lang="en-US" sz="3200" b="1" u="sng" dirty="0"/>
              <a:t>Rule 16:</a:t>
            </a:r>
            <a:endParaRPr lang="as-IN" sz="3200" b="1" u="sng" dirty="0"/>
          </a:p>
          <a:p>
            <a:r>
              <a:rPr lang="en-US" sz="3200" dirty="0"/>
              <a:t>Some nouns are always used as singular numbers. Such as money, business, alphabet, information, hair, etc.</a:t>
            </a:r>
          </a:p>
          <a:p>
            <a:r>
              <a:rPr lang="en-US" sz="3200" dirty="0"/>
              <a:t>Example:</a:t>
            </a:r>
          </a:p>
          <a:p>
            <a:r>
              <a:rPr lang="en-US" sz="3200" dirty="0"/>
              <a:t>Your business is really profitable.</a:t>
            </a:r>
          </a:p>
          <a:p>
            <a:r>
              <a:rPr lang="en-US" sz="3200" dirty="0"/>
              <a:t>Her hair is curly.</a:t>
            </a:r>
          </a:p>
        </p:txBody>
      </p:sp>
    </p:spTree>
    <p:extLst>
      <p:ext uri="{BB962C8B-B14F-4D97-AF65-F5344CB8AC3E}">
        <p14:creationId xmlns:p14="http://schemas.microsoft.com/office/powerpoint/2010/main" val="3079359673"/>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3" name="camera.wav"/>
          </p:stSnd>
        </p:sndAc>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3" name="Rectangle 2"/>
          <p:cNvSpPr/>
          <p:nvPr/>
        </p:nvSpPr>
        <p:spPr>
          <a:xfrm>
            <a:off x="315685" y="743336"/>
            <a:ext cx="11560629" cy="6001643"/>
          </a:xfrm>
          <a:prstGeom prst="rect">
            <a:avLst/>
          </a:prstGeom>
        </p:spPr>
        <p:txBody>
          <a:bodyPr wrap="square">
            <a:spAutoFit/>
          </a:bodyPr>
          <a:lstStyle/>
          <a:p>
            <a:r>
              <a:rPr lang="en-US" sz="3200" b="1" dirty="0"/>
              <a:t>Rule 17:</a:t>
            </a:r>
            <a:endParaRPr lang="as-IN" sz="3200" b="1" dirty="0"/>
          </a:p>
          <a:p>
            <a:r>
              <a:rPr lang="en-US" sz="3200" dirty="0"/>
              <a:t>Some nouns are always used as plural numbers. Such as Billiards</a:t>
            </a:r>
            <a:r>
              <a:rPr lang="as-IN" sz="3200" dirty="0"/>
              <a:t>, </a:t>
            </a:r>
            <a:r>
              <a:rPr lang="en-US" sz="3200" dirty="0"/>
              <a:t>Draughts </a:t>
            </a:r>
            <a:r>
              <a:rPr lang="as-IN" sz="3200" dirty="0"/>
              <a:t>, </a:t>
            </a:r>
            <a:r>
              <a:rPr lang="en-US" sz="3200" dirty="0"/>
              <a:t>Mumps </a:t>
            </a:r>
            <a:r>
              <a:rPr lang="as-IN" sz="3200" dirty="0"/>
              <a:t>, </a:t>
            </a:r>
            <a:r>
              <a:rPr lang="en-US" sz="3200" dirty="0"/>
              <a:t>trousers </a:t>
            </a:r>
            <a:r>
              <a:rPr lang="as-IN" sz="3200" dirty="0"/>
              <a:t>, ‍</a:t>
            </a:r>
            <a:r>
              <a:rPr lang="en-US" sz="3200" dirty="0"/>
              <a:t>scissors </a:t>
            </a:r>
            <a:r>
              <a:rPr lang="as-IN" sz="3200" dirty="0"/>
              <a:t>, </a:t>
            </a:r>
            <a:r>
              <a:rPr lang="en-US" sz="3200" dirty="0"/>
              <a:t>spectacles</a:t>
            </a:r>
            <a:r>
              <a:rPr lang="as-IN" sz="3200" dirty="0"/>
              <a:t> </a:t>
            </a:r>
            <a:r>
              <a:rPr lang="en-US" sz="3200" dirty="0"/>
              <a:t>etc.</a:t>
            </a:r>
          </a:p>
          <a:p>
            <a:r>
              <a:rPr lang="en-US" sz="3200" dirty="0"/>
              <a:t>Example:</a:t>
            </a:r>
          </a:p>
          <a:p>
            <a:r>
              <a:rPr lang="en-US" sz="3200" dirty="0"/>
              <a:t>His spectacles are broken.</a:t>
            </a:r>
          </a:p>
          <a:p>
            <a:r>
              <a:rPr lang="en-US" sz="3200" dirty="0"/>
              <a:t>Karim’s trousers are black.</a:t>
            </a:r>
          </a:p>
          <a:p>
            <a:r>
              <a:rPr lang="en-US" sz="3200" b="1" dirty="0"/>
              <a:t>Rule 18:</a:t>
            </a:r>
            <a:endParaRPr lang="as-IN" sz="3200" b="1" dirty="0"/>
          </a:p>
          <a:p>
            <a:r>
              <a:rPr lang="en-US" sz="3200" dirty="0"/>
              <a:t>Apostrophe (‘) and s are used to make the plural of letters, numbers, and abbreviations.</a:t>
            </a:r>
          </a:p>
          <a:p>
            <a:r>
              <a:rPr lang="en-US" sz="3200" dirty="0"/>
              <a:t>Example:</a:t>
            </a:r>
          </a:p>
          <a:p>
            <a:r>
              <a:rPr lang="en-US" sz="3200" dirty="0"/>
              <a:t>MBA’s will definitely attend this program.</a:t>
            </a:r>
          </a:p>
          <a:p>
            <a:r>
              <a:rPr lang="en-US" sz="3200" dirty="0"/>
              <a:t>There are five 2’s in this picture.</a:t>
            </a:r>
          </a:p>
        </p:txBody>
      </p:sp>
    </p:spTree>
    <p:extLst>
      <p:ext uri="{BB962C8B-B14F-4D97-AF65-F5344CB8AC3E}">
        <p14:creationId xmlns:p14="http://schemas.microsoft.com/office/powerpoint/2010/main" val="3051813311"/>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3" name="camera.wav"/>
          </p:stSnd>
        </p:sndAc>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2" name="Rectangle 1"/>
          <p:cNvSpPr/>
          <p:nvPr/>
        </p:nvSpPr>
        <p:spPr>
          <a:xfrm>
            <a:off x="361406" y="968386"/>
            <a:ext cx="11469188" cy="4524315"/>
          </a:xfrm>
          <a:prstGeom prst="rect">
            <a:avLst/>
          </a:prstGeom>
        </p:spPr>
        <p:txBody>
          <a:bodyPr wrap="square">
            <a:spAutoFit/>
          </a:bodyPr>
          <a:lstStyle/>
          <a:p>
            <a:r>
              <a:rPr lang="en-US" sz="3200" b="1" u="sng" dirty="0"/>
              <a:t>Rule 19:</a:t>
            </a:r>
          </a:p>
          <a:p>
            <a:r>
              <a:rPr lang="en-US" sz="3200" dirty="0"/>
              <a:t>Some nouns express different meanings as singular and plural.</a:t>
            </a:r>
          </a:p>
          <a:p>
            <a:r>
              <a:rPr lang="en-US" sz="3200" b="1" u="sng" dirty="0"/>
              <a:t>Singular</a:t>
            </a:r>
            <a:r>
              <a:rPr lang="en-US" sz="3200" dirty="0"/>
              <a:t>				</a:t>
            </a:r>
            <a:r>
              <a:rPr lang="en-US" sz="3200" b="1" u="sng" dirty="0"/>
              <a:t>Plural</a:t>
            </a:r>
          </a:p>
          <a:p>
            <a:r>
              <a:rPr lang="en-US" sz="3200" dirty="0"/>
              <a:t>Force (</a:t>
            </a:r>
            <a:r>
              <a:rPr lang="as-IN" sz="3200" dirty="0"/>
              <a:t>শক্তি)	</a:t>
            </a:r>
            <a:r>
              <a:rPr lang="en-US" sz="3200" dirty="0"/>
              <a:t>		Forces (</a:t>
            </a:r>
            <a:r>
              <a:rPr lang="as-IN" sz="3200" dirty="0"/>
              <a:t>সৈন্যবাহিনী)</a:t>
            </a:r>
          </a:p>
          <a:p>
            <a:r>
              <a:rPr lang="en-US" sz="3200" dirty="0"/>
              <a:t>Good (</a:t>
            </a:r>
            <a:r>
              <a:rPr lang="as-IN" sz="3200" dirty="0"/>
              <a:t>ভালো)	</a:t>
            </a:r>
            <a:r>
              <a:rPr lang="en-US" sz="3200" dirty="0"/>
              <a:t>		Goods (</a:t>
            </a:r>
            <a:r>
              <a:rPr lang="as-IN" sz="3200" dirty="0"/>
              <a:t>মালপত্র)</a:t>
            </a:r>
          </a:p>
          <a:p>
            <a:r>
              <a:rPr lang="en-US" sz="3200" dirty="0"/>
              <a:t>Wood (</a:t>
            </a:r>
            <a:r>
              <a:rPr lang="as-IN" sz="3200" dirty="0"/>
              <a:t>কাঠ)	</a:t>
            </a:r>
            <a:r>
              <a:rPr lang="en-US" sz="3200" dirty="0"/>
              <a:t>		Woods (</a:t>
            </a:r>
            <a:r>
              <a:rPr lang="as-IN" sz="3200" dirty="0"/>
              <a:t>বন)</a:t>
            </a:r>
          </a:p>
          <a:p>
            <a:r>
              <a:rPr lang="en-US" sz="3200" dirty="0"/>
              <a:t>Sand (</a:t>
            </a:r>
            <a:r>
              <a:rPr lang="as-IN" sz="3200" dirty="0"/>
              <a:t>বালু)	</a:t>
            </a:r>
            <a:r>
              <a:rPr lang="en-US" sz="3200" dirty="0"/>
              <a:t>		Sands (</a:t>
            </a:r>
            <a:r>
              <a:rPr lang="as-IN" sz="3200" dirty="0"/>
              <a:t>মরুভূমি)</a:t>
            </a:r>
          </a:p>
          <a:p>
            <a:r>
              <a:rPr lang="en-US" sz="3200" dirty="0"/>
              <a:t>Advice (</a:t>
            </a:r>
            <a:r>
              <a:rPr lang="as-IN" sz="3200" dirty="0"/>
              <a:t>উপদেশ)	</a:t>
            </a:r>
            <a:r>
              <a:rPr lang="en-US" sz="3200" dirty="0"/>
              <a:t>	Advices (</a:t>
            </a:r>
            <a:r>
              <a:rPr lang="as-IN" sz="3200" dirty="0"/>
              <a:t>সংবাদ)</a:t>
            </a:r>
          </a:p>
          <a:p>
            <a:r>
              <a:rPr lang="en-US" sz="3200" dirty="0"/>
              <a:t>Physic (</a:t>
            </a:r>
            <a:r>
              <a:rPr lang="as-IN" sz="3200" dirty="0"/>
              <a:t>চিকিৎসা বিজ্ঞান)	</a:t>
            </a:r>
            <a:r>
              <a:rPr lang="en-US" sz="3200" dirty="0"/>
              <a:t>Physics (</a:t>
            </a:r>
            <a:r>
              <a:rPr lang="as-IN" sz="3200" dirty="0"/>
              <a:t>পদার্থবিদ্যা</a:t>
            </a:r>
            <a:endParaRPr lang="en-US" sz="3200" dirty="0"/>
          </a:p>
        </p:txBody>
      </p:sp>
      <p:pic>
        <p:nvPicPr>
          <p:cNvPr id="4" name="Picture 3">
            <a:extLst>
              <a:ext uri="{FF2B5EF4-FFF2-40B4-BE49-F238E27FC236}">
                <a16:creationId xmlns:a16="http://schemas.microsoft.com/office/drawing/2014/main" id="{ED92865D-4B10-4BCD-BD14-569E176D44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6789" y="114732"/>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252938261"/>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6" name="Rectangle 5"/>
          <p:cNvSpPr/>
          <p:nvPr/>
        </p:nvSpPr>
        <p:spPr>
          <a:xfrm>
            <a:off x="300443" y="2285033"/>
            <a:ext cx="3762105" cy="3970318"/>
          </a:xfrm>
          <a:prstGeom prst="rect">
            <a:avLst/>
          </a:prstGeom>
          <a:ln w="38100">
            <a:solidFill>
              <a:schemeClr val="tx1"/>
            </a:solidFill>
          </a:ln>
        </p:spPr>
        <p:txBody>
          <a:bodyPr wrap="square">
            <a:spAutoFit/>
          </a:bodyPr>
          <a:lstStyle/>
          <a:p>
            <a:r>
              <a:rPr lang="en-US" sz="2800" b="1" dirty="0"/>
              <a:t>Subjective pronoun forms:</a:t>
            </a:r>
          </a:p>
          <a:p>
            <a:r>
              <a:rPr lang="en-US" sz="2800" b="1" u="sng" dirty="0"/>
              <a:t>Singular</a:t>
            </a:r>
            <a:r>
              <a:rPr lang="en-US" sz="2800" dirty="0"/>
              <a:t>	</a:t>
            </a:r>
            <a:r>
              <a:rPr lang="en-US" sz="2800" b="1" u="sng" dirty="0"/>
              <a:t>Plural</a:t>
            </a:r>
          </a:p>
          <a:p>
            <a:r>
              <a:rPr lang="en-US" sz="2800" dirty="0"/>
              <a:t>I		We</a:t>
            </a:r>
          </a:p>
          <a:p>
            <a:r>
              <a:rPr lang="en-US" sz="2800" dirty="0"/>
              <a:t>You		You</a:t>
            </a:r>
          </a:p>
          <a:p>
            <a:r>
              <a:rPr lang="en-US" sz="2800" dirty="0"/>
              <a:t>She/he	They</a:t>
            </a:r>
          </a:p>
          <a:p>
            <a:r>
              <a:rPr lang="en-US" sz="2800" dirty="0"/>
              <a:t>It		It</a:t>
            </a:r>
          </a:p>
          <a:p>
            <a:r>
              <a:rPr lang="en-US" sz="2800" dirty="0"/>
              <a:t>This		These</a:t>
            </a:r>
          </a:p>
          <a:p>
            <a:r>
              <a:rPr lang="en-US" sz="2800" dirty="0"/>
              <a:t>That		Those</a:t>
            </a:r>
          </a:p>
        </p:txBody>
      </p:sp>
      <p:sp>
        <p:nvSpPr>
          <p:cNvPr id="11" name="Rectangle 10"/>
          <p:cNvSpPr/>
          <p:nvPr/>
        </p:nvSpPr>
        <p:spPr>
          <a:xfrm>
            <a:off x="4138746" y="2284068"/>
            <a:ext cx="3766457" cy="4031873"/>
          </a:xfrm>
          <a:prstGeom prst="rect">
            <a:avLst/>
          </a:prstGeom>
          <a:ln w="28575">
            <a:solidFill>
              <a:schemeClr val="tx1"/>
            </a:solidFill>
          </a:ln>
        </p:spPr>
        <p:txBody>
          <a:bodyPr wrap="square">
            <a:spAutoFit/>
          </a:bodyPr>
          <a:lstStyle/>
          <a:p>
            <a:r>
              <a:rPr lang="en-US" sz="3200" b="1" dirty="0"/>
              <a:t>Possessive pronoun forms:</a:t>
            </a:r>
          </a:p>
          <a:p>
            <a:r>
              <a:rPr lang="en-US" sz="3200" b="1" dirty="0"/>
              <a:t>Singular</a:t>
            </a:r>
            <a:r>
              <a:rPr lang="en-US" sz="3200" dirty="0"/>
              <a:t>	</a:t>
            </a:r>
            <a:r>
              <a:rPr lang="en-US" sz="3200" b="1" dirty="0"/>
              <a:t>Plural</a:t>
            </a:r>
          </a:p>
          <a:p>
            <a:r>
              <a:rPr lang="en-US" sz="3200" dirty="0"/>
              <a:t>My		Our</a:t>
            </a:r>
          </a:p>
          <a:p>
            <a:r>
              <a:rPr lang="en-US" sz="3200" dirty="0"/>
              <a:t>Your		Your</a:t>
            </a:r>
          </a:p>
          <a:p>
            <a:r>
              <a:rPr lang="en-US" sz="3200" dirty="0"/>
              <a:t>Mine		Mine</a:t>
            </a:r>
          </a:p>
          <a:p>
            <a:r>
              <a:rPr lang="en-US" sz="3200" dirty="0"/>
              <a:t>His/her	Their</a:t>
            </a:r>
          </a:p>
          <a:p>
            <a:r>
              <a:rPr lang="en-US" sz="3200" dirty="0"/>
              <a:t>Its		Their</a:t>
            </a:r>
          </a:p>
        </p:txBody>
      </p:sp>
      <p:sp>
        <p:nvSpPr>
          <p:cNvPr id="12" name="Rectangle 11"/>
          <p:cNvSpPr/>
          <p:nvPr/>
        </p:nvSpPr>
        <p:spPr>
          <a:xfrm>
            <a:off x="391884" y="676163"/>
            <a:ext cx="11443065" cy="1569660"/>
          </a:xfrm>
          <a:prstGeom prst="rect">
            <a:avLst/>
          </a:prstGeom>
        </p:spPr>
        <p:txBody>
          <a:bodyPr wrap="square">
            <a:spAutoFit/>
          </a:bodyPr>
          <a:lstStyle/>
          <a:p>
            <a:r>
              <a:rPr lang="en-US" sz="3200" b="1" u="sng" dirty="0"/>
              <a:t>Rule 20:</a:t>
            </a:r>
          </a:p>
          <a:p>
            <a:r>
              <a:rPr lang="en-US" sz="3200" dirty="0"/>
              <a:t>Different singular pronouns have different pronoun forms. They are stated below:</a:t>
            </a:r>
          </a:p>
        </p:txBody>
      </p:sp>
      <p:sp>
        <p:nvSpPr>
          <p:cNvPr id="16" name="Rectangle 15"/>
          <p:cNvSpPr/>
          <p:nvPr/>
        </p:nvSpPr>
        <p:spPr>
          <a:xfrm>
            <a:off x="8091352" y="2284068"/>
            <a:ext cx="3795848" cy="3046988"/>
          </a:xfrm>
          <a:prstGeom prst="rect">
            <a:avLst/>
          </a:prstGeom>
          <a:ln w="38100">
            <a:solidFill>
              <a:schemeClr val="tx1"/>
            </a:solidFill>
          </a:ln>
        </p:spPr>
        <p:txBody>
          <a:bodyPr wrap="square">
            <a:spAutoFit/>
          </a:bodyPr>
          <a:lstStyle/>
          <a:p>
            <a:r>
              <a:rPr lang="en-US" sz="3200" b="1" dirty="0"/>
              <a:t>Objective pronoun forms:</a:t>
            </a:r>
          </a:p>
          <a:p>
            <a:r>
              <a:rPr lang="en-US" sz="3200" b="1" dirty="0"/>
              <a:t>Singular	Plural</a:t>
            </a:r>
          </a:p>
          <a:p>
            <a:r>
              <a:rPr lang="en-US" sz="3200" dirty="0"/>
              <a:t>Me		Us</a:t>
            </a:r>
          </a:p>
          <a:p>
            <a:r>
              <a:rPr lang="en-US" sz="3200" dirty="0"/>
              <a:t>You		You</a:t>
            </a:r>
          </a:p>
          <a:p>
            <a:r>
              <a:rPr lang="en-US" sz="3200" dirty="0"/>
              <a:t>Her/him	Them</a:t>
            </a:r>
          </a:p>
        </p:txBody>
      </p:sp>
    </p:spTree>
    <p:extLst>
      <p:ext uri="{BB962C8B-B14F-4D97-AF65-F5344CB8AC3E}">
        <p14:creationId xmlns:p14="http://schemas.microsoft.com/office/powerpoint/2010/main" val="503931912"/>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3" name="camera.wav"/>
          </p:stSnd>
        </p:sndAc>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96789" y="199240"/>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2" name="Rectangle 1"/>
          <p:cNvSpPr/>
          <p:nvPr/>
        </p:nvSpPr>
        <p:spPr>
          <a:xfrm>
            <a:off x="357053" y="3190479"/>
            <a:ext cx="3600994" cy="2677656"/>
          </a:xfrm>
          <a:prstGeom prst="rect">
            <a:avLst/>
          </a:prstGeom>
          <a:ln w="19050">
            <a:solidFill>
              <a:schemeClr val="tx1"/>
            </a:solidFill>
          </a:ln>
        </p:spPr>
        <p:txBody>
          <a:bodyPr wrap="square">
            <a:spAutoFit/>
          </a:bodyPr>
          <a:lstStyle/>
          <a:p>
            <a:r>
              <a:rPr lang="en-US" sz="2800" b="1" u="sng" dirty="0"/>
              <a:t>Singular</a:t>
            </a:r>
            <a:r>
              <a:rPr lang="en-US" sz="2800" dirty="0"/>
              <a:t>	</a:t>
            </a:r>
            <a:r>
              <a:rPr lang="en-US" sz="2800" b="1" u="sng" dirty="0"/>
              <a:t>Plural</a:t>
            </a:r>
          </a:p>
          <a:p>
            <a:r>
              <a:rPr lang="en-US" sz="2800" dirty="0"/>
              <a:t>Radius		Radii</a:t>
            </a:r>
          </a:p>
          <a:p>
            <a:r>
              <a:rPr lang="en-US" sz="2800" dirty="0"/>
              <a:t>Oasis		Oases</a:t>
            </a:r>
          </a:p>
          <a:p>
            <a:r>
              <a:rPr lang="en-US" sz="2800" dirty="0"/>
              <a:t>Genus		Genera</a:t>
            </a:r>
          </a:p>
          <a:p>
            <a:r>
              <a:rPr lang="en-US" sz="2800" dirty="0"/>
              <a:t>Forum		Forums</a:t>
            </a:r>
          </a:p>
          <a:p>
            <a:r>
              <a:rPr lang="en-US" sz="2800" dirty="0"/>
              <a:t>Focus		Focuses</a:t>
            </a:r>
          </a:p>
        </p:txBody>
      </p:sp>
      <p:sp>
        <p:nvSpPr>
          <p:cNvPr id="9" name="Rectangle 8"/>
          <p:cNvSpPr/>
          <p:nvPr/>
        </p:nvSpPr>
        <p:spPr>
          <a:xfrm>
            <a:off x="357053" y="829555"/>
            <a:ext cx="11412581" cy="1077218"/>
          </a:xfrm>
          <a:prstGeom prst="rect">
            <a:avLst/>
          </a:prstGeom>
        </p:spPr>
        <p:txBody>
          <a:bodyPr wrap="square">
            <a:spAutoFit/>
          </a:bodyPr>
          <a:lstStyle/>
          <a:p>
            <a:r>
              <a:rPr lang="en-US" sz="3200" b="1" dirty="0"/>
              <a:t>Rule 22: </a:t>
            </a:r>
            <a:r>
              <a:rPr lang="en-US" sz="3200" dirty="0"/>
              <a:t>Abstract nouns don’t have a plural form. Such as honesty, charity, hope, kindness, love, etc.</a:t>
            </a:r>
          </a:p>
        </p:txBody>
      </p:sp>
      <p:sp>
        <p:nvSpPr>
          <p:cNvPr id="10" name="Rectangle 9"/>
          <p:cNvSpPr/>
          <p:nvPr/>
        </p:nvSpPr>
        <p:spPr>
          <a:xfrm>
            <a:off x="357053" y="1906773"/>
            <a:ext cx="11268890" cy="1077218"/>
          </a:xfrm>
          <a:prstGeom prst="rect">
            <a:avLst/>
          </a:prstGeom>
        </p:spPr>
        <p:txBody>
          <a:bodyPr wrap="square">
            <a:spAutoFit/>
          </a:bodyPr>
          <a:lstStyle/>
          <a:p>
            <a:r>
              <a:rPr lang="en-US" sz="3200" b="1" dirty="0"/>
              <a:t>Rule 23</a:t>
            </a:r>
            <a:r>
              <a:rPr lang="en-US" sz="3200" dirty="0"/>
              <a:t>: Some mentionable words’ (which are derived from foreign language) plural form:</a:t>
            </a:r>
          </a:p>
        </p:txBody>
      </p:sp>
      <p:sp>
        <p:nvSpPr>
          <p:cNvPr id="13" name="Rectangle 12"/>
          <p:cNvSpPr/>
          <p:nvPr/>
        </p:nvSpPr>
        <p:spPr>
          <a:xfrm>
            <a:off x="4197533" y="3190479"/>
            <a:ext cx="3627117" cy="2062103"/>
          </a:xfrm>
          <a:prstGeom prst="rect">
            <a:avLst/>
          </a:prstGeom>
          <a:ln w="19050">
            <a:solidFill>
              <a:schemeClr val="tx1"/>
            </a:solidFill>
          </a:ln>
        </p:spPr>
        <p:txBody>
          <a:bodyPr wrap="square">
            <a:spAutoFit/>
          </a:bodyPr>
          <a:lstStyle/>
          <a:p>
            <a:r>
              <a:rPr lang="en-US" sz="3200" b="1" u="sng" dirty="0"/>
              <a:t>Singula</a:t>
            </a:r>
            <a:r>
              <a:rPr lang="en-US" sz="3200" dirty="0"/>
              <a:t>r	</a:t>
            </a:r>
            <a:r>
              <a:rPr lang="en-US" sz="3200" b="1" u="sng" dirty="0"/>
              <a:t>Plural</a:t>
            </a:r>
          </a:p>
          <a:p>
            <a:r>
              <a:rPr lang="en-US" sz="3200" dirty="0"/>
              <a:t>Crisis		Crises</a:t>
            </a:r>
          </a:p>
          <a:p>
            <a:r>
              <a:rPr lang="en-US" sz="3200" dirty="0"/>
              <a:t>Medium	Media</a:t>
            </a:r>
          </a:p>
          <a:p>
            <a:r>
              <a:rPr lang="en-US" sz="3200" dirty="0"/>
              <a:t>Agendum Agenda</a:t>
            </a:r>
          </a:p>
        </p:txBody>
      </p:sp>
      <p:sp>
        <p:nvSpPr>
          <p:cNvPr id="14" name="Rectangle 13"/>
          <p:cNvSpPr/>
          <p:nvPr/>
        </p:nvSpPr>
        <p:spPr>
          <a:xfrm>
            <a:off x="7966166" y="3190479"/>
            <a:ext cx="3291840" cy="2677656"/>
          </a:xfrm>
          <a:prstGeom prst="rect">
            <a:avLst/>
          </a:prstGeom>
          <a:ln w="19050">
            <a:solidFill>
              <a:schemeClr val="tx1"/>
            </a:solidFill>
          </a:ln>
        </p:spPr>
        <p:txBody>
          <a:bodyPr wrap="square">
            <a:spAutoFit/>
          </a:bodyPr>
          <a:lstStyle/>
          <a:p>
            <a:r>
              <a:rPr lang="en-US" sz="2800" b="1" u="sng" dirty="0"/>
              <a:t>Singular</a:t>
            </a:r>
            <a:r>
              <a:rPr lang="en-US" sz="2800" dirty="0"/>
              <a:t>	</a:t>
            </a:r>
            <a:r>
              <a:rPr lang="en-US" sz="2800" b="1" u="sng" dirty="0"/>
              <a:t>Plural</a:t>
            </a:r>
          </a:p>
          <a:p>
            <a:r>
              <a:rPr lang="en-US" sz="2800" dirty="0"/>
              <a:t>Analysis	Analyses</a:t>
            </a:r>
          </a:p>
          <a:p>
            <a:r>
              <a:rPr lang="en-US" sz="2800" dirty="0"/>
              <a:t>Axis		Axes</a:t>
            </a:r>
          </a:p>
          <a:p>
            <a:r>
              <a:rPr lang="en-US" sz="2800" dirty="0"/>
              <a:t>Basis		Bases</a:t>
            </a:r>
          </a:p>
          <a:p>
            <a:r>
              <a:rPr lang="en-US" sz="2800" dirty="0"/>
              <a:t>Curriculum	Curricula</a:t>
            </a:r>
          </a:p>
          <a:p>
            <a:r>
              <a:rPr lang="en-US" sz="2800" dirty="0"/>
              <a:t>Formula	Formulas</a:t>
            </a:r>
          </a:p>
        </p:txBody>
      </p:sp>
    </p:spTree>
    <p:extLst>
      <p:ext uri="{BB962C8B-B14F-4D97-AF65-F5344CB8AC3E}">
        <p14:creationId xmlns:p14="http://schemas.microsoft.com/office/powerpoint/2010/main" val="3034712680"/>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3" name="camera.wav"/>
          </p:stSnd>
        </p:sndAc>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43162" y="2444144"/>
            <a:ext cx="7060067" cy="1569660"/>
          </a:xfrm>
          <a:prstGeom prst="rect">
            <a:avLst/>
          </a:prstGeom>
          <a:solidFill>
            <a:srgbClr val="FFC000"/>
          </a:solidFill>
          <a:ln w="76200">
            <a:solidFill>
              <a:schemeClr val="accent6">
                <a:lumMod val="50000"/>
              </a:schemeClr>
            </a:solidFill>
          </a:ln>
          <a:effectLst>
            <a:outerShdw blurRad="63500" sx="102000" sy="102000" algn="ctr" rotWithShape="0">
              <a:prstClr val="black">
                <a:alpha val="40000"/>
              </a:prstClr>
            </a:outerShdw>
          </a:effectLst>
          <a:scene3d>
            <a:camera prst="perspectiveContrastingLeftFacing"/>
            <a:lightRig rig="threePt" dir="t"/>
          </a:scene3d>
          <a:sp3d>
            <a:bevelT w="152400" h="50800" prst="softRound"/>
          </a:sp3d>
        </p:spPr>
        <p:txBody>
          <a:bodyPr wrap="square" rtlCol="0">
            <a:spAutoFit/>
          </a:bodyPr>
          <a:lstStyle/>
          <a:p>
            <a:r>
              <a:rPr lang="en-US" sz="9600"/>
              <a:t>Thanks to all</a:t>
            </a:r>
          </a:p>
        </p:txBody>
      </p:sp>
      <p:sp>
        <p:nvSpPr>
          <p:cNvPr id="5" name="Rectangle 4"/>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B95CFCD-B4E5-4465-B918-4D190FE575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2935" y="100878"/>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936642946"/>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299219"/>
            <a:ext cx="11244262" cy="707886"/>
          </a:xfrm>
          <a:prstGeom prst="rect">
            <a:avLst/>
          </a:prstGeom>
          <a:solidFill>
            <a:schemeClr val="accent4">
              <a:lumMod val="20000"/>
              <a:lumOff val="80000"/>
            </a:schemeClr>
          </a:solidFill>
          <a:ln w="174625" cmpd="tri">
            <a:noFill/>
          </a:ln>
          <a:effectLst>
            <a:glow rad="139700">
              <a:schemeClr val="accent3">
                <a:satMod val="175000"/>
                <a:alpha val="40000"/>
              </a:schemeClr>
            </a:glow>
            <a:innerShdw blurRad="63500" dist="50800">
              <a:prstClr val="black">
                <a:alpha val="50000"/>
              </a:prstClr>
            </a:innerShdw>
            <a:softEdge rad="317500"/>
          </a:effectLst>
          <a:scene3d>
            <a:camera prst="orthographicFront"/>
            <a:lightRig rig="glow" dir="t">
              <a:rot lat="0" lon="0" rev="4800000"/>
            </a:lightRig>
          </a:scene3d>
          <a:sp3d prstMaterial="matte">
            <a:bevelT w="127000" h="63500" prst="artDeco"/>
          </a:sp3d>
        </p:spPr>
        <p:txBody>
          <a:bodyPr wrap="square" rtlCol="0">
            <a:spAutoFit/>
          </a:bodyPr>
          <a:lstStyle/>
          <a:p>
            <a:pPr algn="ctr"/>
            <a:r>
              <a:rPr lang="en-US" sz="4000" b="1" dirty="0">
                <a:solidFill>
                  <a:schemeClr val="accent1">
                    <a:lumMod val="50000"/>
                  </a:schemeClr>
                </a:solidFill>
              </a:rPr>
              <a:t>What do see you in the picture ?</a:t>
            </a:r>
          </a:p>
        </p:txBody>
      </p:sp>
      <p:sp>
        <p:nvSpPr>
          <p:cNvPr id="7" name="Rectangle 6"/>
          <p:cNvSpPr/>
          <p:nvPr/>
        </p:nvSpPr>
        <p:spPr>
          <a:xfrm>
            <a:off x="136071" y="119742"/>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14605" y="4854446"/>
            <a:ext cx="5515140" cy="523220"/>
          </a:xfrm>
          <a:prstGeom prst="rect">
            <a:avLst/>
          </a:prstGeom>
          <a:noFill/>
          <a:ln w="19050">
            <a:solidFill>
              <a:schemeClr val="tx1"/>
            </a:solidFill>
          </a:ln>
        </p:spPr>
        <p:txBody>
          <a:bodyPr wrap="square" rtlCol="0">
            <a:spAutoFit/>
          </a:bodyPr>
          <a:lstStyle/>
          <a:p>
            <a:r>
              <a:rPr lang="en-US" sz="2800" b="1" dirty="0"/>
              <a:t>How many books are on the table?</a:t>
            </a:r>
          </a:p>
        </p:txBody>
      </p:sp>
      <p:sp>
        <p:nvSpPr>
          <p:cNvPr id="9" name="TextBox 8"/>
          <p:cNvSpPr txBox="1"/>
          <p:nvPr/>
        </p:nvSpPr>
        <p:spPr>
          <a:xfrm>
            <a:off x="6677891" y="4819760"/>
            <a:ext cx="5619386" cy="523220"/>
          </a:xfrm>
          <a:prstGeom prst="rect">
            <a:avLst/>
          </a:prstGeom>
          <a:noFill/>
          <a:ln w="12700">
            <a:solidFill>
              <a:schemeClr val="tx1"/>
            </a:solidFill>
          </a:ln>
        </p:spPr>
        <p:txBody>
          <a:bodyPr wrap="square" rtlCol="0">
            <a:spAutoFit/>
          </a:bodyPr>
          <a:lstStyle/>
          <a:p>
            <a:r>
              <a:rPr lang="en-US" sz="2800" b="1" dirty="0"/>
              <a:t>How many cats is under the table?</a:t>
            </a:r>
          </a:p>
        </p:txBody>
      </p:sp>
      <p:sp>
        <p:nvSpPr>
          <p:cNvPr id="12" name="Oval 11"/>
          <p:cNvSpPr/>
          <p:nvPr/>
        </p:nvSpPr>
        <p:spPr>
          <a:xfrm>
            <a:off x="2724715" y="1176133"/>
            <a:ext cx="1292600" cy="6572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tx1"/>
                </a:solidFill>
              </a:rPr>
              <a:t>1</a:t>
            </a:r>
          </a:p>
        </p:txBody>
      </p:sp>
      <p:sp>
        <p:nvSpPr>
          <p:cNvPr id="13" name="Oval 12"/>
          <p:cNvSpPr/>
          <p:nvPr/>
        </p:nvSpPr>
        <p:spPr>
          <a:xfrm>
            <a:off x="8863846" y="1193532"/>
            <a:ext cx="1292600" cy="6572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tx1"/>
                </a:solidFill>
              </a:rPr>
              <a:t>2</a:t>
            </a: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2838" y="1930340"/>
            <a:ext cx="3168467" cy="2885327"/>
          </a:xfrm>
          <a:prstGeom prst="rect">
            <a:avLst/>
          </a:prstGeom>
        </p:spPr>
      </p:pic>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5778" y="1886462"/>
            <a:ext cx="3778746" cy="2856028"/>
          </a:xfrm>
          <a:prstGeom prst="rect">
            <a:avLst/>
          </a:prstGeom>
        </p:spPr>
      </p:pic>
      <p:pic>
        <p:nvPicPr>
          <p:cNvPr id="3" name="Picture 2">
            <a:extLst>
              <a:ext uri="{FF2B5EF4-FFF2-40B4-BE49-F238E27FC236}">
                <a16:creationId xmlns:a16="http://schemas.microsoft.com/office/drawing/2014/main" id="{4443A12F-578A-4F2F-9BD6-FCE33C4DBF9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2971" y="211714"/>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4701909"/>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6" name="camera.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63461" y="1813697"/>
            <a:ext cx="9272588" cy="3170099"/>
          </a:xfrm>
          <a:prstGeom prst="rect">
            <a:avLst/>
          </a:prstGeom>
          <a:solidFill>
            <a:schemeClr val="accent4">
              <a:lumMod val="20000"/>
              <a:lumOff val="80000"/>
            </a:schemeClr>
          </a:solidFill>
          <a:ln w="174625" cmpd="tri">
            <a:noFill/>
          </a:ln>
          <a:effectLst>
            <a:glow rad="139700">
              <a:schemeClr val="accent3">
                <a:satMod val="175000"/>
                <a:alpha val="40000"/>
              </a:schemeClr>
            </a:glow>
            <a:innerShdw blurRad="63500" dist="50800">
              <a:prstClr val="black">
                <a:alpha val="50000"/>
              </a:prstClr>
            </a:innerShdw>
            <a:softEdge rad="317500"/>
          </a:effectLst>
          <a:scene3d>
            <a:camera prst="isometricOffAxis2Left"/>
            <a:lightRig rig="glow" dir="t">
              <a:rot lat="0" lon="0" rev="4800000"/>
            </a:lightRig>
          </a:scene3d>
          <a:sp3d prstMaterial="matte">
            <a:bevelT w="127000" h="63500" prst="artDeco"/>
          </a:sp3d>
        </p:spPr>
        <p:txBody>
          <a:bodyPr wrap="square" rtlCol="0">
            <a:spAutoFit/>
          </a:bodyPr>
          <a:lstStyle/>
          <a:p>
            <a:pPr algn="ctr"/>
            <a:r>
              <a:rPr lang="en-US" sz="10000">
                <a:solidFill>
                  <a:schemeClr val="accent1">
                    <a:lumMod val="50000"/>
                  </a:schemeClr>
                </a:solidFill>
              </a:rPr>
              <a:t>Number </a:t>
            </a:r>
            <a:r>
              <a:rPr lang="en-US" sz="10000" dirty="0">
                <a:solidFill>
                  <a:schemeClr val="accent1">
                    <a:lumMod val="50000"/>
                  </a:schemeClr>
                </a:solidFill>
              </a:rPr>
              <a:t>and its r Classification</a:t>
            </a:r>
          </a:p>
        </p:txBody>
      </p:sp>
      <p:sp>
        <p:nvSpPr>
          <p:cNvPr id="7" name="Rectangle 6"/>
          <p:cNvSpPr/>
          <p:nvPr/>
        </p:nvSpPr>
        <p:spPr>
          <a:xfrm>
            <a:off x="136071" y="119742"/>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656144" y="477957"/>
            <a:ext cx="4629150" cy="646331"/>
          </a:xfrm>
          <a:prstGeom prst="rect">
            <a:avLst/>
          </a:prstGeom>
          <a:solidFill>
            <a:schemeClr val="accent4">
              <a:lumMod val="20000"/>
              <a:lumOff val="80000"/>
            </a:schemeClr>
          </a:solidFill>
          <a:ln w="174625" cmpd="tri">
            <a:noFill/>
          </a:ln>
          <a:effectLst>
            <a:glow rad="139700">
              <a:schemeClr val="accent3">
                <a:satMod val="175000"/>
                <a:alpha val="40000"/>
              </a:schemeClr>
            </a:glow>
            <a:innerShdw blurRad="63500" dist="50800">
              <a:prstClr val="black">
                <a:alpha val="50000"/>
              </a:prstClr>
            </a:innerShdw>
            <a:softEdge rad="317500"/>
          </a:effectLst>
          <a:scene3d>
            <a:camera prst="orthographicFront"/>
            <a:lightRig rig="glow" dir="t">
              <a:rot lat="0" lon="0" rev="4800000"/>
            </a:lightRig>
          </a:scene3d>
          <a:sp3d prstMaterial="matte">
            <a:bevelT w="127000" h="63500" prst="artDeco"/>
          </a:sp3d>
        </p:spPr>
        <p:txBody>
          <a:bodyPr wrap="square" rtlCol="0">
            <a:spAutoFit/>
          </a:bodyPr>
          <a:lstStyle/>
          <a:p>
            <a:pPr algn="ctr"/>
            <a:r>
              <a:rPr lang="en-US" sz="3600">
                <a:solidFill>
                  <a:schemeClr val="accent1">
                    <a:lumMod val="50000"/>
                  </a:schemeClr>
                </a:solidFill>
              </a:rPr>
              <a:t>Todays lesson</a:t>
            </a:r>
            <a:endParaRPr lang="en-US" sz="3600" dirty="0">
              <a:solidFill>
                <a:schemeClr val="accent1">
                  <a:lumMod val="50000"/>
                </a:schemeClr>
              </a:solidFill>
            </a:endParaRPr>
          </a:p>
        </p:txBody>
      </p:sp>
      <p:pic>
        <p:nvPicPr>
          <p:cNvPr id="3" name="Picture 2">
            <a:extLst>
              <a:ext uri="{FF2B5EF4-FFF2-40B4-BE49-F238E27FC236}">
                <a16:creationId xmlns:a16="http://schemas.microsoft.com/office/drawing/2014/main" id="{B910AB05-5BF4-4809-BC07-621E21E39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681" y="239423"/>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307876253"/>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5503" y="1566432"/>
            <a:ext cx="11220994" cy="5078313"/>
          </a:xfrm>
          <a:prstGeom prst="rect">
            <a:avLst/>
          </a:prstGeom>
          <a:noFill/>
        </p:spPr>
        <p:txBody>
          <a:bodyPr wrap="square" rtlCol="0">
            <a:spAutoFit/>
          </a:bodyPr>
          <a:lstStyle/>
          <a:p>
            <a:pPr algn="just"/>
            <a:r>
              <a:rPr lang="en-US" sz="3600" dirty="0">
                <a:latin typeface="Kalpurush" panose="02000600000000000000" pitchFamily="2" charset="0"/>
                <a:cs typeface="Kalpurush" panose="02000600000000000000" pitchFamily="2" charset="0"/>
              </a:rPr>
              <a:t>The word number denotes to noun or pronoun and states whether the noun/ pronoun is one or more than one.</a:t>
            </a:r>
          </a:p>
          <a:p>
            <a:endParaRPr lang="en-US" sz="3600" dirty="0">
              <a:latin typeface="Kalpurush" panose="02000600000000000000" pitchFamily="2" charset="0"/>
              <a:cs typeface="Kalpurush" panose="02000600000000000000" pitchFamily="2" charset="0"/>
            </a:endParaRPr>
          </a:p>
          <a:p>
            <a:r>
              <a:rPr lang="en-US" sz="3600" dirty="0">
                <a:latin typeface="Kalpurush" panose="02000600000000000000" pitchFamily="2" charset="0"/>
                <a:cs typeface="Kalpurush" panose="02000600000000000000" pitchFamily="2" charset="0"/>
              </a:rPr>
              <a:t>Types of Number:</a:t>
            </a:r>
          </a:p>
          <a:p>
            <a:r>
              <a:rPr lang="en-US" sz="3600" dirty="0">
                <a:latin typeface="Kalpurush" panose="02000600000000000000" pitchFamily="2" charset="0"/>
                <a:cs typeface="Kalpurush" panose="02000600000000000000" pitchFamily="2" charset="0"/>
              </a:rPr>
              <a:t>Generally, the number is of two types:</a:t>
            </a:r>
          </a:p>
          <a:p>
            <a:endParaRPr lang="en-US" sz="3600" dirty="0">
              <a:latin typeface="Kalpurush" panose="02000600000000000000" pitchFamily="2" charset="0"/>
              <a:cs typeface="Kalpurush" panose="02000600000000000000" pitchFamily="2" charset="0"/>
            </a:endParaRPr>
          </a:p>
          <a:p>
            <a:r>
              <a:rPr lang="en-US" sz="3600" dirty="0">
                <a:latin typeface="Kalpurush" panose="02000600000000000000" pitchFamily="2" charset="0"/>
                <a:cs typeface="Kalpurush" panose="02000600000000000000" pitchFamily="2" charset="0"/>
              </a:rPr>
              <a:t>1. Singular Number</a:t>
            </a:r>
          </a:p>
          <a:p>
            <a:r>
              <a:rPr lang="en-US" sz="3600" dirty="0">
                <a:latin typeface="Kalpurush" panose="02000600000000000000" pitchFamily="2" charset="0"/>
                <a:cs typeface="Kalpurush" panose="02000600000000000000" pitchFamily="2" charset="0"/>
              </a:rPr>
              <a:t>2. Plural Number</a:t>
            </a:r>
          </a:p>
        </p:txBody>
      </p:sp>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0846" y="799179"/>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pic>
        <p:nvPicPr>
          <p:cNvPr id="4" name="Picture 3">
            <a:extLst>
              <a:ext uri="{FF2B5EF4-FFF2-40B4-BE49-F238E27FC236}">
                <a16:creationId xmlns:a16="http://schemas.microsoft.com/office/drawing/2014/main" id="{8D1DF962-6855-400D-BDE4-B920131704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61735753"/>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0846" y="460497"/>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3" name="Rectangle 2"/>
          <p:cNvSpPr/>
          <p:nvPr/>
        </p:nvSpPr>
        <p:spPr>
          <a:xfrm>
            <a:off x="362494" y="1061389"/>
            <a:ext cx="11284132" cy="5016758"/>
          </a:xfrm>
          <a:prstGeom prst="rect">
            <a:avLst/>
          </a:prstGeom>
        </p:spPr>
        <p:txBody>
          <a:bodyPr wrap="square">
            <a:spAutoFit/>
          </a:bodyPr>
          <a:lstStyle/>
          <a:p>
            <a:r>
              <a:rPr lang="en-US" sz="4000" dirty="0"/>
              <a:t>1. Singular Number:</a:t>
            </a:r>
            <a:endParaRPr lang="as-IN" sz="4000" dirty="0"/>
          </a:p>
          <a:p>
            <a:r>
              <a:rPr lang="en-US" sz="4000" dirty="0"/>
              <a:t>Singular Number denotes to such noun/pronoun which is one in number.</a:t>
            </a:r>
          </a:p>
          <a:p>
            <a:r>
              <a:rPr lang="en-US" sz="4000" dirty="0"/>
              <a:t>Example: Pen, Lion, Eye, etc.</a:t>
            </a:r>
          </a:p>
          <a:p>
            <a:r>
              <a:rPr lang="en-US" sz="4000" dirty="0"/>
              <a:t>2. Plural Number:</a:t>
            </a:r>
            <a:endParaRPr lang="as-IN" sz="4000" dirty="0"/>
          </a:p>
          <a:p>
            <a:r>
              <a:rPr lang="en-US" sz="4000" dirty="0"/>
              <a:t>Plural Number denotes to such noun/pronoun which is more than one in number.</a:t>
            </a:r>
          </a:p>
          <a:p>
            <a:r>
              <a:rPr lang="en-US" sz="4000" dirty="0"/>
              <a:t>Example: Pens, Lions, Eyes etc.</a:t>
            </a:r>
          </a:p>
        </p:txBody>
      </p:sp>
      <p:pic>
        <p:nvPicPr>
          <p:cNvPr id="4" name="Picture 3">
            <a:extLst>
              <a:ext uri="{FF2B5EF4-FFF2-40B4-BE49-F238E27FC236}">
                <a16:creationId xmlns:a16="http://schemas.microsoft.com/office/drawing/2014/main" id="{F21BBAE7-C466-4B13-A0AB-3C4BBA22B5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2935" y="100878"/>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217916148"/>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0846" y="460497"/>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2" name="Rectangle 1"/>
          <p:cNvSpPr/>
          <p:nvPr/>
        </p:nvSpPr>
        <p:spPr>
          <a:xfrm>
            <a:off x="537754" y="1394555"/>
            <a:ext cx="11116492" cy="4524315"/>
          </a:xfrm>
          <a:prstGeom prst="rect">
            <a:avLst/>
          </a:prstGeom>
        </p:spPr>
        <p:txBody>
          <a:bodyPr wrap="square">
            <a:spAutoFit/>
          </a:bodyPr>
          <a:lstStyle/>
          <a:p>
            <a:r>
              <a:rPr lang="as-IN" sz="3200" dirty="0"/>
              <a:t>(</a:t>
            </a:r>
            <a:r>
              <a:rPr lang="en-US" sz="3200" dirty="0"/>
              <a:t>Rules to convert singular number to plural number)</a:t>
            </a:r>
          </a:p>
          <a:p>
            <a:r>
              <a:rPr lang="en-US" sz="3200" dirty="0"/>
              <a:t>Rule 1:</a:t>
            </a:r>
            <a:endParaRPr lang="as-IN" sz="3200" dirty="0"/>
          </a:p>
          <a:p>
            <a:r>
              <a:rPr lang="en-US" sz="3200" dirty="0"/>
              <a:t>Generally, an “s” is added to the end of the singular number word to change it into a plural number.</a:t>
            </a:r>
          </a:p>
          <a:p>
            <a:r>
              <a:rPr lang="en-US" sz="3200" dirty="0"/>
              <a:t>Example:</a:t>
            </a:r>
          </a:p>
          <a:p>
            <a:r>
              <a:rPr lang="en-US" sz="3200" b="1" u="sng" dirty="0"/>
              <a:t>Singular</a:t>
            </a:r>
            <a:r>
              <a:rPr lang="en-US" sz="3200" dirty="0"/>
              <a:t>	</a:t>
            </a:r>
            <a:r>
              <a:rPr lang="en-US" sz="3200" b="1" u="sng" dirty="0"/>
              <a:t>Plural</a:t>
            </a:r>
          </a:p>
          <a:p>
            <a:r>
              <a:rPr lang="en-US" sz="3200" dirty="0"/>
              <a:t>Tiger		Tigers</a:t>
            </a:r>
          </a:p>
          <a:p>
            <a:r>
              <a:rPr lang="en-US" sz="3200" dirty="0"/>
              <a:t>Book		Books</a:t>
            </a:r>
          </a:p>
          <a:p>
            <a:r>
              <a:rPr lang="en-US" sz="3200" dirty="0"/>
              <a:t>Pen		Pens</a:t>
            </a:r>
          </a:p>
        </p:txBody>
      </p:sp>
      <p:pic>
        <p:nvPicPr>
          <p:cNvPr id="4" name="Picture 3">
            <a:extLst>
              <a:ext uri="{FF2B5EF4-FFF2-40B4-BE49-F238E27FC236}">
                <a16:creationId xmlns:a16="http://schemas.microsoft.com/office/drawing/2014/main" id="{35ABA896-57B5-4E1F-A25F-42E5A637C9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0644" y="114732"/>
            <a:ext cx="1743075" cy="17240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131575773"/>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4" name="camera.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0846" y="460497"/>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3" name="Rectangle 2"/>
          <p:cNvSpPr/>
          <p:nvPr/>
        </p:nvSpPr>
        <p:spPr>
          <a:xfrm>
            <a:off x="326573" y="1198021"/>
            <a:ext cx="11403874" cy="5262979"/>
          </a:xfrm>
          <a:prstGeom prst="rect">
            <a:avLst/>
          </a:prstGeom>
          <a:ln w="28575">
            <a:solidFill>
              <a:schemeClr val="tx1"/>
            </a:solidFill>
          </a:ln>
        </p:spPr>
        <p:txBody>
          <a:bodyPr wrap="square">
            <a:spAutoFit/>
          </a:bodyPr>
          <a:lstStyle/>
          <a:p>
            <a:r>
              <a:rPr lang="en-US" sz="2800" dirty="0"/>
              <a:t>Rule 2:</a:t>
            </a:r>
            <a:endParaRPr lang="as-IN" sz="2800" dirty="0"/>
          </a:p>
          <a:p>
            <a:r>
              <a:rPr lang="en-US" sz="2800" dirty="0"/>
              <a:t>If the singular number word has s, </a:t>
            </a:r>
            <a:r>
              <a:rPr lang="en-US" sz="2800" dirty="0" err="1"/>
              <a:t>ss</a:t>
            </a:r>
            <a:r>
              <a:rPr lang="en-US" sz="2800" dirty="0"/>
              <a:t>, </a:t>
            </a:r>
            <a:r>
              <a:rPr lang="en-US" sz="2800" dirty="0" err="1"/>
              <a:t>sh</a:t>
            </a:r>
            <a:r>
              <a:rPr lang="en-US" sz="2800" dirty="0"/>
              <a:t>, x or z at its end and the pronunciation of the “</a:t>
            </a:r>
            <a:r>
              <a:rPr lang="en-US" sz="2800" dirty="0" err="1"/>
              <a:t>ch</a:t>
            </a:r>
            <a:r>
              <a:rPr lang="en-US" sz="2800" dirty="0"/>
              <a:t>” situated at the end is like “</a:t>
            </a:r>
            <a:r>
              <a:rPr lang="en-US" sz="2800" dirty="0" err="1"/>
              <a:t>ch</a:t>
            </a:r>
            <a:r>
              <a:rPr lang="en-US" sz="2800" dirty="0"/>
              <a:t>”, then </a:t>
            </a:r>
            <a:r>
              <a:rPr lang="en-US" sz="2800" dirty="0" err="1"/>
              <a:t>es</a:t>
            </a:r>
            <a:r>
              <a:rPr lang="en-US" sz="2800" dirty="0"/>
              <a:t> is added to the end of the singular number to change it into a plural number.</a:t>
            </a:r>
          </a:p>
          <a:p>
            <a:r>
              <a:rPr lang="en-US" sz="2800" dirty="0"/>
              <a:t>Example:</a:t>
            </a:r>
          </a:p>
          <a:p>
            <a:r>
              <a:rPr lang="en-US" sz="2800" b="1" u="sng" dirty="0"/>
              <a:t>Singular</a:t>
            </a:r>
            <a:r>
              <a:rPr lang="en-US" sz="2800" dirty="0"/>
              <a:t>	</a:t>
            </a:r>
            <a:r>
              <a:rPr lang="en-US" sz="2800" b="1" u="sng" dirty="0"/>
              <a:t>Plural</a:t>
            </a:r>
          </a:p>
          <a:p>
            <a:r>
              <a:rPr lang="en-US" sz="2800" dirty="0"/>
              <a:t>Glass		Glasses</a:t>
            </a:r>
          </a:p>
          <a:p>
            <a:r>
              <a:rPr lang="en-US" sz="2800" dirty="0"/>
              <a:t>Bus		Buses</a:t>
            </a:r>
          </a:p>
          <a:p>
            <a:r>
              <a:rPr lang="en-US" sz="2800" dirty="0"/>
              <a:t>Bush		Bushes</a:t>
            </a:r>
          </a:p>
          <a:p>
            <a:r>
              <a:rPr lang="en-US" sz="2800" dirty="0"/>
              <a:t>Tax		Taxes</a:t>
            </a:r>
          </a:p>
          <a:p>
            <a:r>
              <a:rPr lang="en-US" sz="2800" dirty="0"/>
              <a:t>Topaz		Topazes</a:t>
            </a:r>
          </a:p>
          <a:p>
            <a:r>
              <a:rPr lang="en-US" sz="2800" dirty="0"/>
              <a:t>Branch	Branches</a:t>
            </a:r>
          </a:p>
        </p:txBody>
      </p:sp>
    </p:spTree>
    <p:extLst>
      <p:ext uri="{BB962C8B-B14F-4D97-AF65-F5344CB8AC3E}">
        <p14:creationId xmlns:p14="http://schemas.microsoft.com/office/powerpoint/2010/main" val="3822490481"/>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3" name="camera.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noFill/>
          <a:ln w="190500" cmpd="thinThick">
            <a:solidFill>
              <a:schemeClr val="tx2"/>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0846" y="460497"/>
            <a:ext cx="4023360" cy="431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u="sng" dirty="0">
                <a:solidFill>
                  <a:srgbClr val="111111"/>
                </a:solidFill>
                <a:latin typeface="Lato" panose="020F0502020204030203" pitchFamily="34" charset="0"/>
              </a:rPr>
              <a:t>Number</a:t>
            </a:r>
            <a:endParaRPr lang="en-US" sz="5400" b="1" u="sng" dirty="0"/>
          </a:p>
        </p:txBody>
      </p:sp>
      <p:sp>
        <p:nvSpPr>
          <p:cNvPr id="6" name="Rectangle 5"/>
          <p:cNvSpPr/>
          <p:nvPr/>
        </p:nvSpPr>
        <p:spPr>
          <a:xfrm>
            <a:off x="322217" y="1237209"/>
            <a:ext cx="11547565" cy="5078313"/>
          </a:xfrm>
          <a:prstGeom prst="rect">
            <a:avLst/>
          </a:prstGeom>
          <a:ln w="28575">
            <a:solidFill>
              <a:schemeClr val="tx1"/>
            </a:solidFill>
          </a:ln>
        </p:spPr>
        <p:txBody>
          <a:bodyPr wrap="square">
            <a:spAutoFit/>
          </a:bodyPr>
          <a:lstStyle/>
          <a:p>
            <a:r>
              <a:rPr lang="en-US" sz="3600" b="1" u="sng" dirty="0"/>
              <a:t>2. Exception </a:t>
            </a:r>
            <a:r>
              <a:rPr lang="as-IN" sz="3600" b="1" u="sng" dirty="0"/>
              <a:t>:</a:t>
            </a:r>
          </a:p>
          <a:p>
            <a:r>
              <a:rPr lang="en-US" sz="3600" dirty="0"/>
              <a:t>If the pronunciation of the “</a:t>
            </a:r>
            <a:r>
              <a:rPr lang="en-US" sz="3600" dirty="0" err="1"/>
              <a:t>ch</a:t>
            </a:r>
            <a:r>
              <a:rPr lang="en-US" sz="3600" dirty="0"/>
              <a:t>” situated at the end of the singular number word is like “K”, then only an s is added to the end of the singular number to change it into a plural number.</a:t>
            </a:r>
          </a:p>
          <a:p>
            <a:r>
              <a:rPr lang="en-US" sz="3600" b="1" u="sng" dirty="0"/>
              <a:t>Singular</a:t>
            </a:r>
            <a:r>
              <a:rPr lang="en-US" sz="3600" dirty="0"/>
              <a:t>		</a:t>
            </a:r>
            <a:r>
              <a:rPr lang="en-US" sz="3600" b="1" u="sng" dirty="0"/>
              <a:t>Plural</a:t>
            </a:r>
          </a:p>
          <a:p>
            <a:r>
              <a:rPr lang="en-US" sz="3600" dirty="0"/>
              <a:t>Monarch		Monarchs</a:t>
            </a:r>
          </a:p>
          <a:p>
            <a:r>
              <a:rPr lang="en-US" sz="3600" dirty="0"/>
              <a:t>Stomach		Stomachs</a:t>
            </a:r>
          </a:p>
          <a:p>
            <a:r>
              <a:rPr lang="en-US" sz="3600" dirty="0"/>
              <a:t>Patriarch		Patriarchs</a:t>
            </a:r>
          </a:p>
        </p:txBody>
      </p:sp>
    </p:spTree>
    <p:extLst>
      <p:ext uri="{BB962C8B-B14F-4D97-AF65-F5344CB8AC3E}">
        <p14:creationId xmlns:p14="http://schemas.microsoft.com/office/powerpoint/2010/main" val="4130521482"/>
      </p:ext>
    </p:extLst>
  </p:cSld>
  <p:clrMapOvr>
    <a:masterClrMapping/>
  </p:clrMapOvr>
  <mc:AlternateContent xmlns:mc="http://schemas.openxmlformats.org/markup-compatibility/2006" xmlns:p14="http://schemas.microsoft.com/office/powerpoint/2010/main">
    <mc:Choice Requires="p14">
      <p:transition spd="slow" p14:dur="1500">
        <p14:window dir="vert"/>
        <p:sndAc>
          <p:stSnd>
            <p:snd r:embed="rId2" name="camera.wav"/>
          </p:stSnd>
        </p:sndAc>
      </p:transition>
    </mc:Choice>
    <mc:Fallback xmlns="">
      <p:transition spd="slow">
        <p:fade/>
        <p:sndAc>
          <p:stSnd>
            <p:snd r:embed="rId3" name="camera.wav"/>
          </p:stSnd>
        </p:sndAc>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1274</TotalTime>
  <Words>1042</Words>
  <Application>Microsoft Office PowerPoint</Application>
  <PresentationFormat>Widescreen</PresentationFormat>
  <Paragraphs>245</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Kalpurush</vt:lpstr>
      <vt:lpstr>Lato</vt:lpstr>
      <vt:lpstr>Tw Cen MT</vt:lpstr>
      <vt:lpstr>Tw Cen MT Condensed</vt:lpstr>
      <vt:lpstr>Vrinda</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dc:creator>
  <cp:lastModifiedBy>Md Khalilur Rahman</cp:lastModifiedBy>
  <cp:revision>108</cp:revision>
  <dcterms:created xsi:type="dcterms:W3CDTF">2020-06-25T09:52:21Z</dcterms:created>
  <dcterms:modified xsi:type="dcterms:W3CDTF">2021-06-21T12:15:46Z</dcterms:modified>
</cp:coreProperties>
</file>