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80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5AD7-0812-4710-A2DF-2B9DBD6E4ABD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AF4-8E5B-40E7-B255-81673A8D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9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5AD7-0812-4710-A2DF-2B9DBD6E4ABD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AF4-8E5B-40E7-B255-81673A8D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1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5AD7-0812-4710-A2DF-2B9DBD6E4ABD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AF4-8E5B-40E7-B255-81673A8D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5AD7-0812-4710-A2DF-2B9DBD6E4ABD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AF4-8E5B-40E7-B255-81673A8D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4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5AD7-0812-4710-A2DF-2B9DBD6E4ABD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AF4-8E5B-40E7-B255-81673A8D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1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5AD7-0812-4710-A2DF-2B9DBD6E4ABD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AF4-8E5B-40E7-B255-81673A8D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7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5AD7-0812-4710-A2DF-2B9DBD6E4ABD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AF4-8E5B-40E7-B255-81673A8D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2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5AD7-0812-4710-A2DF-2B9DBD6E4ABD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AF4-8E5B-40E7-B255-81673A8D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7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5AD7-0812-4710-A2DF-2B9DBD6E4ABD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AF4-8E5B-40E7-B255-81673A8D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8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5AD7-0812-4710-A2DF-2B9DBD6E4ABD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AF4-8E5B-40E7-B255-81673A8D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9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5AD7-0812-4710-A2DF-2B9DBD6E4ABD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AF4-8E5B-40E7-B255-81673A8D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25AD7-0812-4710-A2DF-2B9DBD6E4ABD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6AF4-8E5B-40E7-B255-81673A8D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9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mailto:Email-monir19077@gmail.com" TargetMode="Externa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9"/>
          <a:stretch/>
        </p:blipFill>
        <p:spPr>
          <a:xfrm>
            <a:off x="850007" y="4527778"/>
            <a:ext cx="10947042" cy="1994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0316">
            <a:off x="1962418" y="2739416"/>
            <a:ext cx="1905000" cy="1552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30" y="2386624"/>
            <a:ext cx="4237146" cy="27971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64783" y="2285233"/>
            <a:ext cx="8538693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to English Class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iped Right Arrow 2"/>
          <p:cNvSpPr/>
          <p:nvPr/>
        </p:nvSpPr>
        <p:spPr>
          <a:xfrm>
            <a:off x="1596981" y="1982341"/>
            <a:ext cx="4842456" cy="3618963"/>
          </a:xfrm>
          <a:prstGeom prst="stripedRightArrow">
            <a:avLst>
              <a:gd name="adj1" fmla="val 100000"/>
              <a:gd name="adj2" fmla="val 29588"/>
            </a:avLst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He found a home for the dying destitute and named it “</a:t>
            </a:r>
            <a:r>
              <a:rPr lang="en-US" sz="24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Nirmal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Hriday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’ meaning ‘Pure Heart’.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25" y="1256697"/>
            <a:ext cx="4193013" cy="434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iped Right Arrow 2"/>
          <p:cNvSpPr/>
          <p:nvPr/>
        </p:nvSpPr>
        <p:spPr>
          <a:xfrm>
            <a:off x="1596981" y="1634612"/>
            <a:ext cx="4842456" cy="3618963"/>
          </a:xfrm>
          <a:prstGeom prst="stripedRightArrow">
            <a:avLst>
              <a:gd name="adj1" fmla="val 100000"/>
              <a:gd name="adj2" fmla="val 29588"/>
            </a:avLst>
          </a:prstGeo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She and her fellow nuns brought the dying people off the streets of Kolkata to this home.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23527" y="1209474"/>
            <a:ext cx="4756529" cy="4469237"/>
            <a:chOff x="6439437" y="1401047"/>
            <a:chExt cx="4756529" cy="44692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199" y="1401047"/>
              <a:ext cx="1914525" cy="23907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535" y="4031959"/>
              <a:ext cx="2356431" cy="18383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437" y="4031959"/>
              <a:ext cx="2318197" cy="1838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0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1"/>
            </a:gs>
            <a:gs pos="85000">
              <a:schemeClr val="accent1">
                <a:lumMod val="97000"/>
                <a:lumOff val="3000"/>
              </a:schemeClr>
            </a:gs>
            <a:gs pos="87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1667" y="2461186"/>
            <a:ext cx="530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Mother Teresa’s work has been recognized throughout the world and she received a number of awards.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7" t="13955" r="32456"/>
          <a:stretch/>
        </p:blipFill>
        <p:spPr>
          <a:xfrm>
            <a:off x="1547446" y="1983544"/>
            <a:ext cx="1448972" cy="149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34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/>
            </a:gs>
            <a:gs pos="9000">
              <a:schemeClr val="accent1">
                <a:lumMod val="97000"/>
                <a:lumOff val="3000"/>
              </a:schemeClr>
            </a:gs>
            <a:gs pos="4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34905" y="1828801"/>
            <a:ext cx="4051495" cy="2067950"/>
            <a:chOff x="1603717" y="1505244"/>
            <a:chExt cx="4051495" cy="2067950"/>
          </a:xfrm>
        </p:grpSpPr>
        <p:sp>
          <p:nvSpPr>
            <p:cNvPr id="2" name="Notched Right Arrow 1"/>
            <p:cNvSpPr/>
            <p:nvPr/>
          </p:nvSpPr>
          <p:spPr>
            <a:xfrm>
              <a:off x="1730326" y="1505244"/>
              <a:ext cx="3924886" cy="2067950"/>
            </a:xfrm>
            <a:prstGeom prst="notchedRightArrow">
              <a:avLst>
                <a:gd name="adj1" fmla="val 78571"/>
                <a:gd name="adj2" fmla="val 51361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The pope john XXIII Peace prize ( 1971</a:t>
              </a:r>
              <a:r>
                <a:rPr lang="en-US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1603717" y="1899139"/>
              <a:ext cx="759655" cy="1280160"/>
            </a:xfrm>
            <a:prstGeom prst="chevron">
              <a:avLst>
                <a:gd name="adj" fmla="val 7777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09" y="2026993"/>
            <a:ext cx="2883877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1" y="2026994"/>
            <a:ext cx="2340586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873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/>
            </a:gs>
            <a:gs pos="9000">
              <a:schemeClr val="accent1">
                <a:lumMod val="97000"/>
                <a:lumOff val="3000"/>
              </a:schemeClr>
            </a:gs>
            <a:gs pos="4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iped Right Arrow 2"/>
          <p:cNvSpPr/>
          <p:nvPr/>
        </p:nvSpPr>
        <p:spPr>
          <a:xfrm>
            <a:off x="1491174" y="1878623"/>
            <a:ext cx="4712677" cy="2686929"/>
          </a:xfrm>
          <a:prstGeom prst="stripedRightArrow">
            <a:avLst>
              <a:gd name="adj1" fmla="val 69895"/>
              <a:gd name="adj2" fmla="val 50000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Nehru Prize for promotion of International Peace &amp; Understanding (1972</a:t>
            </a:r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)</a:t>
            </a:r>
            <a:endParaRPr 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6" y="3466805"/>
            <a:ext cx="3530990" cy="2591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6" y="976083"/>
            <a:ext cx="3530990" cy="24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1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645918" y="2363373"/>
            <a:ext cx="3277773" cy="2082017"/>
          </a:xfrm>
          <a:prstGeom prst="cloud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balzan</a:t>
            </a:r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Prize (1978)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5" y="1814644"/>
            <a:ext cx="2982351" cy="31794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2" r="17705"/>
          <a:stretch/>
        </p:blipFill>
        <p:spPr>
          <a:xfrm>
            <a:off x="8201466" y="1814644"/>
            <a:ext cx="2921585" cy="31794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12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74" y="1915313"/>
            <a:ext cx="3388776" cy="31652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3" b="10223"/>
          <a:stretch/>
        </p:blipFill>
        <p:spPr>
          <a:xfrm>
            <a:off x="8088924" y="1913206"/>
            <a:ext cx="3376246" cy="31652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12174" y="1913206"/>
            <a:ext cx="2641439" cy="2788225"/>
            <a:chOff x="1062008" y="1784113"/>
            <a:chExt cx="2641439" cy="2788225"/>
          </a:xfrm>
        </p:grpSpPr>
        <p:sp>
          <p:nvSpPr>
            <p:cNvPr id="5" name="Flowchart: Sequential Access Storage 4"/>
            <p:cNvSpPr/>
            <p:nvPr/>
          </p:nvSpPr>
          <p:spPr>
            <a:xfrm rot="20585782">
              <a:off x="1062008" y="1784113"/>
              <a:ext cx="2641439" cy="2788225"/>
            </a:xfrm>
            <a:prstGeom prst="flowChartMagneticTap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63041" y="2485727"/>
              <a:ext cx="21242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ook Antiqua" panose="02040602050305030304" pitchFamily="18" charset="0"/>
                </a:rPr>
                <a:t>The Nobel Peace Prize (1979)</a:t>
              </a:r>
              <a:endParaRPr lang="en-US" sz="2800" b="1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4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9000">
              <a:schemeClr val="accent1">
                <a:lumMod val="97000"/>
                <a:lumOff val="3000"/>
              </a:schemeClr>
            </a:gs>
            <a:gs pos="46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 rot="21135463">
            <a:off x="1134729" y="1745892"/>
            <a:ext cx="3108960" cy="1842868"/>
          </a:xfrm>
          <a:prstGeom prst="cloudCallout">
            <a:avLst>
              <a:gd name="adj1" fmla="val 69947"/>
              <a:gd name="adj2" fmla="val 57920"/>
            </a:avLst>
          </a:prstGeom>
          <a:gradFill>
            <a:gsLst>
              <a:gs pos="100000">
                <a:srgbClr val="00B0F0"/>
              </a:gs>
              <a:gs pos="9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Bharat </a:t>
            </a:r>
            <a:r>
              <a:rPr lang="en-US" sz="2800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Ratna</a:t>
            </a:r>
            <a:r>
              <a:rPr lang="en-US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(1980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13" y="2376487"/>
            <a:ext cx="2983337" cy="292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67" y="2376487"/>
            <a:ext cx="2962275" cy="28265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915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2582146"/>
            <a:ext cx="3446909" cy="29557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35" y="2582146"/>
            <a:ext cx="3272978" cy="29557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79561" y="1558345"/>
            <a:ext cx="6606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Mother Teresa died at the age of 87, on 5 September 1997.</a:t>
            </a:r>
            <a:endParaRPr lang="en-US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r="4475"/>
          <a:stretch/>
        </p:blipFill>
        <p:spPr>
          <a:xfrm>
            <a:off x="6851561" y="1630070"/>
            <a:ext cx="4069724" cy="3120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1087" y="1133341"/>
            <a:ext cx="419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Picture of Mother Teresa.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223" y="1900219"/>
            <a:ext cx="3296992" cy="8309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Draped in a white and blue-bordered sari.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223" y="2926503"/>
            <a:ext cx="329699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Ever soft eye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223" y="3626860"/>
            <a:ext cx="3296992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Saintly smile.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223" y="4288580"/>
            <a:ext cx="329699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Wrinkled face.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4868214" y="2124722"/>
            <a:ext cx="3631842" cy="247177"/>
          </a:xfrm>
          <a:prstGeom prst="leftArrow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404724">
            <a:off x="4872387" y="2832130"/>
            <a:ext cx="3631842" cy="247177"/>
          </a:xfrm>
          <a:prstGeom prst="leftArrow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0404724">
            <a:off x="4866955" y="3572690"/>
            <a:ext cx="3514073" cy="256597"/>
          </a:xfrm>
          <a:prstGeom prst="leftArrow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/>
          <p:cNvSpPr/>
          <p:nvPr/>
        </p:nvSpPr>
        <p:spPr>
          <a:xfrm rot="21205913">
            <a:off x="4868214" y="3908219"/>
            <a:ext cx="4481848" cy="453264"/>
          </a:xfrm>
          <a:prstGeom prst="bentUpArrow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44566" y="4864065"/>
            <a:ext cx="6980349" cy="663264"/>
            <a:chOff x="2844566" y="4864065"/>
            <a:chExt cx="6980349" cy="6632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566" y="4864065"/>
              <a:ext cx="6980349" cy="66326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488511" y="4895535"/>
              <a:ext cx="5872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Book Antiqua" panose="02040602050305030304" pitchFamily="18" charset="0"/>
                </a:rPr>
                <a:t>Mother Teresa lives on in our mind.</a:t>
              </a:r>
              <a:endParaRPr lang="en-US" sz="28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7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9702" y="2021985"/>
            <a:ext cx="4095079" cy="3760631"/>
            <a:chOff x="476518" y="1828799"/>
            <a:chExt cx="4095079" cy="37606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4979" t="4207" r="4593" b="6743"/>
            <a:stretch/>
          </p:blipFill>
          <p:spPr>
            <a:xfrm>
              <a:off x="476518" y="1828799"/>
              <a:ext cx="4095079" cy="376063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45057" y="2177434"/>
              <a:ext cx="3283709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  <a:p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School</a:t>
              </a:r>
            </a:p>
            <a:p>
              <a:endParaRPr lang="en-US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Azimnagor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Com. K. School &amp; B. College.</a:t>
              </a:r>
            </a:p>
            <a:p>
              <a:endParaRPr lang="en-US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000" b="1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Azimnagor</a:t>
              </a:r>
              <a:r>
                <a:rPr lang="en-US" sz="2000" b="1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2000" b="1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Tarash</a:t>
              </a:r>
              <a:r>
                <a:rPr lang="en-US" sz="2000" b="1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000" b="1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Sirajgonj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72022" y="1847666"/>
            <a:ext cx="4034041" cy="4143691"/>
            <a:chOff x="7972022" y="1609858"/>
            <a:chExt cx="4034041" cy="4304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2022" y="1609858"/>
              <a:ext cx="4034041" cy="43042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88240" y="2562898"/>
              <a:ext cx="318966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Subject</a:t>
              </a:r>
            </a:p>
            <a:p>
              <a:endPara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English For Today</a:t>
              </a:r>
            </a:p>
            <a:p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Class –Ten</a:t>
              </a:r>
            </a:p>
            <a:p>
              <a:endPara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Time -</a:t>
              </a:r>
              <a:r>
                <a:rPr lang="en-US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45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mins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64233" y="1847665"/>
            <a:ext cx="3936308" cy="4137863"/>
            <a:chOff x="4664233" y="1378041"/>
            <a:chExt cx="3936308" cy="45302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0"/>
            <a:stretch/>
          </p:blipFill>
          <p:spPr>
            <a:xfrm rot="10800000">
              <a:off x="4664233" y="1378041"/>
              <a:ext cx="3475213" cy="453021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968699" y="2010750"/>
              <a:ext cx="3631842" cy="328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Teacher</a:t>
              </a:r>
            </a:p>
            <a:p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7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Md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Monirul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Islam</a:t>
              </a:r>
            </a:p>
            <a:p>
              <a:endParaRPr lang="en-US" sz="1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Assitant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Teacher</a:t>
              </a:r>
            </a:p>
            <a:p>
              <a:endParaRPr lang="en-US" sz="200" dirty="0" smtClean="0">
                <a:latin typeface="NikoshBAN" panose="02000000000000000000" pitchFamily="2" charset="0"/>
                <a:cs typeface="NikoshBAN" panose="02000000000000000000" pitchFamily="2" charset="0"/>
                <a:hlinkClick r:id="rId5"/>
              </a:endParaRPr>
            </a:p>
            <a:p>
              <a:r>
                <a:rPr lang="en-US" sz="1400" dirty="0" smtClean="0">
                  <a:latin typeface="NikoshBAN" panose="02000000000000000000" pitchFamily="2" charset="0"/>
                  <a:cs typeface="NikoshBAN" panose="02000000000000000000" pitchFamily="2" charset="0"/>
                  <a:hlinkClick r:id="rId5"/>
                </a:rPr>
                <a:t>Email-monir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19077</a:t>
              </a:r>
              <a:r>
                <a:rPr lang="en-US" sz="1400" dirty="0" smtClean="0">
                  <a:latin typeface="NikoshBAN" panose="02000000000000000000" pitchFamily="2" charset="0"/>
                  <a:cs typeface="NikoshBAN" panose="02000000000000000000" pitchFamily="2" charset="0"/>
                  <a:hlinkClick r:id="rId5"/>
                </a:rPr>
                <a:t>@gmail.com</a:t>
              </a:r>
              <a:endParaRPr lang="en-US" sz="1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7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Mob: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01761714820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464" y="2421227"/>
              <a:ext cx="1300763" cy="12750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1988247" y="1291489"/>
            <a:ext cx="328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Elephant" panose="02020904090505020303" pitchFamily="18" charset="0"/>
              </a:rPr>
              <a:t>Identity</a:t>
            </a:r>
            <a:endParaRPr lang="en-US" sz="3600" dirty="0">
              <a:solidFill>
                <a:srgbClr val="002060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 rot="19505870">
            <a:off x="1184366" y="1530479"/>
            <a:ext cx="4105571" cy="2171918"/>
          </a:xfrm>
          <a:prstGeom prst="wedgeEllipseCallout">
            <a:avLst>
              <a:gd name="adj1" fmla="val -361"/>
              <a:gd name="adj2" fmla="val 70013"/>
            </a:avLst>
          </a:prstGeom>
          <a:gradFill flip="none" rotWithShape="1">
            <a:gsLst>
              <a:gs pos="71000">
                <a:srgbClr val="70AD47">
                  <a:lumMod val="0"/>
                  <a:lumOff val="100000"/>
                </a:srgbClr>
              </a:gs>
              <a:gs pos="68000">
                <a:srgbClr val="99FF99"/>
              </a:gs>
              <a:gs pos="78000">
                <a:srgbClr val="70AD47">
                  <a:lumMod val="10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Dear students, read the text silently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765148" y="3466444"/>
            <a:ext cx="5519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If you don’t understand anything, let me know.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658" y="3341031"/>
            <a:ext cx="1242721" cy="154784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437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966" y="2260951"/>
            <a:ext cx="89572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sz="2400" b="1" dirty="0">
                <a:solidFill>
                  <a:prstClr val="black"/>
                </a:solidFill>
                <a:latin typeface="Book Antiqua" pitchFamily="18" charset="0"/>
              </a:rPr>
              <a:t>D Read the text in B again and write the answer to the following </a:t>
            </a:r>
            <a:r>
              <a:rPr lang="en-US" sz="2400" b="1" dirty="0" smtClean="0">
                <a:solidFill>
                  <a:prstClr val="black"/>
                </a:solidFill>
                <a:latin typeface="Book Antiqua" pitchFamily="18" charset="0"/>
              </a:rPr>
              <a:t>questions in </a:t>
            </a:r>
            <a:r>
              <a:rPr lang="en-US" sz="2400" b="1" dirty="0">
                <a:solidFill>
                  <a:prstClr val="black"/>
                </a:solidFill>
                <a:latin typeface="Book Antiqua" pitchFamily="18" charset="0"/>
              </a:rPr>
              <a:t>your exercise book.</a:t>
            </a:r>
          </a:p>
          <a:p>
            <a:pPr algn="just">
              <a:tabLst>
                <a:tab pos="457200" algn="l"/>
              </a:tabLst>
            </a:pPr>
            <a:endParaRPr lang="en-US" sz="105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1 	Why 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do you think Mother Teresa won so many 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awards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?</a:t>
            </a:r>
          </a:p>
          <a:p>
            <a:pPr algn="just">
              <a:tabLst>
                <a:tab pos="457200" algn="l"/>
              </a:tabLst>
            </a:pPr>
            <a:endParaRPr lang="en-US" sz="1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2 	What 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does ‘</a:t>
            </a:r>
            <a:r>
              <a:rPr lang="en-US" sz="2400" dirty="0" err="1">
                <a:solidFill>
                  <a:prstClr val="black"/>
                </a:solidFill>
                <a:latin typeface="Book Antiqua" pitchFamily="18" charset="0"/>
              </a:rPr>
              <a:t>Nirmol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Book Antiqua" pitchFamily="18" charset="0"/>
              </a:rPr>
              <a:t>Hridoy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’ stand for?</a:t>
            </a:r>
          </a:p>
          <a:p>
            <a:pPr algn="just">
              <a:tabLst>
                <a:tab pos="457200" algn="l"/>
              </a:tabLst>
            </a:pPr>
            <a:endParaRPr lang="en-US" sz="105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3 	Why 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do you think the home is named ‘</a:t>
            </a:r>
            <a:r>
              <a:rPr lang="en-US" sz="2400" dirty="0" err="1">
                <a:solidFill>
                  <a:prstClr val="black"/>
                </a:solidFill>
                <a:latin typeface="Book Antiqua" pitchFamily="18" charset="0"/>
              </a:rPr>
              <a:t>Nirmol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Book Antiqua" pitchFamily="18" charset="0"/>
              </a:rPr>
              <a:t>Hridoy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’?</a:t>
            </a:r>
          </a:p>
          <a:p>
            <a:pPr algn="just">
              <a:tabLst>
                <a:tab pos="457200" algn="l"/>
              </a:tabLst>
            </a:pPr>
            <a:endParaRPr lang="en-US" sz="9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4 	Why 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did Mother Teresa want the dying people 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to 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feel that they 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deserve care 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and love too?</a:t>
            </a:r>
          </a:p>
          <a:p>
            <a:pPr algn="just">
              <a:tabLst>
                <a:tab pos="457200" algn="l"/>
              </a:tabLst>
            </a:pPr>
            <a:endParaRPr lang="en-US" sz="1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5 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What are things that we have learnt from 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Mother 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Teresa?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5507" y="1583181"/>
            <a:ext cx="370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blipFill>
                  <a:blip r:embed="rId2"/>
                  <a:tile tx="0" ty="0" sx="100000" sy="100000" flip="none" algn="tl"/>
                </a:blipFill>
                <a:latin typeface="Book Antiqua" panose="02040602050305030304" pitchFamily="18" charset="0"/>
              </a:rPr>
              <a:t>Individual Work</a:t>
            </a:r>
            <a:endParaRPr lang="en-US" sz="2800" b="1" dirty="0">
              <a:blipFill>
                <a:blip r:embed="rId2"/>
                <a:tile tx="0" ty="0" sx="100000" sy="100000" flip="none" algn="tl"/>
              </a:blip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7208" r="8654" b="10460"/>
          <a:stretch/>
        </p:blipFill>
        <p:spPr>
          <a:xfrm>
            <a:off x="8996452" y="1030310"/>
            <a:ext cx="1718770" cy="13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177" y="1968320"/>
            <a:ext cx="1079571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0838" algn="l"/>
              </a:tabLst>
            </a:pPr>
            <a:r>
              <a:rPr lang="en-US" sz="2800" b="1" dirty="0" smtClean="0">
                <a:solidFill>
                  <a:prstClr val="black"/>
                </a:solidFill>
                <a:latin typeface="Book Antiqua" pitchFamily="18" charset="0"/>
              </a:rPr>
              <a:t>C. </a:t>
            </a:r>
            <a:r>
              <a:rPr lang="en-US" sz="2400" b="1" dirty="0">
                <a:solidFill>
                  <a:prstClr val="black"/>
                </a:solidFill>
                <a:latin typeface="Book Antiqua" pitchFamily="18" charset="0"/>
              </a:rPr>
              <a:t>Now say whether the following statements are </a:t>
            </a:r>
            <a:r>
              <a:rPr lang="en-US" sz="2400" b="1" dirty="0" smtClean="0">
                <a:solidFill>
                  <a:prstClr val="black"/>
                </a:solidFill>
                <a:latin typeface="Book Antiqua" pitchFamily="18" charset="0"/>
              </a:rPr>
              <a:t>true </a:t>
            </a:r>
            <a:r>
              <a:rPr lang="en-US" sz="2400" b="1" dirty="0">
                <a:solidFill>
                  <a:prstClr val="black"/>
                </a:solidFill>
                <a:latin typeface="Book Antiqua" pitchFamily="18" charset="0"/>
              </a:rPr>
              <a:t>or false. If false, </a:t>
            </a:r>
            <a:r>
              <a:rPr lang="en-US" sz="2400" b="1" dirty="0" smtClean="0">
                <a:solidFill>
                  <a:prstClr val="black"/>
                </a:solidFill>
                <a:latin typeface="Book Antiqua" pitchFamily="18" charset="0"/>
              </a:rPr>
              <a:t>give the </a:t>
            </a:r>
            <a:r>
              <a:rPr lang="en-US" sz="2400" b="1" dirty="0">
                <a:solidFill>
                  <a:prstClr val="black"/>
                </a:solidFill>
                <a:latin typeface="Book Antiqua" pitchFamily="18" charset="0"/>
              </a:rPr>
              <a:t>correct </a:t>
            </a:r>
            <a:r>
              <a:rPr lang="en-US" sz="2400" b="1" dirty="0" smtClean="0">
                <a:solidFill>
                  <a:prstClr val="black"/>
                </a:solidFill>
                <a:latin typeface="Book Antiqua" pitchFamily="18" charset="0"/>
              </a:rPr>
              <a:t>information</a:t>
            </a:r>
            <a:r>
              <a:rPr lang="en-US" sz="2400" b="1" dirty="0">
                <a:solidFill>
                  <a:prstClr val="black"/>
                </a:solidFill>
                <a:latin typeface="Book Antiqua" pitchFamily="18" charset="0"/>
              </a:rPr>
              <a:t>.</a:t>
            </a:r>
          </a:p>
          <a:p>
            <a:pPr>
              <a:tabLst>
                <a:tab pos="350838" algn="l"/>
              </a:tabLst>
            </a:pPr>
            <a:endParaRPr lang="en-US" sz="3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>
              <a:tabLst>
                <a:tab pos="350838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	Mother 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Teresa was moved to see the diseases 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that 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spread in the streets 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of Kolkata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.</a:t>
            </a:r>
          </a:p>
          <a:p>
            <a:pPr>
              <a:tabLst>
                <a:tab pos="350838" algn="l"/>
              </a:tabLst>
            </a:pPr>
            <a:endParaRPr lang="en-US" sz="8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>
              <a:tabLst>
                <a:tab pos="350838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2 	She 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opened a home for the orphans.</a:t>
            </a:r>
          </a:p>
          <a:p>
            <a:pPr>
              <a:tabLst>
                <a:tab pos="350838" algn="l"/>
              </a:tabLst>
            </a:pPr>
            <a:endParaRPr lang="en-US" sz="8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>
              <a:tabLst>
                <a:tab pos="350838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3 	She 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and her group brought in the dying people 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from 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the streets of Kolkata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.</a:t>
            </a:r>
          </a:p>
          <a:p>
            <a:pPr>
              <a:tabLst>
                <a:tab pos="350838" algn="l"/>
              </a:tabLst>
            </a:pPr>
            <a:endParaRPr lang="en-US" sz="9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>
              <a:tabLst>
                <a:tab pos="350838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4 	‘</a:t>
            </a:r>
            <a:r>
              <a:rPr lang="en-US" sz="2000" dirty="0" err="1">
                <a:solidFill>
                  <a:prstClr val="black"/>
                </a:solidFill>
                <a:latin typeface="Book Antiqua" pitchFamily="18" charset="0"/>
              </a:rPr>
              <a:t>Nirmol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Book Antiqua" pitchFamily="18" charset="0"/>
              </a:rPr>
              <a:t>Hridoy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’ was founded so that the poor 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people 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who are dying can 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get love 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and care 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before death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.</a:t>
            </a:r>
          </a:p>
          <a:p>
            <a:pPr>
              <a:tabLst>
                <a:tab pos="350838" algn="l"/>
              </a:tabLst>
            </a:pPr>
            <a:endParaRPr lang="en-US" sz="1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>
              <a:tabLst>
                <a:tab pos="350838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5 	Mother 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Teresa said that humanity passes 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through 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charitable organization.</a:t>
            </a:r>
          </a:p>
          <a:p>
            <a:pPr>
              <a:tabLst>
                <a:tab pos="350838" algn="l"/>
              </a:tabLst>
            </a:pPr>
            <a:endParaRPr lang="en-US" sz="105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>
              <a:tabLst>
                <a:tab pos="350838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6 	We 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have learnt how to come forward to help 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only 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those who belong to 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a special 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caste.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2260" y="1435060"/>
            <a:ext cx="2588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Pair work</a:t>
            </a:r>
            <a:endParaRPr lang="en-US" sz="3200" b="1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t="17780" r="9617" b="19969"/>
          <a:stretch/>
        </p:blipFill>
        <p:spPr>
          <a:xfrm>
            <a:off x="9861996" y="1050724"/>
            <a:ext cx="1497170" cy="98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5623" y="1236371"/>
            <a:ext cx="25757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i="1" u="sng" dirty="0" smtClean="0">
                <a:blipFill>
                  <a:blip r:embed="rId2"/>
                  <a:tile tx="0" ty="0" sx="100000" sy="100000" flip="none" algn="tl"/>
                </a:blipFill>
                <a:latin typeface="Book Antiqua" panose="02040602050305030304" pitchFamily="18" charset="0"/>
              </a:rPr>
              <a:t>Evaluation</a:t>
            </a:r>
            <a:endParaRPr lang="en-US" sz="3600" b="1" i="1" u="sng" dirty="0">
              <a:blipFill>
                <a:blip r:embed="rId2"/>
                <a:tile tx="0" ty="0" sx="100000" sy="100000" flip="none" algn="tl"/>
              </a:blip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6372" y="1895581"/>
            <a:ext cx="846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Read the text B. again and complete the chart given below.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49417"/>
              </p:ext>
            </p:extLst>
          </p:nvPr>
        </p:nvGraphicFramePr>
        <p:xfrm>
          <a:off x="1403799" y="2541911"/>
          <a:ext cx="9440214" cy="3471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0090"/>
                <a:gridCol w="6690124"/>
              </a:tblGrid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Dates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Events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n w="38100">
                            <a:solidFill>
                              <a:schemeClr val="tx1"/>
                            </a:solidFill>
                          </a:ln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b="1" dirty="0" smtClean="0">
                          <a:latin typeface="Book Antiqua" panose="02040602050305030304" pitchFamily="18" charset="0"/>
                        </a:rPr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 Antiqua" panose="02040602050305030304" pitchFamily="18" charset="0"/>
                        </a:rPr>
                        <a:t>1972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 Antiqua" panose="02040602050305030304" pitchFamily="18" charset="0"/>
                        </a:rPr>
                        <a:t>1978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 Antiqua" panose="02040602050305030304" pitchFamily="18" charset="0"/>
                        </a:rPr>
                        <a:t>1979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 Antiqua" panose="02040602050305030304" pitchFamily="18" charset="0"/>
                        </a:rPr>
                        <a:t>1980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 Antiqua" panose="02040602050305030304" pitchFamily="18" charset="0"/>
                        </a:rPr>
                        <a:t>1997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905333" y="3055093"/>
            <a:ext cx="4132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The pope john XXIII Peace prize .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8917" y="3530462"/>
            <a:ext cx="6037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The Nehru Prize for promotion of International Peace &amp; Understanding </a:t>
            </a:r>
            <a:r>
              <a:rPr lang="en-US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7771" y="4176793"/>
            <a:ext cx="2279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The </a:t>
            </a:r>
            <a:r>
              <a:rPr lang="en-US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balzan</a:t>
            </a:r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Prize .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0759" y="4742315"/>
            <a:ext cx="2962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The Nobel Peace Prize .</a:t>
            </a:r>
            <a:endParaRPr lang="en-US" sz="20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3603" y="5166168"/>
            <a:ext cx="2372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The Bharat </a:t>
            </a:r>
            <a:r>
              <a:rPr lang="en-US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Ratna</a:t>
            </a:r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.</a:t>
            </a:r>
            <a:endParaRPr lang="en-US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0798" y="5643552"/>
            <a:ext cx="6308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Mother Teresa died at the age of </a:t>
            </a:r>
            <a:r>
              <a:rPr 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87</a:t>
            </a:r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r>
              <a:rPr 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19325" r="8736" b="18779"/>
          <a:stretch/>
        </p:blipFill>
        <p:spPr>
          <a:xfrm>
            <a:off x="8899301" y="1392701"/>
            <a:ext cx="1532587" cy="1186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4108" y="1512073"/>
            <a:ext cx="312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Home work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1455" y="3000777"/>
            <a:ext cx="9137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Book Antiqua" panose="02040602050305030304" pitchFamily="18" charset="0"/>
              </a:rPr>
              <a:t>Who is Mother Teresa ?</a:t>
            </a:r>
          </a:p>
          <a:p>
            <a:endParaRPr lang="en-US" sz="600" dirty="0" smtClean="0">
              <a:latin typeface="Book Antiqua" panose="0204060205030503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Book Antiqua" panose="02040602050305030304" pitchFamily="18" charset="0"/>
              </a:rPr>
              <a:t>What has she taught us ?</a:t>
            </a:r>
          </a:p>
          <a:p>
            <a:endParaRPr lang="en-US" sz="600" dirty="0" smtClean="0">
              <a:latin typeface="Book Antiqua" panose="0204060205030503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Book Antiqua" panose="02040602050305030304" pitchFamily="18" charset="0"/>
              </a:rPr>
              <a:t>Why did she found “</a:t>
            </a:r>
            <a:r>
              <a:rPr lang="en-US" sz="2400" dirty="0" err="1" smtClean="0">
                <a:latin typeface="Book Antiqua" panose="02040602050305030304" pitchFamily="18" charset="0"/>
              </a:rPr>
              <a:t>Nirmal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H</a:t>
            </a:r>
            <a:r>
              <a:rPr lang="en-US" sz="2400" dirty="0" err="1" smtClean="0">
                <a:latin typeface="Book Antiqua" panose="02040602050305030304" pitchFamily="18" charset="0"/>
              </a:rPr>
              <a:t>ridoy</a:t>
            </a:r>
            <a:r>
              <a:rPr lang="en-US" sz="2400" dirty="0" smtClean="0">
                <a:latin typeface="Book Antiqua" panose="02040602050305030304" pitchFamily="18" charset="0"/>
              </a:rPr>
              <a:t>”?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0782" y="1336811"/>
            <a:ext cx="215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 End</a:t>
            </a:r>
            <a:endParaRPr lang="en-US" sz="3600" b="1" i="1" u="sng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3660" y="2356628"/>
            <a:ext cx="642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Thanks to all.</a:t>
            </a:r>
          </a:p>
          <a:p>
            <a:r>
              <a:rPr lang="en-US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      Allah Hafez. </a:t>
            </a:r>
            <a:endParaRPr lang="en-US" sz="36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25" y="3556957"/>
            <a:ext cx="6957108" cy="259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34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00" y="3426600"/>
            <a:ext cx="2988549" cy="17507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58" y="3486827"/>
            <a:ext cx="3163192" cy="16745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92" y="3434115"/>
            <a:ext cx="3021939" cy="17431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00" y="1793861"/>
            <a:ext cx="2988549" cy="15533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58" y="1771671"/>
            <a:ext cx="3027014" cy="15644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91" y="1782766"/>
            <a:ext cx="3021939" cy="15533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743200" y="1279170"/>
            <a:ext cx="392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Look at these pictures.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312145"/>
            <a:ext cx="737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can you see in these pictures 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4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53340" y="1566458"/>
            <a:ext cx="9899831" cy="2483711"/>
            <a:chOff x="1253340" y="1566458"/>
            <a:chExt cx="9899831" cy="24837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340" y="1674253"/>
              <a:ext cx="3680466" cy="223072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41" r="15884"/>
            <a:stretch/>
          </p:blipFill>
          <p:spPr>
            <a:xfrm>
              <a:off x="5157225" y="1566459"/>
              <a:ext cx="2969343" cy="233852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873" y="1566458"/>
              <a:ext cx="2846298" cy="248371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1227582" y="4050169"/>
            <a:ext cx="9987111" cy="1990023"/>
            <a:chOff x="1227582" y="4050169"/>
            <a:chExt cx="9987111" cy="1990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582" y="4050169"/>
              <a:ext cx="3680466" cy="188699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873" y="4187058"/>
              <a:ext cx="2907820" cy="185313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982" y="4089311"/>
              <a:ext cx="2969343" cy="18478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1" name="Heart 10"/>
          <p:cNvSpPr/>
          <p:nvPr/>
        </p:nvSpPr>
        <p:spPr>
          <a:xfrm>
            <a:off x="3393370" y="1187635"/>
            <a:ext cx="5332618" cy="4473734"/>
          </a:xfrm>
          <a:prstGeom prst="hear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Love For Humanity</a:t>
            </a:r>
            <a:endParaRPr lang="en-US" sz="36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079326" y="1221382"/>
            <a:ext cx="5669279" cy="1979019"/>
            <a:chOff x="3174273" y="1064628"/>
            <a:chExt cx="5669279" cy="1979019"/>
          </a:xfrm>
        </p:grpSpPr>
        <p:sp>
          <p:nvSpPr>
            <p:cNvPr id="15" name="Freeform 14"/>
            <p:cNvSpPr/>
            <p:nvPr/>
          </p:nvSpPr>
          <p:spPr>
            <a:xfrm>
              <a:off x="3481251" y="1358542"/>
              <a:ext cx="5055325" cy="124093"/>
            </a:xfrm>
            <a:custGeom>
              <a:avLst/>
              <a:gdLst>
                <a:gd name="connsiteX0" fmla="*/ 0 w 5055325"/>
                <a:gd name="connsiteY0" fmla="*/ 0 h 124093"/>
                <a:gd name="connsiteX1" fmla="*/ 5055325 w 5055325"/>
                <a:gd name="connsiteY1" fmla="*/ 0 h 124093"/>
                <a:gd name="connsiteX2" fmla="*/ 5055325 w 5055325"/>
                <a:gd name="connsiteY2" fmla="*/ 124093 h 124093"/>
                <a:gd name="connsiteX3" fmla="*/ 0 w 5055325"/>
                <a:gd name="connsiteY3" fmla="*/ 124093 h 124093"/>
                <a:gd name="connsiteX4" fmla="*/ 0 w 5055325"/>
                <a:gd name="connsiteY4" fmla="*/ 0 h 12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5325" h="124093">
                  <a:moveTo>
                    <a:pt x="0" y="0"/>
                  </a:moveTo>
                  <a:lnTo>
                    <a:pt x="5055325" y="0"/>
                  </a:lnTo>
                  <a:lnTo>
                    <a:pt x="5055325" y="124093"/>
                  </a:lnTo>
                  <a:lnTo>
                    <a:pt x="0" y="124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174273" y="1064628"/>
              <a:ext cx="5669279" cy="1979019"/>
              <a:chOff x="3174273" y="581302"/>
              <a:chExt cx="5669279" cy="1979019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3481251" y="2436228"/>
                <a:ext cx="5055325" cy="124093"/>
              </a:xfrm>
              <a:custGeom>
                <a:avLst/>
                <a:gdLst>
                  <a:gd name="connsiteX0" fmla="*/ 0 w 5055325"/>
                  <a:gd name="connsiteY0" fmla="*/ 0 h 124093"/>
                  <a:gd name="connsiteX1" fmla="*/ 5055325 w 5055325"/>
                  <a:gd name="connsiteY1" fmla="*/ 0 h 124093"/>
                  <a:gd name="connsiteX2" fmla="*/ 5055325 w 5055325"/>
                  <a:gd name="connsiteY2" fmla="*/ 124093 h 124093"/>
                  <a:gd name="connsiteX3" fmla="*/ 0 w 5055325"/>
                  <a:gd name="connsiteY3" fmla="*/ 124093 h 124093"/>
                  <a:gd name="connsiteX4" fmla="*/ 0 w 5055325"/>
                  <a:gd name="connsiteY4" fmla="*/ 0 h 12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5325" h="124093">
                    <a:moveTo>
                      <a:pt x="0" y="0"/>
                    </a:moveTo>
                    <a:lnTo>
                      <a:pt x="5055325" y="0"/>
                    </a:lnTo>
                    <a:lnTo>
                      <a:pt x="5055325" y="124093"/>
                    </a:lnTo>
                    <a:lnTo>
                      <a:pt x="0" y="1240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3174273" y="581302"/>
                <a:ext cx="5669279" cy="1867993"/>
                <a:chOff x="3174273" y="1103807"/>
                <a:chExt cx="5669279" cy="1867993"/>
              </a:xfrm>
            </p:grpSpPr>
            <p:sp>
              <p:nvSpPr>
                <p:cNvPr id="14" name="Freeform 13"/>
                <p:cNvSpPr/>
                <p:nvPr/>
              </p:nvSpPr>
              <p:spPr>
                <a:xfrm>
                  <a:off x="3331024" y="1103807"/>
                  <a:ext cx="150227" cy="1332420"/>
                </a:xfrm>
                <a:custGeom>
                  <a:avLst/>
                  <a:gdLst>
                    <a:gd name="connsiteX0" fmla="*/ 0 w 150227"/>
                    <a:gd name="connsiteY0" fmla="*/ 0 h 1332420"/>
                    <a:gd name="connsiteX1" fmla="*/ 150227 w 150227"/>
                    <a:gd name="connsiteY1" fmla="*/ 0 h 1332420"/>
                    <a:gd name="connsiteX2" fmla="*/ 150227 w 150227"/>
                    <a:gd name="connsiteY2" fmla="*/ 666210 h 1332420"/>
                    <a:gd name="connsiteX3" fmla="*/ 150227 w 150227"/>
                    <a:gd name="connsiteY3" fmla="*/ 1332420 h 1332420"/>
                    <a:gd name="connsiteX4" fmla="*/ 0 w 150227"/>
                    <a:gd name="connsiteY4" fmla="*/ 1332420 h 1332420"/>
                    <a:gd name="connsiteX5" fmla="*/ 0 w 150227"/>
                    <a:gd name="connsiteY5" fmla="*/ 666210 h 1332420"/>
                    <a:gd name="connsiteX6" fmla="*/ 0 w 150227"/>
                    <a:gd name="connsiteY6" fmla="*/ 0 h 133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7" h="1332420">
                      <a:moveTo>
                        <a:pt x="0" y="0"/>
                      </a:moveTo>
                      <a:lnTo>
                        <a:pt x="150227" y="0"/>
                      </a:lnTo>
                      <a:lnTo>
                        <a:pt x="150227" y="666210"/>
                      </a:lnTo>
                      <a:lnTo>
                        <a:pt x="150227" y="1332420"/>
                      </a:lnTo>
                      <a:lnTo>
                        <a:pt x="0" y="1332420"/>
                      </a:lnTo>
                      <a:lnTo>
                        <a:pt x="0" y="666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tile tx="0" ty="0" sx="100000" sy="100000" flip="none" algn="tl"/>
                </a:blipFill>
                <a:ln w="571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8536576" y="1103807"/>
                  <a:ext cx="124101" cy="1332420"/>
                </a:xfrm>
                <a:custGeom>
                  <a:avLst/>
                  <a:gdLst>
                    <a:gd name="connsiteX0" fmla="*/ 0 w 124101"/>
                    <a:gd name="connsiteY0" fmla="*/ 0 h 1332420"/>
                    <a:gd name="connsiteX1" fmla="*/ 124101 w 124101"/>
                    <a:gd name="connsiteY1" fmla="*/ 0 h 1332420"/>
                    <a:gd name="connsiteX2" fmla="*/ 124101 w 124101"/>
                    <a:gd name="connsiteY2" fmla="*/ 666210 h 1332420"/>
                    <a:gd name="connsiteX3" fmla="*/ 124101 w 124101"/>
                    <a:gd name="connsiteY3" fmla="*/ 1332420 h 1332420"/>
                    <a:gd name="connsiteX4" fmla="*/ 0 w 124101"/>
                    <a:gd name="connsiteY4" fmla="*/ 1332420 h 1332420"/>
                    <a:gd name="connsiteX5" fmla="*/ 0 w 124101"/>
                    <a:gd name="connsiteY5" fmla="*/ 666210 h 1332420"/>
                    <a:gd name="connsiteX6" fmla="*/ 0 w 124101"/>
                    <a:gd name="connsiteY6" fmla="*/ 0 h 133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101" h="1332420">
                      <a:moveTo>
                        <a:pt x="0" y="0"/>
                      </a:moveTo>
                      <a:lnTo>
                        <a:pt x="124101" y="0"/>
                      </a:lnTo>
                      <a:lnTo>
                        <a:pt x="124101" y="666210"/>
                      </a:lnTo>
                      <a:lnTo>
                        <a:pt x="124101" y="1332420"/>
                      </a:lnTo>
                      <a:lnTo>
                        <a:pt x="0" y="1332420"/>
                      </a:lnTo>
                      <a:lnTo>
                        <a:pt x="0" y="666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tile tx="0" ty="0" sx="100000" sy="100000" flip="none" algn="tl"/>
                </a:blipFill>
                <a:ln w="571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3174273" y="1299754"/>
                  <a:ext cx="5669279" cy="1672046"/>
                </a:xfrm>
                <a:custGeom>
                  <a:avLst/>
                  <a:gdLst>
                    <a:gd name="connsiteX0" fmla="*/ 0 w 5669279"/>
                    <a:gd name="connsiteY0" fmla="*/ 0 h 1672046"/>
                    <a:gd name="connsiteX1" fmla="*/ 5669279 w 5669279"/>
                    <a:gd name="connsiteY1" fmla="*/ 0 h 1672046"/>
                    <a:gd name="connsiteX2" fmla="*/ 5669279 w 5669279"/>
                    <a:gd name="connsiteY2" fmla="*/ 836023 h 1672046"/>
                    <a:gd name="connsiteX3" fmla="*/ 5669279 w 5669279"/>
                    <a:gd name="connsiteY3" fmla="*/ 1672046 h 1672046"/>
                    <a:gd name="connsiteX4" fmla="*/ 0 w 5669279"/>
                    <a:gd name="connsiteY4" fmla="*/ 1672046 h 1672046"/>
                    <a:gd name="connsiteX5" fmla="*/ 0 w 5669279"/>
                    <a:gd name="connsiteY5" fmla="*/ 836023 h 1672046"/>
                    <a:gd name="connsiteX6" fmla="*/ 0 w 5669279"/>
                    <a:gd name="connsiteY6" fmla="*/ 0 h 1672046"/>
                    <a:gd name="connsiteX7" fmla="*/ 320040 w 5669279"/>
                    <a:gd name="connsiteY7" fmla="*/ 45720 h 1672046"/>
                    <a:gd name="connsiteX8" fmla="*/ 320040 w 5669279"/>
                    <a:gd name="connsiteY8" fmla="*/ 169813 h 1672046"/>
                    <a:gd name="connsiteX9" fmla="*/ 169813 w 5669279"/>
                    <a:gd name="connsiteY9" fmla="*/ 169813 h 1672046"/>
                    <a:gd name="connsiteX10" fmla="*/ 169813 w 5669279"/>
                    <a:gd name="connsiteY10" fmla="*/ 836023 h 1672046"/>
                    <a:gd name="connsiteX11" fmla="*/ 169813 w 5669279"/>
                    <a:gd name="connsiteY11" fmla="*/ 1502233 h 1672046"/>
                    <a:gd name="connsiteX12" fmla="*/ 320040 w 5669279"/>
                    <a:gd name="connsiteY12" fmla="*/ 1502233 h 1672046"/>
                    <a:gd name="connsiteX13" fmla="*/ 320040 w 5669279"/>
                    <a:gd name="connsiteY13" fmla="*/ 1626326 h 1672046"/>
                    <a:gd name="connsiteX14" fmla="*/ 5375365 w 5669279"/>
                    <a:gd name="connsiteY14" fmla="*/ 1626326 h 1672046"/>
                    <a:gd name="connsiteX15" fmla="*/ 5375365 w 5669279"/>
                    <a:gd name="connsiteY15" fmla="*/ 1502233 h 1672046"/>
                    <a:gd name="connsiteX16" fmla="*/ 5499466 w 5669279"/>
                    <a:gd name="connsiteY16" fmla="*/ 1502233 h 1672046"/>
                    <a:gd name="connsiteX17" fmla="*/ 5499466 w 5669279"/>
                    <a:gd name="connsiteY17" fmla="*/ 836023 h 1672046"/>
                    <a:gd name="connsiteX18" fmla="*/ 5499466 w 5669279"/>
                    <a:gd name="connsiteY18" fmla="*/ 169813 h 1672046"/>
                    <a:gd name="connsiteX19" fmla="*/ 5375365 w 5669279"/>
                    <a:gd name="connsiteY19" fmla="*/ 169813 h 1672046"/>
                    <a:gd name="connsiteX20" fmla="*/ 5375365 w 5669279"/>
                    <a:gd name="connsiteY20" fmla="*/ 45720 h 1672046"/>
                    <a:gd name="connsiteX21" fmla="*/ 320040 w 5669279"/>
                    <a:gd name="connsiteY21" fmla="*/ 45720 h 1672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669279" h="1672046">
                      <a:moveTo>
                        <a:pt x="0" y="0"/>
                      </a:moveTo>
                      <a:lnTo>
                        <a:pt x="5669279" y="0"/>
                      </a:lnTo>
                      <a:lnTo>
                        <a:pt x="5669279" y="836023"/>
                      </a:lnTo>
                      <a:lnTo>
                        <a:pt x="5669279" y="1672046"/>
                      </a:lnTo>
                      <a:lnTo>
                        <a:pt x="0" y="1672046"/>
                      </a:lnTo>
                      <a:lnTo>
                        <a:pt x="0" y="836023"/>
                      </a:lnTo>
                      <a:lnTo>
                        <a:pt x="0" y="0"/>
                      </a:lnTo>
                      <a:close/>
                      <a:moveTo>
                        <a:pt x="320040" y="45720"/>
                      </a:moveTo>
                      <a:lnTo>
                        <a:pt x="320040" y="169813"/>
                      </a:lnTo>
                      <a:lnTo>
                        <a:pt x="169813" y="169813"/>
                      </a:lnTo>
                      <a:lnTo>
                        <a:pt x="169813" y="836023"/>
                      </a:lnTo>
                      <a:lnTo>
                        <a:pt x="169813" y="1502233"/>
                      </a:lnTo>
                      <a:lnTo>
                        <a:pt x="320040" y="1502233"/>
                      </a:lnTo>
                      <a:lnTo>
                        <a:pt x="320040" y="1626326"/>
                      </a:lnTo>
                      <a:lnTo>
                        <a:pt x="5375365" y="1626326"/>
                      </a:lnTo>
                      <a:lnTo>
                        <a:pt x="5375365" y="1502233"/>
                      </a:lnTo>
                      <a:lnTo>
                        <a:pt x="5499466" y="1502233"/>
                      </a:lnTo>
                      <a:lnTo>
                        <a:pt x="5499466" y="836023"/>
                      </a:lnTo>
                      <a:lnTo>
                        <a:pt x="5499466" y="169813"/>
                      </a:lnTo>
                      <a:lnTo>
                        <a:pt x="5375365" y="169813"/>
                      </a:lnTo>
                      <a:lnTo>
                        <a:pt x="5375365" y="45720"/>
                      </a:lnTo>
                      <a:lnTo>
                        <a:pt x="320040" y="457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571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3481251" y="1495697"/>
                  <a:ext cx="5055325" cy="1332420"/>
                </a:xfrm>
                <a:custGeom>
                  <a:avLst/>
                  <a:gdLst>
                    <a:gd name="connsiteX0" fmla="*/ 0 w 5055325"/>
                    <a:gd name="connsiteY0" fmla="*/ 0 h 1332420"/>
                    <a:gd name="connsiteX1" fmla="*/ 5055325 w 5055325"/>
                    <a:gd name="connsiteY1" fmla="*/ 0 h 1332420"/>
                    <a:gd name="connsiteX2" fmla="*/ 5055325 w 5055325"/>
                    <a:gd name="connsiteY2" fmla="*/ 666210 h 1332420"/>
                    <a:gd name="connsiteX3" fmla="*/ 5055325 w 5055325"/>
                    <a:gd name="connsiteY3" fmla="*/ 1332420 h 1332420"/>
                    <a:gd name="connsiteX4" fmla="*/ 0 w 5055325"/>
                    <a:gd name="connsiteY4" fmla="*/ 1332420 h 1332420"/>
                    <a:gd name="connsiteX5" fmla="*/ 0 w 5055325"/>
                    <a:gd name="connsiteY5" fmla="*/ 666210 h 1332420"/>
                    <a:gd name="connsiteX6" fmla="*/ 0 w 5055325"/>
                    <a:gd name="connsiteY6" fmla="*/ 0 h 133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55325" h="1332420">
                      <a:moveTo>
                        <a:pt x="0" y="0"/>
                      </a:moveTo>
                      <a:lnTo>
                        <a:pt x="5055325" y="0"/>
                      </a:lnTo>
                      <a:lnTo>
                        <a:pt x="5055325" y="666210"/>
                      </a:lnTo>
                      <a:lnTo>
                        <a:pt x="5055325" y="1332420"/>
                      </a:lnTo>
                      <a:lnTo>
                        <a:pt x="0" y="1332420"/>
                      </a:lnTo>
                      <a:lnTo>
                        <a:pt x="0" y="666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tile tx="0" ty="0" sx="100000" sy="100000" flip="none" algn="tl"/>
                </a:blipFill>
                <a:ln w="571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chemeClr val="tx1"/>
                      </a:solidFill>
                      <a:latin typeface="Book Antiqua" panose="02040602050305030304" pitchFamily="18" charset="0"/>
                    </a:rPr>
                    <a:t>Our today’s lesson is -</a:t>
                  </a:r>
                  <a:endParaRPr lang="en-US" sz="3600" b="1" dirty="0">
                    <a:solidFill>
                      <a:schemeClr val="tx1"/>
                    </a:solidFill>
                    <a:latin typeface="Book Antiqua" panose="02040602050305030304" pitchFamily="18" charset="0"/>
                  </a:endParaRPr>
                </a:p>
              </p:txBody>
            </p:sp>
          </p:grpSp>
        </p:grpSp>
      </p:grpSp>
      <p:sp>
        <p:nvSpPr>
          <p:cNvPr id="9" name="Freeform 8"/>
          <p:cNvSpPr/>
          <p:nvPr/>
        </p:nvSpPr>
        <p:spPr>
          <a:xfrm>
            <a:off x="2501054" y="3402872"/>
            <a:ext cx="6825824" cy="1710041"/>
          </a:xfrm>
          <a:custGeom>
            <a:avLst/>
            <a:gdLst>
              <a:gd name="connsiteX0" fmla="*/ 1136065 w 7694981"/>
              <a:gd name="connsiteY0" fmla="*/ 257991 h 2174968"/>
              <a:gd name="connsiteX1" fmla="*/ 392845 w 7694981"/>
              <a:gd name="connsiteY1" fmla="*/ 1001211 h 2174968"/>
              <a:gd name="connsiteX2" fmla="*/ 392845 w 7694981"/>
              <a:gd name="connsiteY2" fmla="*/ 1170491 h 2174968"/>
              <a:gd name="connsiteX3" fmla="*/ 1136065 w 7694981"/>
              <a:gd name="connsiteY3" fmla="*/ 1913711 h 2174968"/>
              <a:gd name="connsiteX4" fmla="*/ 6599065 w 7694981"/>
              <a:gd name="connsiteY4" fmla="*/ 1913711 h 2174968"/>
              <a:gd name="connsiteX5" fmla="*/ 7342285 w 7694981"/>
              <a:gd name="connsiteY5" fmla="*/ 1170491 h 2174968"/>
              <a:gd name="connsiteX6" fmla="*/ 7342285 w 7694981"/>
              <a:gd name="connsiteY6" fmla="*/ 1001211 h 2174968"/>
              <a:gd name="connsiteX7" fmla="*/ 6599065 w 7694981"/>
              <a:gd name="connsiteY7" fmla="*/ 257991 h 2174968"/>
              <a:gd name="connsiteX8" fmla="*/ 362495 w 7694981"/>
              <a:gd name="connsiteY8" fmla="*/ 0 h 2174968"/>
              <a:gd name="connsiteX9" fmla="*/ 7332486 w 7694981"/>
              <a:gd name="connsiteY9" fmla="*/ 0 h 2174968"/>
              <a:gd name="connsiteX10" fmla="*/ 7694981 w 7694981"/>
              <a:gd name="connsiteY10" fmla="*/ 362495 h 2174968"/>
              <a:gd name="connsiteX11" fmla="*/ 7694981 w 7694981"/>
              <a:gd name="connsiteY11" fmla="*/ 1812473 h 2174968"/>
              <a:gd name="connsiteX12" fmla="*/ 7332486 w 7694981"/>
              <a:gd name="connsiteY12" fmla="*/ 2174968 h 2174968"/>
              <a:gd name="connsiteX13" fmla="*/ 362495 w 7694981"/>
              <a:gd name="connsiteY13" fmla="*/ 2174968 h 2174968"/>
              <a:gd name="connsiteX14" fmla="*/ 0 w 7694981"/>
              <a:gd name="connsiteY14" fmla="*/ 1812473 h 2174968"/>
              <a:gd name="connsiteX15" fmla="*/ 0 w 7694981"/>
              <a:gd name="connsiteY15" fmla="*/ 362495 h 2174968"/>
              <a:gd name="connsiteX16" fmla="*/ 362495 w 7694981"/>
              <a:gd name="connsiteY16" fmla="*/ 0 h 217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94981" h="2174968">
                <a:moveTo>
                  <a:pt x="1136065" y="257991"/>
                </a:moveTo>
                <a:cubicBezTo>
                  <a:pt x="725596" y="257991"/>
                  <a:pt x="392845" y="590742"/>
                  <a:pt x="392845" y="1001211"/>
                </a:cubicBezTo>
                <a:lnTo>
                  <a:pt x="392845" y="1170491"/>
                </a:lnTo>
                <a:cubicBezTo>
                  <a:pt x="392845" y="1580960"/>
                  <a:pt x="725596" y="1913711"/>
                  <a:pt x="1136065" y="1913711"/>
                </a:cubicBezTo>
                <a:lnTo>
                  <a:pt x="6599065" y="1913711"/>
                </a:lnTo>
                <a:cubicBezTo>
                  <a:pt x="7009534" y="1913711"/>
                  <a:pt x="7342285" y="1580960"/>
                  <a:pt x="7342285" y="1170491"/>
                </a:cubicBezTo>
                <a:lnTo>
                  <a:pt x="7342285" y="1001211"/>
                </a:lnTo>
                <a:cubicBezTo>
                  <a:pt x="7342285" y="590742"/>
                  <a:pt x="7009534" y="257991"/>
                  <a:pt x="6599065" y="257991"/>
                </a:cubicBezTo>
                <a:close/>
                <a:moveTo>
                  <a:pt x="362495" y="0"/>
                </a:moveTo>
                <a:lnTo>
                  <a:pt x="7332486" y="0"/>
                </a:lnTo>
                <a:cubicBezTo>
                  <a:pt x="7532686" y="0"/>
                  <a:pt x="7694981" y="162295"/>
                  <a:pt x="7694981" y="362495"/>
                </a:cubicBezTo>
                <a:lnTo>
                  <a:pt x="7694981" y="1812473"/>
                </a:lnTo>
                <a:cubicBezTo>
                  <a:pt x="7694981" y="2012673"/>
                  <a:pt x="7532686" y="2174968"/>
                  <a:pt x="7332486" y="2174968"/>
                </a:cubicBezTo>
                <a:lnTo>
                  <a:pt x="362495" y="2174968"/>
                </a:lnTo>
                <a:cubicBezTo>
                  <a:pt x="162295" y="2174968"/>
                  <a:pt x="0" y="2012673"/>
                  <a:pt x="0" y="1812473"/>
                </a:cubicBezTo>
                <a:lnTo>
                  <a:pt x="0" y="362495"/>
                </a:lnTo>
                <a:cubicBezTo>
                  <a:pt x="0" y="162295"/>
                  <a:pt x="162295" y="0"/>
                  <a:pt x="362495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Love </a:t>
            </a:r>
            <a:r>
              <a:rPr lang="en-US" sz="3600" b="1" dirty="0">
                <a:solidFill>
                  <a:schemeClr val="tx1"/>
                </a:solidFill>
                <a:latin typeface="Book Antiqua" panose="02040602050305030304" pitchFamily="18" charset="0"/>
              </a:rPr>
              <a:t>F</a:t>
            </a:r>
            <a:r>
              <a:rPr lang="en-US" sz="36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or Humanity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Unit-7,  Lesson -6</a:t>
            </a:r>
            <a:endParaRPr lang="en-US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95899" y="979721"/>
            <a:ext cx="6884126" cy="2455817"/>
          </a:xfrm>
          <a:prstGeom prst="horizontalScroll">
            <a:avLst>
              <a:gd name="adj" fmla="val 22436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49043" y="1672051"/>
            <a:ext cx="6152606" cy="107115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blipFill>
                  <a:blip r:embed="rId4"/>
                  <a:tile tx="0" ty="0" sx="100000" sy="100000" flip="none" algn="tl"/>
                </a:blipFill>
                <a:latin typeface="Book Antiqua" panose="02040602050305030304" pitchFamily="18" charset="0"/>
              </a:rPr>
              <a:t>Learning Outcomes</a:t>
            </a:r>
            <a:endParaRPr lang="en-US" sz="3200" b="1" dirty="0">
              <a:blipFill>
                <a:blip r:embed="rId4"/>
                <a:tile tx="0" ty="0" sx="100000" sy="100000" flip="none" algn="tl"/>
              </a:blip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1940" y="3435531"/>
            <a:ext cx="87673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b="1" dirty="0" smtClean="0">
              <a:solidFill>
                <a:prstClr val="black"/>
              </a:solidFill>
              <a:latin typeface="Book Antiqua" pitchFamily="18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Book Antiqua" pitchFamily="18" charset="0"/>
              </a:rPr>
              <a:t>After studied this lesson, students will be able to---</a:t>
            </a:r>
          </a:p>
          <a:p>
            <a:endParaRPr lang="en-US" sz="1100" b="1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black"/>
                </a:solidFill>
                <a:latin typeface="Book Antiqua" pitchFamily="18" charset="0"/>
              </a:rPr>
              <a:t>ask and answer questions 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black"/>
                </a:solidFill>
                <a:latin typeface="Book Antiqua" pitchFamily="18" charset="0"/>
              </a:rPr>
              <a:t>read and understand through silent reading 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black"/>
                </a:solidFill>
                <a:latin typeface="Book Antiqua" pitchFamily="18" charset="0"/>
              </a:rPr>
              <a:t>Write a short composition about Mother Teresa.</a:t>
            </a:r>
          </a:p>
        </p:txBody>
      </p:sp>
    </p:spTree>
    <p:extLst>
      <p:ext uri="{BB962C8B-B14F-4D97-AF65-F5344CB8AC3E}">
        <p14:creationId xmlns:p14="http://schemas.microsoft.com/office/powerpoint/2010/main" val="295632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743" y="1326524"/>
            <a:ext cx="647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Look at the picture and talk about it in pairs.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78" y="1895877"/>
            <a:ext cx="3603804" cy="242007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72743" y="4423638"/>
            <a:ext cx="71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Can you guess who that woman is in the picture ?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2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112369" y="1236369"/>
            <a:ext cx="8190963" cy="1081826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  <a:latin typeface="Book Antiqua" panose="02040602050305030304" pitchFamily="18" charset="0"/>
              </a:rPr>
              <a:t>Main character of </a:t>
            </a:r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Book Antiqua" panose="02040602050305030304" pitchFamily="18" charset="0"/>
              </a:rPr>
              <a:t>“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  <a:latin typeface="Book Antiqua" panose="02040602050305030304" pitchFamily="18" charset="0"/>
              </a:rPr>
              <a:t>Love for humanity” is 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2395868"/>
            <a:ext cx="3245475" cy="2665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7758" y="5139067"/>
            <a:ext cx="267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anose="02040602050305030304" pitchFamily="18" charset="0"/>
              </a:rPr>
              <a:t>Mother Teresa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4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r="7756"/>
          <a:stretch/>
        </p:blipFill>
        <p:spPr>
          <a:xfrm>
            <a:off x="7057622" y="907894"/>
            <a:ext cx="3528812" cy="230605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Striped Right Arrow 3"/>
          <p:cNvSpPr/>
          <p:nvPr/>
        </p:nvSpPr>
        <p:spPr>
          <a:xfrm>
            <a:off x="1854558" y="1674253"/>
            <a:ext cx="4842456" cy="3618963"/>
          </a:xfrm>
          <a:prstGeom prst="stripedRightArrow">
            <a:avLst>
              <a:gd name="adj1" fmla="val 100000"/>
              <a:gd name="adj2" fmla="val 29588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Mother Teresa was moved by the sight of the sick and dying on the streets of </a:t>
            </a:r>
            <a:r>
              <a:rPr lang="en-US" sz="24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Kalkata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22" y="3324359"/>
            <a:ext cx="3528812" cy="253552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1969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467</Words>
  <Application>Microsoft Office PowerPoint</Application>
  <PresentationFormat>Widescreen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Algerian</vt:lpstr>
      <vt:lpstr>Arial</vt:lpstr>
      <vt:lpstr>Book Antiqua</vt:lpstr>
      <vt:lpstr>Calibri</vt:lpstr>
      <vt:lpstr>Calibri Light</vt:lpstr>
      <vt:lpstr>Elephant</vt:lpstr>
      <vt:lpstr>NikoshBAN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119</cp:revision>
  <dcterms:created xsi:type="dcterms:W3CDTF">2021-06-19T05:47:06Z</dcterms:created>
  <dcterms:modified xsi:type="dcterms:W3CDTF">2021-06-22T15:07:27Z</dcterms:modified>
</cp:coreProperties>
</file>