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88" r:id="rId2"/>
    <p:sldId id="289" r:id="rId3"/>
    <p:sldId id="290" r:id="rId4"/>
    <p:sldId id="297" r:id="rId5"/>
    <p:sldId id="298" r:id="rId6"/>
    <p:sldId id="299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11" r:id="rId15"/>
    <p:sldId id="308" r:id="rId16"/>
    <p:sldId id="309" r:id="rId17"/>
    <p:sldId id="310" r:id="rId18"/>
    <p:sldId id="312" r:id="rId19"/>
    <p:sldId id="313" r:id="rId20"/>
    <p:sldId id="316" r:id="rId21"/>
    <p:sldId id="314" r:id="rId22"/>
    <p:sldId id="315" r:id="rId23"/>
    <p:sldId id="29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kib Likhon" initials="RL" lastIdx="1" clrIdx="0">
    <p:extLst>
      <p:ext uri="{19B8F6BF-5375-455C-9EA6-DF929625EA0E}">
        <p15:presenceInfo xmlns:p15="http://schemas.microsoft.com/office/powerpoint/2012/main" userId="3890fdd908df82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66FF33"/>
    <a:srgbClr val="006600"/>
    <a:srgbClr val="FF3300"/>
    <a:srgbClr val="FF0066"/>
    <a:srgbClr val="FFFFFF"/>
    <a:srgbClr val="617C86"/>
    <a:srgbClr val="477899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1" autoAdjust="0"/>
    <p:restoredTop sz="94660"/>
  </p:normalViewPr>
  <p:slideViewPr>
    <p:cSldViewPr snapToGrid="0">
      <p:cViewPr varScale="1">
        <p:scale>
          <a:sx n="61" d="100"/>
          <a:sy n="61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0083D-E08D-4E99-B340-C2CA03A32B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5D789-2260-4F99-A768-80044A08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9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578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476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506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184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220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581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062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912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C9ED77-A5E9-4F80-8D9E-2AAC68B63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28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18C941D-B88F-4D96-BEAD-EDC762344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0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425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15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614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57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80D2576-2CDA-441A-AF14-B6A561859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16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72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332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9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054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05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6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7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4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2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3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7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1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1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6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26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97CD368-92A4-4994-AF4B-23404F58C794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6DE0290-33F8-4C07-89F4-F0F675D9C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A1B245-86E1-4D5D-A53A-A80194E663FE}"/>
              </a:ext>
            </a:extLst>
          </p:cNvPr>
          <p:cNvSpPr txBox="1"/>
          <p:nvPr/>
        </p:nvSpPr>
        <p:spPr>
          <a:xfrm>
            <a:off x="4219073" y="55966"/>
            <a:ext cx="380197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6000" b="1" dirty="0">
                <a:ln/>
                <a:solidFill>
                  <a:srgbClr val="66FF3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তৎপুরুষ সমাস</a:t>
            </a:r>
            <a:endParaRPr lang="en-US" sz="6000" b="1" dirty="0">
              <a:ln/>
              <a:solidFill>
                <a:srgbClr val="66FF3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0E9E0-252D-4A83-AA43-07636F518454}"/>
              </a:ext>
            </a:extLst>
          </p:cNvPr>
          <p:cNvSpPr txBox="1"/>
          <p:nvPr/>
        </p:nvSpPr>
        <p:spPr>
          <a:xfrm>
            <a:off x="224590" y="4825481"/>
            <a:ext cx="11678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  <a:sym typeface="Wingdings" panose="05000000000000000000" pitchFamily="2" charset="2"/>
              </a:rPr>
              <a:t> </a:t>
            </a:r>
            <a:r>
              <a:rPr lang="en-US" sz="4800" b="1" dirty="0" err="1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সংজ্ঞা</a:t>
            </a:r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 </a:t>
            </a:r>
            <a:r>
              <a:rPr lang="en-US" sz="4800" b="1" dirty="0" err="1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সমাসে</a:t>
            </a:r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পরপদের</a:t>
            </a:r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অর্থ</a:t>
            </a:r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প্রধান</a:t>
            </a:r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বিবেচিত</a:t>
            </a:r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পূর্বপদের</a:t>
            </a:r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বিভক্তি</a:t>
            </a:r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লোপ</a:t>
            </a:r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পায়</a:t>
            </a:r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তাকে</a:t>
            </a:r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তৎপুরুষ</a:t>
            </a:r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সমাস</a:t>
            </a:r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US" sz="4800" b="1" dirty="0">
                <a:ln>
                  <a:solidFill>
                    <a:srgbClr val="66FF33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3333DC-2B8D-4D76-9AE8-684762143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41" y="1119755"/>
            <a:ext cx="5715000" cy="2650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BB0E56-7B48-4FB0-81BC-C3C77CF76B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0"/>
          <a:stretch/>
        </p:blipFill>
        <p:spPr>
          <a:xfrm>
            <a:off x="288759" y="1119755"/>
            <a:ext cx="5715000" cy="26501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2B8A1E-2B20-423D-B4F9-DE2EA7FFB06C}"/>
              </a:ext>
            </a:extLst>
          </p:cNvPr>
          <p:cNvSpPr txBox="1"/>
          <p:nvPr/>
        </p:nvSpPr>
        <p:spPr>
          <a:xfrm>
            <a:off x="441706" y="3921671"/>
            <a:ext cx="274626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বিপদকে</a:t>
            </a:r>
            <a:r>
              <a:rPr kumimoji="0" lang="en-US" sz="4400" b="1" i="0" u="none" strike="noStrike" kern="1200" cap="none" spc="0" normalizeH="0" baseline="0" noProof="0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আপন্ন</a:t>
            </a:r>
            <a:endParaRPr kumimoji="0" lang="en-US" sz="4400" b="1" i="0" u="none" strike="noStrike" kern="1200" cap="none" spc="0" normalizeH="0" baseline="0" noProof="0" dirty="0">
              <a:ln/>
              <a:gradFill>
                <a:gsLst>
                  <a:gs pos="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effectLst/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7B05F8-B695-40C0-A60B-89073F431D72}"/>
              </a:ext>
            </a:extLst>
          </p:cNvPr>
          <p:cNvSpPr txBox="1"/>
          <p:nvPr/>
        </p:nvSpPr>
        <p:spPr>
          <a:xfrm>
            <a:off x="3184857" y="3921670"/>
            <a:ext cx="48128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CFBE2B-C3CB-430E-AFF2-9EE6A405050A}"/>
              </a:ext>
            </a:extLst>
          </p:cNvPr>
          <p:cNvSpPr txBox="1"/>
          <p:nvPr/>
        </p:nvSpPr>
        <p:spPr>
          <a:xfrm>
            <a:off x="3875876" y="3921670"/>
            <a:ext cx="177484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বিপদাপন্ন</a:t>
            </a:r>
            <a:endParaRPr kumimoji="0" lang="en-US" sz="4400" b="1" i="0" u="none" strike="noStrike" kern="1200" cap="none" spc="0" normalizeH="0" baseline="0" noProof="0" dirty="0">
              <a:ln/>
              <a:gradFill>
                <a:gsLst>
                  <a:gs pos="0">
                    <a:srgbClr val="006600"/>
                  </a:gs>
                  <a:gs pos="100000">
                    <a:srgbClr val="FF0000"/>
                  </a:gs>
                </a:gsLst>
                <a:lin ang="5400000" scaled="1"/>
              </a:gradFill>
              <a:effectLst/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E00787-80AB-4713-A80E-6D4F63FD6FA6}"/>
              </a:ext>
            </a:extLst>
          </p:cNvPr>
          <p:cNvSpPr txBox="1"/>
          <p:nvPr/>
        </p:nvSpPr>
        <p:spPr>
          <a:xfrm>
            <a:off x="6513640" y="3897609"/>
            <a:ext cx="274626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4400" b="1" i="0" u="none" strike="noStrike" kern="1200" cap="none" spc="0" normalizeH="0" baseline="0" noProof="0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স্বর্ণ দ্বারা মন্ডিত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CDA7E-2798-426C-8644-AEF4325283E9}"/>
              </a:ext>
            </a:extLst>
          </p:cNvPr>
          <p:cNvSpPr txBox="1"/>
          <p:nvPr/>
        </p:nvSpPr>
        <p:spPr>
          <a:xfrm>
            <a:off x="9256791" y="3897608"/>
            <a:ext cx="48128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DAFC8C-AD5C-4F22-97F6-8D4794F1FCE6}"/>
              </a:ext>
            </a:extLst>
          </p:cNvPr>
          <p:cNvSpPr txBox="1"/>
          <p:nvPr/>
        </p:nvSpPr>
        <p:spPr>
          <a:xfrm>
            <a:off x="9883642" y="3913650"/>
            <a:ext cx="177484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4400" b="1" i="0" u="none" strike="noStrike" kern="1200" cap="none" spc="0" normalizeH="0" baseline="0" noProof="0" dirty="0">
                <a:ln/>
                <a:gradFill>
                  <a:gsLst>
                    <a:gs pos="0">
                      <a:srgbClr val="0066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/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স্বর্ণমন্ডিত</a:t>
            </a: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AB06E996-4B36-4C61-A40A-20028161DEBC}"/>
              </a:ext>
            </a:extLst>
          </p:cNvPr>
          <p:cNvSpPr/>
          <p:nvPr/>
        </p:nvSpPr>
        <p:spPr>
          <a:xfrm>
            <a:off x="1395663" y="3897608"/>
            <a:ext cx="655685" cy="793503"/>
          </a:xfrm>
          <a:prstGeom prst="donut">
            <a:avLst>
              <a:gd name="adj" fmla="val 7132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FF33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C6A6DE19-C94D-4064-A1DF-02E7317C505A}"/>
              </a:ext>
            </a:extLst>
          </p:cNvPr>
          <p:cNvSpPr/>
          <p:nvPr/>
        </p:nvSpPr>
        <p:spPr>
          <a:xfrm>
            <a:off x="7186863" y="3818022"/>
            <a:ext cx="923491" cy="865070"/>
          </a:xfrm>
          <a:prstGeom prst="donut">
            <a:avLst>
              <a:gd name="adj" fmla="val 7448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5" grpId="0"/>
      <p:bldP spid="17" grpId="0"/>
      <p:bldP spid="19" grpId="0"/>
      <p:bldP spid="20" grpId="0" animBg="1"/>
      <p:bldP spid="20" grpId="1" animBg="1"/>
      <p:bldP spid="22" grpId="0" animBg="1"/>
      <p:bldP spid="2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676F53-3556-44BB-8FD4-99CDD2551397}"/>
              </a:ext>
            </a:extLst>
          </p:cNvPr>
          <p:cNvSpPr txBox="1"/>
          <p:nvPr/>
        </p:nvSpPr>
        <p:spPr>
          <a:xfrm>
            <a:off x="6284930" y="5845277"/>
            <a:ext cx="5723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বিলাত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থেকে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ফেরত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=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বিলাতফেরত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2A1828-EC16-4D27-9F8C-80BEC22F592B}"/>
              </a:ext>
            </a:extLst>
          </p:cNvPr>
          <p:cNvSpPr txBox="1"/>
          <p:nvPr/>
        </p:nvSpPr>
        <p:spPr>
          <a:xfrm>
            <a:off x="4025070" y="99722"/>
            <a:ext cx="4234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পঞ্চমী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তৎপুরুষ সমাস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094DF0-E830-474A-B4D6-D6D7CC2E3F05}"/>
              </a:ext>
            </a:extLst>
          </p:cNvPr>
          <p:cNvSpPr txBox="1"/>
          <p:nvPr/>
        </p:nvSpPr>
        <p:spPr>
          <a:xfrm>
            <a:off x="250723" y="811471"/>
            <a:ext cx="11636477" cy="162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947863" algn="l"/>
                <a:tab pos="3657600" algn="l"/>
              </a:tabLst>
            </a:pPr>
            <a:r>
              <a:rPr lang="as-IN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 সংজ্ঞা:</a:t>
            </a:r>
            <a:r>
              <a:rPr lang="en-US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	</a:t>
            </a:r>
            <a:r>
              <a:rPr lang="as-IN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পূর্বপদের পঞ্চমী বিভক্তি (</a:t>
            </a:r>
            <a:r>
              <a:rPr lang="en-US" sz="44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থেকে</a:t>
            </a:r>
            <a:r>
              <a:rPr lang="en-US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চেয়ে</a:t>
            </a:r>
            <a:r>
              <a:rPr lang="as-IN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) লোপ পেয়ে</a:t>
            </a:r>
            <a:r>
              <a:rPr lang="en-US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lang="as-IN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যে </a:t>
            </a:r>
            <a:r>
              <a:rPr lang="en-US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		</a:t>
            </a:r>
            <a:r>
              <a:rPr lang="as-IN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তৎপুরুষ সমাস হয়, তাকে পঞ্চমী তৎপুরুষ সমাস বলে।</a:t>
            </a:r>
            <a:endParaRPr lang="en-US" sz="440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E34236-C9E6-46AC-BBE2-A62BBC150750}"/>
              </a:ext>
            </a:extLst>
          </p:cNvPr>
          <p:cNvSpPr txBox="1"/>
          <p:nvPr/>
        </p:nvSpPr>
        <p:spPr>
          <a:xfrm>
            <a:off x="290054" y="2375013"/>
            <a:ext cx="11552902" cy="708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>
              <a:lnSpc>
                <a:spcPct val="115000"/>
              </a:lnSpc>
              <a:tabLst>
                <a:tab pos="1828800" algn="l"/>
                <a:tab pos="3657600" algn="l"/>
              </a:tabLst>
            </a:pPr>
            <a:r>
              <a:rPr lang="as-IN" sz="3600" b="1" dirty="0">
                <a:ln/>
                <a:solidFill>
                  <a:srgbClr val="00FF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 3" panose="05040102010807070707" pitchFamily="18" charset="2"/>
              </a:rPr>
              <a:t> পঞ্চমী তৎপুরুষ সমাসের ব্যাসবাক্যের মাঝখানে “থেকে, চেয়ে” থাকবে।</a:t>
            </a:r>
            <a:endParaRPr lang="en-US" sz="3600" b="1" dirty="0">
              <a:ln/>
              <a:solidFill>
                <a:srgbClr val="00FF00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266BDA-0A0A-4387-AD17-05C29C7B6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" y="3147511"/>
            <a:ext cx="5891356" cy="2521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558B65-22D4-4C98-9F21-6B1E51EDEC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/>
          <a:stretch/>
        </p:blipFill>
        <p:spPr>
          <a:xfrm>
            <a:off x="6179576" y="3130323"/>
            <a:ext cx="5891356" cy="25215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C459593-C08B-4A6A-8235-CE40321C0A3B}"/>
              </a:ext>
            </a:extLst>
          </p:cNvPr>
          <p:cNvSpPr txBox="1"/>
          <p:nvPr/>
        </p:nvSpPr>
        <p:spPr>
          <a:xfrm>
            <a:off x="423028" y="5791200"/>
            <a:ext cx="5480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খাঁচা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থেকে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ছাড়া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=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খাঁচাছাড়া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BD684278-A2B0-4F96-9A9C-975C8D41669F}"/>
              </a:ext>
            </a:extLst>
          </p:cNvPr>
          <p:cNvSpPr/>
          <p:nvPr/>
        </p:nvSpPr>
        <p:spPr>
          <a:xfrm>
            <a:off x="1430595" y="5810865"/>
            <a:ext cx="1209366" cy="767088"/>
          </a:xfrm>
          <a:prstGeom prst="frame">
            <a:avLst>
              <a:gd name="adj1" fmla="val 8474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32" name="Frame 31">
            <a:extLst>
              <a:ext uri="{FF2B5EF4-FFF2-40B4-BE49-F238E27FC236}">
                <a16:creationId xmlns:a16="http://schemas.microsoft.com/office/drawing/2014/main" id="{945D5568-6F6C-40C9-9163-5B4C7AC451B5}"/>
              </a:ext>
            </a:extLst>
          </p:cNvPr>
          <p:cNvSpPr/>
          <p:nvPr/>
        </p:nvSpPr>
        <p:spPr>
          <a:xfrm>
            <a:off x="7388943" y="5874777"/>
            <a:ext cx="1037304" cy="678386"/>
          </a:xfrm>
          <a:prstGeom prst="frame">
            <a:avLst>
              <a:gd name="adj1" fmla="val 8474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7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5" grpId="0"/>
      <p:bldP spid="27" grpId="0"/>
      <p:bldP spid="30" grpId="0" animBg="1"/>
      <p:bldP spid="30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45FE63-063E-4204-8EF3-280EC8959E17}"/>
              </a:ext>
            </a:extLst>
          </p:cNvPr>
          <p:cNvSpPr txBox="1"/>
          <p:nvPr/>
        </p:nvSpPr>
        <p:spPr>
          <a:xfrm>
            <a:off x="722673" y="176982"/>
            <a:ext cx="711605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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এসো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আরও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কিছু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অনুশীলন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করি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7433A-EFA5-45F6-B947-12D6AEC6594E}"/>
              </a:ext>
            </a:extLst>
          </p:cNvPr>
          <p:cNvSpPr txBox="1"/>
          <p:nvPr/>
        </p:nvSpPr>
        <p:spPr>
          <a:xfrm>
            <a:off x="2246670" y="1125799"/>
            <a:ext cx="22397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0099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দেশপলাতক</a:t>
            </a:r>
            <a:endParaRPr lang="en-US" sz="4400" b="1" dirty="0">
              <a:ln/>
              <a:solidFill>
                <a:srgbClr val="000099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02EEA-D0AA-4E3B-85CF-87AE98020F28}"/>
              </a:ext>
            </a:extLst>
          </p:cNvPr>
          <p:cNvSpPr txBox="1"/>
          <p:nvPr/>
        </p:nvSpPr>
        <p:spPr>
          <a:xfrm>
            <a:off x="5043954" y="1135626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009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5593B-16CB-4F82-993C-ABE37F5642A9}"/>
              </a:ext>
            </a:extLst>
          </p:cNvPr>
          <p:cNvSpPr txBox="1"/>
          <p:nvPr/>
        </p:nvSpPr>
        <p:spPr>
          <a:xfrm>
            <a:off x="6530837" y="1115968"/>
            <a:ext cx="346120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0099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দেশ থেকে পলাতক</a:t>
            </a:r>
            <a:endParaRPr lang="en-US" sz="4400" b="1" dirty="0">
              <a:ln/>
              <a:solidFill>
                <a:srgbClr val="000099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F3F56-0E4B-437E-B681-3E9F968F2332}"/>
              </a:ext>
            </a:extLst>
          </p:cNvPr>
          <p:cNvSpPr txBox="1"/>
          <p:nvPr/>
        </p:nvSpPr>
        <p:spPr>
          <a:xfrm>
            <a:off x="2251589" y="2059866"/>
            <a:ext cx="124264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মুখভ্রষ্ট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0DB3A-98D5-4D6D-A5B0-BE33741E9649}"/>
              </a:ext>
            </a:extLst>
          </p:cNvPr>
          <p:cNvSpPr txBox="1"/>
          <p:nvPr/>
        </p:nvSpPr>
        <p:spPr>
          <a:xfrm>
            <a:off x="5048873" y="2069693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260AC-2122-4E36-B9D4-38832209A1AD}"/>
              </a:ext>
            </a:extLst>
          </p:cNvPr>
          <p:cNvSpPr txBox="1"/>
          <p:nvPr/>
        </p:nvSpPr>
        <p:spPr>
          <a:xfrm>
            <a:off x="6504046" y="2050035"/>
            <a:ext cx="330250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মুখ থেকে ভ্রষ্ট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1B527E-6D80-4C8F-9775-494740617245}"/>
              </a:ext>
            </a:extLst>
          </p:cNvPr>
          <p:cNvSpPr txBox="1"/>
          <p:nvPr/>
        </p:nvSpPr>
        <p:spPr>
          <a:xfrm>
            <a:off x="2251589" y="3062754"/>
            <a:ext cx="149752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0099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মেঘমুক্ত</a:t>
            </a:r>
            <a:endParaRPr lang="en-US" sz="4400" b="1" dirty="0">
              <a:ln/>
              <a:solidFill>
                <a:srgbClr val="000099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A7DB0E-D00C-455D-A433-FA2B2CC6CF59}"/>
              </a:ext>
            </a:extLst>
          </p:cNvPr>
          <p:cNvSpPr txBox="1"/>
          <p:nvPr/>
        </p:nvSpPr>
        <p:spPr>
          <a:xfrm>
            <a:off x="5048873" y="3072581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009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F646E-F4DA-4D81-A2EB-64CC938DC216}"/>
              </a:ext>
            </a:extLst>
          </p:cNvPr>
          <p:cNvSpPr txBox="1"/>
          <p:nvPr/>
        </p:nvSpPr>
        <p:spPr>
          <a:xfrm>
            <a:off x="6504046" y="3008679"/>
            <a:ext cx="282641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0099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মেঘ থেকে মুক্ত</a:t>
            </a:r>
            <a:endParaRPr lang="en-US" sz="4400" b="1" dirty="0">
              <a:ln/>
              <a:solidFill>
                <a:srgbClr val="000099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7D49E3-1EB7-4DE4-81DA-5895F8F60270}"/>
              </a:ext>
            </a:extLst>
          </p:cNvPr>
          <p:cNvSpPr txBox="1"/>
          <p:nvPr/>
        </p:nvSpPr>
        <p:spPr>
          <a:xfrm>
            <a:off x="2236841" y="3962410"/>
            <a:ext cx="191270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যুদ্ধবিরতি 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0A998B-7775-4A2B-9D1E-491A970A9FE5}"/>
              </a:ext>
            </a:extLst>
          </p:cNvPr>
          <p:cNvSpPr txBox="1"/>
          <p:nvPr/>
        </p:nvSpPr>
        <p:spPr>
          <a:xfrm>
            <a:off x="5034125" y="3972237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B72B06-B56F-45D4-8B20-C37DC8105C53}"/>
              </a:ext>
            </a:extLst>
          </p:cNvPr>
          <p:cNvSpPr txBox="1"/>
          <p:nvPr/>
        </p:nvSpPr>
        <p:spPr>
          <a:xfrm>
            <a:off x="6489298" y="3952579"/>
            <a:ext cx="298190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যুদ্ধ থেকে বিরতি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82D0F7-06E1-4995-922F-441E9FCA56D9}"/>
              </a:ext>
            </a:extLst>
          </p:cNvPr>
          <p:cNvSpPr txBox="1"/>
          <p:nvPr/>
        </p:nvSpPr>
        <p:spPr>
          <a:xfrm>
            <a:off x="2241760" y="4896477"/>
            <a:ext cx="169605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0099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লোকভয়</a:t>
            </a:r>
            <a:endParaRPr lang="en-US" sz="4400" b="1" dirty="0">
              <a:ln/>
              <a:solidFill>
                <a:srgbClr val="000099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3B02-A9F4-4575-A372-92A608328BFE}"/>
              </a:ext>
            </a:extLst>
          </p:cNvPr>
          <p:cNvSpPr txBox="1"/>
          <p:nvPr/>
        </p:nvSpPr>
        <p:spPr>
          <a:xfrm>
            <a:off x="5039044" y="4906304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009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5288C-16C1-4D42-B6D3-751FC3C1593E}"/>
              </a:ext>
            </a:extLst>
          </p:cNvPr>
          <p:cNvSpPr txBox="1"/>
          <p:nvPr/>
        </p:nvSpPr>
        <p:spPr>
          <a:xfrm>
            <a:off x="6494217" y="4886646"/>
            <a:ext cx="283603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0099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লোক থেকে ভয়</a:t>
            </a:r>
            <a:endParaRPr lang="en-US" sz="4400" b="1" dirty="0">
              <a:ln/>
              <a:solidFill>
                <a:srgbClr val="000099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F6F56-0359-42EF-8994-31011C2C212C}"/>
              </a:ext>
            </a:extLst>
          </p:cNvPr>
          <p:cNvSpPr txBox="1"/>
          <p:nvPr/>
        </p:nvSpPr>
        <p:spPr>
          <a:xfrm>
            <a:off x="2241760" y="5899365"/>
            <a:ext cx="153599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প্রাণপ্রিয়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40BB98-A331-4AD6-8801-AC577768335E}"/>
              </a:ext>
            </a:extLst>
          </p:cNvPr>
          <p:cNvSpPr txBox="1"/>
          <p:nvPr/>
        </p:nvSpPr>
        <p:spPr>
          <a:xfrm>
            <a:off x="5039044" y="5909192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54FAF5-615E-4C0C-99FD-890C32C2BCC0}"/>
              </a:ext>
            </a:extLst>
          </p:cNvPr>
          <p:cNvSpPr txBox="1"/>
          <p:nvPr/>
        </p:nvSpPr>
        <p:spPr>
          <a:xfrm>
            <a:off x="6494217" y="5845290"/>
            <a:ext cx="306045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প্রাণের চেয়ে প্রিয়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3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FC701B-3D4A-4B23-86E5-8B02FF459505}"/>
              </a:ext>
            </a:extLst>
          </p:cNvPr>
          <p:cNvSpPr txBox="1"/>
          <p:nvPr/>
        </p:nvSpPr>
        <p:spPr>
          <a:xfrm>
            <a:off x="6430297" y="5845277"/>
            <a:ext cx="474898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কবিদের</a:t>
            </a:r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গুরু</a:t>
            </a:r>
            <a:r>
              <a:rPr lang="en-US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= </a:t>
            </a:r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কবিগুরু</a:t>
            </a:r>
            <a:endParaRPr lang="en-US" sz="48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AAAD1-438E-4026-96D2-DEBD37F93C3B}"/>
              </a:ext>
            </a:extLst>
          </p:cNvPr>
          <p:cNvSpPr txBox="1"/>
          <p:nvPr/>
        </p:nvSpPr>
        <p:spPr>
          <a:xfrm>
            <a:off x="4025070" y="48923"/>
            <a:ext cx="4234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err="1">
                <a:ln w="0"/>
                <a:solidFill>
                  <a:srgbClr val="0066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ষষ্ঠী</a:t>
            </a:r>
            <a:r>
              <a:rPr lang="as-IN" sz="4800" b="1" spc="50" dirty="0">
                <a:ln w="0"/>
                <a:solidFill>
                  <a:srgbClr val="0066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তৎপুরুষ সমাস</a:t>
            </a:r>
            <a:endParaRPr lang="en-US" sz="4800" b="1" spc="50" dirty="0">
              <a:ln w="0"/>
              <a:solidFill>
                <a:srgbClr val="0066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EAE007-409B-4A9C-878E-A55BE03F5D6E}"/>
              </a:ext>
            </a:extLst>
          </p:cNvPr>
          <p:cNvSpPr txBox="1"/>
          <p:nvPr/>
        </p:nvSpPr>
        <p:spPr>
          <a:xfrm>
            <a:off x="250723" y="811471"/>
            <a:ext cx="11400503" cy="162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  <a:tab pos="1879600" algn="l"/>
                <a:tab pos="3657600" algn="l"/>
              </a:tabLst>
            </a:pPr>
            <a:r>
              <a:rPr lang="as-IN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 সংজ্ঞা: পূর্বপদের ষষ্ঠী বিভক্তি (</a:t>
            </a:r>
            <a:r>
              <a:rPr lang="en-US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র, </a:t>
            </a:r>
            <a:r>
              <a:rPr lang="en-US" sz="44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এর</a:t>
            </a:r>
            <a:r>
              <a:rPr lang="as-IN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) লোপ পেয়ে</a:t>
            </a:r>
            <a:r>
              <a:rPr lang="en-US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lang="as-IN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যে</a:t>
            </a:r>
            <a:r>
              <a:rPr lang="en-US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lang="as-IN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তৎপুরুষ </a:t>
            </a:r>
            <a:r>
              <a:rPr lang="en-US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		</a:t>
            </a:r>
            <a:r>
              <a:rPr lang="as-IN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সমাস হয়, তাকে ষষ্ঠী তৎপুরুষ সমাস বলে।</a:t>
            </a:r>
            <a:endParaRPr lang="en-US" sz="440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D13735-F8DB-4EB0-B624-063B6BA0746F}"/>
              </a:ext>
            </a:extLst>
          </p:cNvPr>
          <p:cNvSpPr txBox="1"/>
          <p:nvPr/>
        </p:nvSpPr>
        <p:spPr>
          <a:xfrm>
            <a:off x="290054" y="2255591"/>
            <a:ext cx="10889224" cy="7771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28800" algn="l"/>
                <a:tab pos="3657600" algn="l"/>
              </a:tabLst>
            </a:pPr>
            <a:r>
              <a:rPr lang="as-IN" sz="4000" b="1" dirty="0">
                <a:ln/>
                <a:solidFill>
                  <a:srgbClr val="00FF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 3" panose="05040102010807070707" pitchFamily="18" charset="2"/>
              </a:rPr>
              <a:t> ষষ্ঠী তৎপুরুষ সমাসের ব্যাসবাক্যের মাঝখানে “</a:t>
            </a:r>
            <a:r>
              <a:rPr lang="en-US" sz="4000" b="1" dirty="0">
                <a:ln/>
                <a:solidFill>
                  <a:srgbClr val="00FF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 3" panose="05040102010807070707" pitchFamily="18" charset="2"/>
              </a:rPr>
              <a:t>র, </a:t>
            </a:r>
            <a:r>
              <a:rPr lang="en-US" sz="4000" b="1" dirty="0" err="1">
                <a:ln/>
                <a:solidFill>
                  <a:srgbClr val="00FF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 3" panose="05040102010807070707" pitchFamily="18" charset="2"/>
              </a:rPr>
              <a:t>এর</a:t>
            </a:r>
            <a:r>
              <a:rPr lang="as-IN" sz="4000" b="1" dirty="0">
                <a:ln/>
                <a:solidFill>
                  <a:srgbClr val="00FF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 3" panose="05040102010807070707" pitchFamily="18" charset="2"/>
              </a:rPr>
              <a:t>” থাকবে।</a:t>
            </a:r>
            <a:endParaRPr lang="en-US" sz="4000" b="1" dirty="0">
              <a:ln/>
              <a:solidFill>
                <a:srgbClr val="00FF00"/>
              </a:solidFill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AE1F5AF2-2F14-4C45-9998-18A0CB4F0D11}"/>
              </a:ext>
            </a:extLst>
          </p:cNvPr>
          <p:cNvSpPr/>
          <p:nvPr/>
        </p:nvSpPr>
        <p:spPr>
          <a:xfrm>
            <a:off x="7241463" y="5919017"/>
            <a:ext cx="766911" cy="599770"/>
          </a:xfrm>
          <a:prstGeom prst="frame">
            <a:avLst>
              <a:gd name="adj1" fmla="val 4126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2BAFFE-1699-40A2-B12D-6D07ACC17536}"/>
              </a:ext>
            </a:extLst>
          </p:cNvPr>
          <p:cNvSpPr txBox="1"/>
          <p:nvPr/>
        </p:nvSpPr>
        <p:spPr>
          <a:xfrm>
            <a:off x="280219" y="5398662"/>
            <a:ext cx="576170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2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সমস্তপদে “রাজ” থাকলে ব্যাসবাক্যে “রাজা” হবে।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400857-90F1-4D77-A10A-082DCBD1771D}"/>
              </a:ext>
            </a:extLst>
          </p:cNvPr>
          <p:cNvSpPr txBox="1"/>
          <p:nvPr/>
        </p:nvSpPr>
        <p:spPr>
          <a:xfrm>
            <a:off x="280219" y="3263598"/>
            <a:ext cx="564863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2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সমস্তপদে “মাতৃ” থাকলে ব্যাসবাক্যে “মাতা” হবে।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BB7E2B-5F9C-41AC-9B07-5BAF4B8A9EE5}"/>
              </a:ext>
            </a:extLst>
          </p:cNvPr>
          <p:cNvSpPr txBox="1"/>
          <p:nvPr/>
        </p:nvSpPr>
        <p:spPr>
          <a:xfrm>
            <a:off x="285135" y="3740459"/>
            <a:ext cx="57567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সমস্তপদে “পিতৃ” থাকলে ব্যাসবাক্যে “পিতা” হবে।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6CF6DD-D2C6-4EA7-8291-E624C8556335}"/>
              </a:ext>
            </a:extLst>
          </p:cNvPr>
          <p:cNvSpPr txBox="1"/>
          <p:nvPr/>
        </p:nvSpPr>
        <p:spPr>
          <a:xfrm>
            <a:off x="270391" y="4241902"/>
            <a:ext cx="564863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2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সমস্তপদে “মৃগ” থাকলে ব্যাসবাক্যে “মৃগী” হবে।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C01A19-8017-49BA-82C5-7E55825F3147}"/>
              </a:ext>
            </a:extLst>
          </p:cNvPr>
          <p:cNvSpPr txBox="1"/>
          <p:nvPr/>
        </p:nvSpPr>
        <p:spPr>
          <a:xfrm>
            <a:off x="275307" y="4822003"/>
            <a:ext cx="57567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সমস্তপদে “ছাগ” থাকলে ব্যাসবাক্যে “ছাগী” হবে।</a:t>
            </a:r>
          </a:p>
        </p:txBody>
      </p:sp>
      <p:pic>
        <p:nvPicPr>
          <p:cNvPr id="1026" name="Picture 2" descr="১৯০৫ সালে রাখিবন্ধন উৎসবে গাওয়া হল 'বাংলার মাটি, বাংলার জল', কেন স্মরণীয়  এই দিন">
            <a:extLst>
              <a:ext uri="{FF2B5EF4-FFF2-40B4-BE49-F238E27FC236}">
                <a16:creationId xmlns:a16="http://schemas.microsoft.com/office/drawing/2014/main" id="{10F202BD-B7FA-4E11-B306-217D94541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092" y="3185652"/>
            <a:ext cx="5975880" cy="26113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752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9" grpId="0" animBg="1"/>
      <p:bldP spid="19" grpId="1" animBg="1"/>
      <p:bldP spid="21" grpId="0"/>
      <p:bldP spid="23" grpId="0"/>
      <p:bldP spid="25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B0EB0D-5ACD-411A-A164-79A9FCD8E1A2}"/>
              </a:ext>
            </a:extLst>
          </p:cNvPr>
          <p:cNvSpPr txBox="1"/>
          <p:nvPr/>
        </p:nvSpPr>
        <p:spPr>
          <a:xfrm>
            <a:off x="722673" y="176982"/>
            <a:ext cx="711605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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এসো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আরও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কিছু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অনুশীলন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করি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7EA5B2-D485-4D3F-BB88-A2F2C6C1925E}"/>
              </a:ext>
            </a:extLst>
          </p:cNvPr>
          <p:cNvSpPr txBox="1"/>
          <p:nvPr/>
        </p:nvSpPr>
        <p:spPr>
          <a:xfrm>
            <a:off x="2246670" y="1125799"/>
            <a:ext cx="138691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অশ্বপদ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72784-BB54-48B3-A976-D6BB831A54E8}"/>
              </a:ext>
            </a:extLst>
          </p:cNvPr>
          <p:cNvSpPr txBox="1"/>
          <p:nvPr/>
        </p:nvSpPr>
        <p:spPr>
          <a:xfrm>
            <a:off x="5043954" y="1135626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4690C-E410-41A1-BE2E-5732CD0AA7D0}"/>
              </a:ext>
            </a:extLst>
          </p:cNvPr>
          <p:cNvSpPr txBox="1"/>
          <p:nvPr/>
        </p:nvSpPr>
        <p:spPr>
          <a:xfrm>
            <a:off x="6530837" y="1115968"/>
            <a:ext cx="194476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অশ্বের পদ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4B49A-F39D-4023-8BDD-18845241DEE4}"/>
              </a:ext>
            </a:extLst>
          </p:cNvPr>
          <p:cNvSpPr txBox="1"/>
          <p:nvPr/>
        </p:nvSpPr>
        <p:spPr>
          <a:xfrm>
            <a:off x="2251589" y="2059866"/>
            <a:ext cx="151195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কর্মকর্তা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6E6CB-C1FC-4D5C-95CB-EA6F900CF46E}"/>
              </a:ext>
            </a:extLst>
          </p:cNvPr>
          <p:cNvSpPr txBox="1"/>
          <p:nvPr/>
        </p:nvSpPr>
        <p:spPr>
          <a:xfrm>
            <a:off x="5048873" y="2069693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59FE1-80AE-435A-B802-F6C3D1CF6AF5}"/>
              </a:ext>
            </a:extLst>
          </p:cNvPr>
          <p:cNvSpPr txBox="1"/>
          <p:nvPr/>
        </p:nvSpPr>
        <p:spPr>
          <a:xfrm>
            <a:off x="6504047" y="2050035"/>
            <a:ext cx="249247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কর্মের কর্তা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D29727-2CC7-4498-BDC2-A4BFA290E974}"/>
              </a:ext>
            </a:extLst>
          </p:cNvPr>
          <p:cNvSpPr txBox="1"/>
          <p:nvPr/>
        </p:nvSpPr>
        <p:spPr>
          <a:xfrm>
            <a:off x="2251589" y="3062754"/>
            <a:ext cx="187262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কলঙ্করেখা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DB87D-0C46-4939-BEE7-8CFF57F1EF7C}"/>
              </a:ext>
            </a:extLst>
          </p:cNvPr>
          <p:cNvSpPr txBox="1"/>
          <p:nvPr/>
        </p:nvSpPr>
        <p:spPr>
          <a:xfrm>
            <a:off x="5048873" y="3072581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BD70E5-A962-4B1F-AD04-7327CBE03190}"/>
              </a:ext>
            </a:extLst>
          </p:cNvPr>
          <p:cNvSpPr txBox="1"/>
          <p:nvPr/>
        </p:nvSpPr>
        <p:spPr>
          <a:xfrm>
            <a:off x="6504046" y="3008679"/>
            <a:ext cx="2425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কলঙ্কের রেখা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9EF268-CD49-432C-AEAB-B5C2CC09C1FE}"/>
              </a:ext>
            </a:extLst>
          </p:cNvPr>
          <p:cNvSpPr txBox="1"/>
          <p:nvPr/>
        </p:nvSpPr>
        <p:spPr>
          <a:xfrm>
            <a:off x="2236841" y="3962410"/>
            <a:ext cx="158408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গৃহকর্ত্রী 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4D8F2B-E6FF-4890-955C-AA4FF10D2BEF}"/>
              </a:ext>
            </a:extLst>
          </p:cNvPr>
          <p:cNvSpPr txBox="1"/>
          <p:nvPr/>
        </p:nvSpPr>
        <p:spPr>
          <a:xfrm>
            <a:off x="5034125" y="3972237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F4B94E-2849-406A-8B42-C587843B0E3C}"/>
              </a:ext>
            </a:extLst>
          </p:cNvPr>
          <p:cNvSpPr txBox="1"/>
          <p:nvPr/>
        </p:nvSpPr>
        <p:spPr>
          <a:xfrm>
            <a:off x="6489298" y="3952579"/>
            <a:ext cx="198964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গৃহের কর্ত্রী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D266F2-3B59-4DF6-BFBB-6EF6157D8B95}"/>
              </a:ext>
            </a:extLst>
          </p:cNvPr>
          <p:cNvSpPr txBox="1"/>
          <p:nvPr/>
        </p:nvSpPr>
        <p:spPr>
          <a:xfrm>
            <a:off x="2241760" y="4896477"/>
            <a:ext cx="188245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নবীনবরণ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C21B32-8060-4447-BE2E-222BD5C01517}"/>
              </a:ext>
            </a:extLst>
          </p:cNvPr>
          <p:cNvSpPr txBox="1"/>
          <p:nvPr/>
        </p:nvSpPr>
        <p:spPr>
          <a:xfrm>
            <a:off x="5039044" y="4906304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094B21-05E9-4684-A3DF-E966FEDDD680}"/>
              </a:ext>
            </a:extLst>
          </p:cNvPr>
          <p:cNvSpPr txBox="1"/>
          <p:nvPr/>
        </p:nvSpPr>
        <p:spPr>
          <a:xfrm>
            <a:off x="6494217" y="4886646"/>
            <a:ext cx="263405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নবীনদের বরণ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9194A3-E5D7-4B9A-9020-703B9F16B298}"/>
              </a:ext>
            </a:extLst>
          </p:cNvPr>
          <p:cNvSpPr txBox="1"/>
          <p:nvPr/>
        </p:nvSpPr>
        <p:spPr>
          <a:xfrm>
            <a:off x="2241760" y="5899365"/>
            <a:ext cx="203613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পুষ্পসৌরভ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C52699-39FE-44A6-A834-CBF9719A7626}"/>
              </a:ext>
            </a:extLst>
          </p:cNvPr>
          <p:cNvSpPr txBox="1"/>
          <p:nvPr/>
        </p:nvSpPr>
        <p:spPr>
          <a:xfrm>
            <a:off x="5039044" y="5909192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5275AC-1AAB-490A-808D-408BC42F5FDB}"/>
              </a:ext>
            </a:extLst>
          </p:cNvPr>
          <p:cNvSpPr txBox="1"/>
          <p:nvPr/>
        </p:nvSpPr>
        <p:spPr>
          <a:xfrm>
            <a:off x="6494217" y="5845290"/>
            <a:ext cx="258917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পুষ্পের সৌরভ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4B65D7-1928-4D34-8758-6163FD1C1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76" y="3130323"/>
            <a:ext cx="5891356" cy="25215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0B88CC-34F2-4C94-A9D8-9BAD571B3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0" y="3130323"/>
            <a:ext cx="5852026" cy="2538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2A1828-EC16-4D27-9F8C-80BEC22F592B}"/>
              </a:ext>
            </a:extLst>
          </p:cNvPr>
          <p:cNvSpPr txBox="1"/>
          <p:nvPr/>
        </p:nvSpPr>
        <p:spPr>
          <a:xfrm>
            <a:off x="4025070" y="99722"/>
            <a:ext cx="4234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সপ্তমী</a:t>
            </a:r>
            <a:r>
              <a:rPr kumimoji="0" lang="as-IN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তৎপুরুষ সমাস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094DF0-E830-474A-B4D6-D6D7CC2E3F05}"/>
              </a:ext>
            </a:extLst>
          </p:cNvPr>
          <p:cNvSpPr txBox="1"/>
          <p:nvPr/>
        </p:nvSpPr>
        <p:spPr>
          <a:xfrm>
            <a:off x="250723" y="811471"/>
            <a:ext cx="11636477" cy="162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98663" algn="l"/>
                <a:tab pos="3657600" algn="l"/>
              </a:tabLst>
              <a:defRPr/>
            </a:pPr>
            <a:r>
              <a:rPr kumimoji="0" lang="as-IN" sz="4400" b="0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 সংজ্ঞা: 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	</a:t>
            </a:r>
            <a:r>
              <a:rPr kumimoji="0" lang="as-IN" sz="4400" b="0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পূর্বপদের সপ্তমী বিভক্তি (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এ</a:t>
            </a:r>
            <a:r>
              <a:rPr kumimoji="0" lang="as-IN" sz="4400" b="0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, 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য়</a:t>
            </a:r>
            <a:r>
              <a:rPr kumimoji="0" lang="as-IN" sz="4400" b="0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তে</a:t>
            </a:r>
            <a:r>
              <a:rPr kumimoji="0" lang="as-IN" sz="4400" b="0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) লোপ পেয়ে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kumimoji="0" lang="as-IN" sz="4400" b="0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যে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      </a:t>
            </a:r>
            <a:r>
              <a:rPr kumimoji="0" lang="as-IN" sz="4400" b="0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	</a:t>
            </a:r>
            <a:r>
              <a:rPr kumimoji="0" lang="as-IN" sz="4400" b="0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তৎপুরুষ সমাস হয়, তাকে সপ্তমী তৎপুরুষ সমাস বলে।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E34236-C9E6-46AC-BBE2-A62BBC150750}"/>
              </a:ext>
            </a:extLst>
          </p:cNvPr>
          <p:cNvSpPr txBox="1"/>
          <p:nvPr/>
        </p:nvSpPr>
        <p:spPr>
          <a:xfrm>
            <a:off x="290054" y="2375013"/>
            <a:ext cx="11552902" cy="708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  <a:tab pos="3657600" algn="l"/>
              </a:tabLst>
              <a:defRPr/>
            </a:pP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00FF00"/>
                </a:solidFill>
                <a:effectLst/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 3" panose="05040102010807070707" pitchFamily="18" charset="2"/>
              </a:rPr>
              <a:t> সপ্তমী তৎপুরুষ সমাসের ব্যাসবাক্যের মাঝখানে “এ, য়, তে” থাকবে।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00FF00"/>
              </a:solidFill>
              <a:effectLst/>
              <a:uLnTx/>
              <a:uFillTx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459593-C08B-4A6A-8235-CE40321C0A3B}"/>
              </a:ext>
            </a:extLst>
          </p:cNvPr>
          <p:cNvSpPr txBox="1"/>
          <p:nvPr/>
        </p:nvSpPr>
        <p:spPr>
          <a:xfrm>
            <a:off x="941601" y="5791200"/>
            <a:ext cx="4443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গাছে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পাকা</a:t>
            </a:r>
            <a:r>
              <a:rPr kumimoji="0" lang="en-US" sz="4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=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গাছপাকা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BD684278-A2B0-4F96-9A9C-975C8D41669F}"/>
              </a:ext>
            </a:extLst>
          </p:cNvPr>
          <p:cNvSpPr/>
          <p:nvPr/>
        </p:nvSpPr>
        <p:spPr>
          <a:xfrm>
            <a:off x="1430595" y="5810865"/>
            <a:ext cx="542584" cy="767088"/>
          </a:xfrm>
          <a:prstGeom prst="frame">
            <a:avLst>
              <a:gd name="adj1" fmla="val 8474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6ABC1E-95F5-481C-B971-D3400E6CA9D1}"/>
              </a:ext>
            </a:extLst>
          </p:cNvPr>
          <p:cNvSpPr txBox="1"/>
          <p:nvPr/>
        </p:nvSpPr>
        <p:spPr>
          <a:xfrm>
            <a:off x="6679287" y="5799222"/>
            <a:ext cx="5048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বনে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ভোজন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=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বনভোজন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639767B-4D8C-44AD-8F1A-66F3847E6699}"/>
              </a:ext>
            </a:extLst>
          </p:cNvPr>
          <p:cNvSpPr/>
          <p:nvPr/>
        </p:nvSpPr>
        <p:spPr>
          <a:xfrm>
            <a:off x="7021268" y="5818887"/>
            <a:ext cx="542584" cy="767088"/>
          </a:xfrm>
          <a:prstGeom prst="frame">
            <a:avLst>
              <a:gd name="adj1" fmla="val 8474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27" grpId="0"/>
      <p:bldP spid="30" grpId="0" animBg="1"/>
      <p:bldP spid="30" grpId="1" animBg="1"/>
      <p:bldP spid="6" grpId="0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674391-FEB4-4D77-8F6B-5694E219E2E0}"/>
              </a:ext>
            </a:extLst>
          </p:cNvPr>
          <p:cNvSpPr txBox="1"/>
          <p:nvPr/>
        </p:nvSpPr>
        <p:spPr>
          <a:xfrm>
            <a:off x="722673" y="176982"/>
            <a:ext cx="711605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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এসো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আরও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কিছু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অনুশীলন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করি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3263C-7ED9-47F8-B8DC-32769D900759}"/>
              </a:ext>
            </a:extLst>
          </p:cNvPr>
          <p:cNvSpPr txBox="1"/>
          <p:nvPr/>
        </p:nvSpPr>
        <p:spPr>
          <a:xfrm>
            <a:off x="2246670" y="1125799"/>
            <a:ext cx="186140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অকালপক্ব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77D36-8433-4D2B-BF87-734E782C8C20}"/>
              </a:ext>
            </a:extLst>
          </p:cNvPr>
          <p:cNvSpPr txBox="1"/>
          <p:nvPr/>
        </p:nvSpPr>
        <p:spPr>
          <a:xfrm>
            <a:off x="5043954" y="1135626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652A7-6129-49B0-AECF-1B9E7121DFA5}"/>
              </a:ext>
            </a:extLst>
          </p:cNvPr>
          <p:cNvSpPr txBox="1"/>
          <p:nvPr/>
        </p:nvSpPr>
        <p:spPr>
          <a:xfrm>
            <a:off x="6530837" y="1115968"/>
            <a:ext cx="218200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অকালে পক্ব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AAA2DB-8CC1-42A0-9994-2B518F2ABE84}"/>
              </a:ext>
            </a:extLst>
          </p:cNvPr>
          <p:cNvSpPr txBox="1"/>
          <p:nvPr/>
        </p:nvSpPr>
        <p:spPr>
          <a:xfrm>
            <a:off x="2251589" y="2059866"/>
            <a:ext cx="194636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অকালমৃত্যু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3411E-11B9-4606-B41A-7016C7508CCB}"/>
              </a:ext>
            </a:extLst>
          </p:cNvPr>
          <p:cNvSpPr txBox="1"/>
          <p:nvPr/>
        </p:nvSpPr>
        <p:spPr>
          <a:xfrm>
            <a:off x="5048873" y="2069693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DEC11-FDC4-40BD-B434-1C15F064D3C7}"/>
              </a:ext>
            </a:extLst>
          </p:cNvPr>
          <p:cNvSpPr txBox="1"/>
          <p:nvPr/>
        </p:nvSpPr>
        <p:spPr>
          <a:xfrm>
            <a:off x="6504047" y="2050035"/>
            <a:ext cx="249247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অকালে মৃত্যু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6C7E6E-36C0-4098-A35E-805CCB71608C}"/>
              </a:ext>
            </a:extLst>
          </p:cNvPr>
          <p:cNvSpPr txBox="1"/>
          <p:nvPr/>
        </p:nvSpPr>
        <p:spPr>
          <a:xfrm>
            <a:off x="2251589" y="3062754"/>
            <a:ext cx="172194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তমসাচ্ছন্ন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D1064B-122A-4B2A-9976-315125225142}"/>
              </a:ext>
            </a:extLst>
          </p:cNvPr>
          <p:cNvSpPr txBox="1"/>
          <p:nvPr/>
        </p:nvSpPr>
        <p:spPr>
          <a:xfrm>
            <a:off x="5048873" y="3072581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DED463-031C-42AA-A50E-D027D6EFC051}"/>
              </a:ext>
            </a:extLst>
          </p:cNvPr>
          <p:cNvSpPr txBox="1"/>
          <p:nvPr/>
        </p:nvSpPr>
        <p:spPr>
          <a:xfrm>
            <a:off x="6504046" y="3008679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তমসায় আচ্ছন্ন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53A75-080C-473F-A252-F40D3AEA20EE}"/>
              </a:ext>
            </a:extLst>
          </p:cNvPr>
          <p:cNvSpPr txBox="1"/>
          <p:nvPr/>
        </p:nvSpPr>
        <p:spPr>
          <a:xfrm>
            <a:off x="2236841" y="3962410"/>
            <a:ext cx="183575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রথারোহণ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040337-1663-4D50-B290-F983B75B921C}"/>
              </a:ext>
            </a:extLst>
          </p:cNvPr>
          <p:cNvSpPr txBox="1"/>
          <p:nvPr/>
        </p:nvSpPr>
        <p:spPr>
          <a:xfrm>
            <a:off x="5034125" y="3972237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660979-D290-4094-A375-F737E5D6B351}"/>
              </a:ext>
            </a:extLst>
          </p:cNvPr>
          <p:cNvSpPr txBox="1"/>
          <p:nvPr/>
        </p:nvSpPr>
        <p:spPr>
          <a:xfrm>
            <a:off x="6489298" y="3952579"/>
            <a:ext cx="248818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রথে আরোহণ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2FFA80-4FD5-44F1-9408-75A3E304BF0D}"/>
              </a:ext>
            </a:extLst>
          </p:cNvPr>
          <p:cNvSpPr txBox="1"/>
          <p:nvPr/>
        </p:nvSpPr>
        <p:spPr>
          <a:xfrm>
            <a:off x="2241760" y="4896477"/>
            <a:ext cx="188245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রাতকানা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7B25A7-3BDE-451A-9413-F7F2A4275F1A}"/>
              </a:ext>
            </a:extLst>
          </p:cNvPr>
          <p:cNvSpPr txBox="1"/>
          <p:nvPr/>
        </p:nvSpPr>
        <p:spPr>
          <a:xfrm>
            <a:off x="5039044" y="4906304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6FAEBE-C259-45F3-9013-84EF653AC52F}"/>
              </a:ext>
            </a:extLst>
          </p:cNvPr>
          <p:cNvSpPr txBox="1"/>
          <p:nvPr/>
        </p:nvSpPr>
        <p:spPr>
          <a:xfrm>
            <a:off x="6494217" y="4886646"/>
            <a:ext cx="197201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রাতে কানা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B7C7C2-5A0A-46FF-A1F5-3149938B6B98}"/>
              </a:ext>
            </a:extLst>
          </p:cNvPr>
          <p:cNvSpPr txBox="1"/>
          <p:nvPr/>
        </p:nvSpPr>
        <p:spPr>
          <a:xfrm>
            <a:off x="2241760" y="5899365"/>
            <a:ext cx="217880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সলিলসমাধি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2C8485-8BFC-4914-80ED-E5118A1F0789}"/>
              </a:ext>
            </a:extLst>
          </p:cNvPr>
          <p:cNvSpPr txBox="1"/>
          <p:nvPr/>
        </p:nvSpPr>
        <p:spPr>
          <a:xfrm>
            <a:off x="5039044" y="5909192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481041-35CA-4053-8EEF-3D2EF405D592}"/>
              </a:ext>
            </a:extLst>
          </p:cNvPr>
          <p:cNvSpPr txBox="1"/>
          <p:nvPr/>
        </p:nvSpPr>
        <p:spPr>
          <a:xfrm>
            <a:off x="6494217" y="5845290"/>
            <a:ext cx="258917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সলিলে সমাধি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76B335-F05E-4091-B951-7542119CC36B}"/>
              </a:ext>
            </a:extLst>
          </p:cNvPr>
          <p:cNvSpPr txBox="1"/>
          <p:nvPr/>
        </p:nvSpPr>
        <p:spPr>
          <a:xfrm>
            <a:off x="3816524" y="99722"/>
            <a:ext cx="457349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as-IN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উপপদ তৎপুরুষ সমাস</a:t>
            </a:r>
            <a:endParaRPr kumimoji="0" lang="en-US" sz="4800" b="1" i="0" u="none" strike="noStrike" kern="1200" normalizeH="0" baseline="0" noProof="0" dirty="0">
              <a:ln/>
              <a:solidFill>
                <a:srgbClr val="006600"/>
              </a:solidFill>
              <a:uLnTx/>
              <a:uFillTx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C5150-F272-45AF-8A75-E464B5BC867B}"/>
              </a:ext>
            </a:extLst>
          </p:cNvPr>
          <p:cNvSpPr txBox="1"/>
          <p:nvPr/>
        </p:nvSpPr>
        <p:spPr>
          <a:xfrm>
            <a:off x="375762" y="811471"/>
            <a:ext cx="11729382" cy="127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tabLst>
                <a:tab pos="338138" algn="l"/>
                <a:tab pos="3657600" algn="l"/>
              </a:tabLst>
              <a:defRPr/>
            </a:pPr>
            <a:r>
              <a:rPr lang="as-IN" sz="3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 সংজ্ঞা: যে পদের পরবর্তী ক্রিয়ামূলের সঙ্গে কৃৎপ্রত্যয় যুক্ত হয় সেই পদকে উপপদ</a:t>
            </a:r>
            <a:r>
              <a:rPr lang="en-US" sz="3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      </a:t>
            </a:r>
            <a:r>
              <a:rPr lang="as-IN" sz="3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lang="en-US" sz="3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	  </a:t>
            </a:r>
            <a:r>
              <a:rPr lang="as-IN" sz="3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বলে। কৃদন্ত পদের সাথে উপপদের যে সমাস হয় তাকে উপপদ তৎপুরুষ সমাস বলে। </a:t>
            </a:r>
            <a:endParaRPr kumimoji="0" lang="en-US" sz="3400" b="0" i="0" u="none" strike="noStrike" kern="1200" cap="none" spc="0" normalizeH="0" baseline="0" noProof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7CA4E-A5ED-47C6-A370-732A951C4CE6}"/>
              </a:ext>
            </a:extLst>
          </p:cNvPr>
          <p:cNvSpPr txBox="1"/>
          <p:nvPr/>
        </p:nvSpPr>
        <p:spPr>
          <a:xfrm>
            <a:off x="290054" y="2070215"/>
            <a:ext cx="9656051" cy="708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just">
              <a:lnSpc>
                <a:spcPct val="115000"/>
              </a:lnSpc>
              <a:tabLst>
                <a:tab pos="627063" algn="l"/>
                <a:tab pos="1828800" algn="l"/>
                <a:tab pos="3657600" algn="l"/>
              </a:tabLst>
              <a:defRPr/>
            </a:pPr>
            <a:r>
              <a:rPr lang="as-IN" sz="3600" b="1" dirty="0">
                <a:ln/>
                <a:solidFill>
                  <a:srgbClr val="00FF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 3" panose="05040102010807070707" pitchFamily="18" charset="2"/>
              </a:rPr>
              <a:t> </a:t>
            </a:r>
            <a:r>
              <a:rPr lang="en-US" sz="3600" b="1" dirty="0">
                <a:ln/>
                <a:solidFill>
                  <a:srgbClr val="00FF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 3" panose="05040102010807070707" pitchFamily="18" charset="2"/>
              </a:rPr>
              <a:t>	</a:t>
            </a:r>
            <a:r>
              <a:rPr lang="as-IN" sz="3600" b="1" dirty="0">
                <a:ln/>
                <a:solidFill>
                  <a:srgbClr val="00FF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 3" panose="05040102010807070707" pitchFamily="18" charset="2"/>
              </a:rPr>
              <a:t>উপপদ তৎপুরুষ সমাসের ব্যাসবাক্যের শেষে “যে/যা” থাকবে।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00FF00"/>
              </a:solidFill>
              <a:effectLst/>
              <a:uLnTx/>
              <a:uFillTx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2C38CD-E9E7-4E82-A820-03588CEEB692}"/>
              </a:ext>
            </a:extLst>
          </p:cNvPr>
          <p:cNvSpPr txBox="1"/>
          <p:nvPr/>
        </p:nvSpPr>
        <p:spPr>
          <a:xfrm>
            <a:off x="467916" y="5839326"/>
            <a:ext cx="539121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just">
              <a:defRPr/>
            </a:pPr>
            <a:r>
              <a:rPr kumimoji="0" lang="en-US" sz="4800" b="1" i="0" u="none" strike="noStrike" kern="1200" normalizeH="0" baseline="0" noProof="0" dirty="0" err="1">
                <a:ln/>
                <a:solidFill>
                  <a:schemeClr val="accent2">
                    <a:lumMod val="75000"/>
                  </a:schemeClr>
                </a:solidFill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পকেট</a:t>
            </a:r>
            <a:r>
              <a:rPr kumimoji="0" lang="en-US" sz="4800" b="1" i="0" u="none" strike="noStrike" kern="1200" normalizeH="0" baseline="0" noProof="0" dirty="0">
                <a:ln/>
                <a:solidFill>
                  <a:schemeClr val="accent2">
                    <a:lumMod val="75000"/>
                  </a:schemeClr>
                </a:solidFill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chemeClr val="accent2">
                    <a:lumMod val="75000"/>
                  </a:schemeClr>
                </a:solidFill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মারে</a:t>
            </a:r>
            <a:r>
              <a:rPr kumimoji="0" lang="en-US" sz="4800" b="1" i="0" u="none" strike="noStrike" kern="1200" normalizeH="0" baseline="0" noProof="0" dirty="0">
                <a:ln/>
                <a:solidFill>
                  <a:schemeClr val="accent2">
                    <a:lumMod val="75000"/>
                  </a:schemeClr>
                </a:solidFill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chemeClr val="accent2">
                    <a:lumMod val="75000"/>
                  </a:schemeClr>
                </a:solidFill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যে</a:t>
            </a:r>
            <a:r>
              <a:rPr kumimoji="0" lang="en-US" sz="4800" b="1" i="0" u="none" strike="noStrike" kern="1200" normalizeH="0" noProof="0" dirty="0">
                <a:ln/>
                <a:solidFill>
                  <a:schemeClr val="accent2">
                    <a:lumMod val="75000"/>
                  </a:schemeClr>
                </a:solidFill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1200" normalizeH="0" baseline="0" noProof="0" dirty="0">
                <a:ln/>
                <a:solidFill>
                  <a:schemeClr val="accent2">
                    <a:lumMod val="75000"/>
                  </a:schemeClr>
                </a:solidFill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= </a:t>
            </a:r>
            <a:r>
              <a:rPr lang="as-IN" sz="4800" b="1" dirty="0">
                <a:ln/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পকেটমার</a:t>
            </a:r>
            <a:endParaRPr kumimoji="0" lang="en-US" sz="4800" b="1" i="0" u="none" strike="noStrike" kern="1200" normalizeH="0" baseline="0" noProof="0" dirty="0">
              <a:ln/>
              <a:solidFill>
                <a:schemeClr val="accent2">
                  <a:lumMod val="75000"/>
                </a:schemeClr>
              </a:solidFill>
              <a:uLnTx/>
              <a:uFillTx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47305237-84B4-44CA-A584-3486CA01B12C}"/>
              </a:ext>
            </a:extLst>
          </p:cNvPr>
          <p:cNvSpPr/>
          <p:nvPr/>
        </p:nvSpPr>
        <p:spPr>
          <a:xfrm>
            <a:off x="2762091" y="5875033"/>
            <a:ext cx="622794" cy="767088"/>
          </a:xfrm>
          <a:prstGeom prst="frame">
            <a:avLst>
              <a:gd name="adj1" fmla="val 8474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D84220-FFD0-4F5E-82ED-41C37E375C82}"/>
              </a:ext>
            </a:extLst>
          </p:cNvPr>
          <p:cNvSpPr txBox="1"/>
          <p:nvPr/>
        </p:nvSpPr>
        <p:spPr>
          <a:xfrm>
            <a:off x="6911726" y="5847348"/>
            <a:ext cx="458330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জা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chemeClr val="accent2">
                    <a:lumMod val="75000"/>
                  </a:schemeClr>
                </a:solidFill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দু</a:t>
            </a:r>
            <a:r>
              <a:rPr kumimoji="0" lang="en-US" sz="4800" b="1" i="0" u="none" strike="noStrike" kern="1200" normalizeH="0" baseline="0" noProof="0" dirty="0">
                <a:ln/>
                <a:solidFill>
                  <a:schemeClr val="accent2">
                    <a:lumMod val="75000"/>
                  </a:schemeClr>
                </a:solidFill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chemeClr val="accent2">
                    <a:lumMod val="75000"/>
                  </a:schemeClr>
                </a:solidFill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করে</a:t>
            </a:r>
            <a:r>
              <a:rPr kumimoji="0" lang="en-US" sz="4800" b="1" i="0" u="none" strike="noStrike" kern="1200" normalizeH="0" baseline="0" noProof="0" dirty="0">
                <a:ln/>
                <a:solidFill>
                  <a:schemeClr val="accent2">
                    <a:lumMod val="75000"/>
                  </a:schemeClr>
                </a:solidFill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chemeClr val="accent2">
                    <a:lumMod val="75000"/>
                  </a:schemeClr>
                </a:solidFill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যে</a:t>
            </a:r>
            <a:r>
              <a:rPr kumimoji="0" lang="en-US" sz="4800" b="1" i="0" u="none" strike="noStrike" kern="1200" normalizeH="0" baseline="0" noProof="0" dirty="0">
                <a:ln/>
                <a:solidFill>
                  <a:schemeClr val="accent2">
                    <a:lumMod val="75000"/>
                  </a:schemeClr>
                </a:solidFill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= 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chemeClr val="accent2">
                    <a:lumMod val="75000"/>
                  </a:schemeClr>
                </a:solidFill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জাদুকর</a:t>
            </a:r>
            <a:endParaRPr kumimoji="0" lang="en-US" sz="4800" b="1" i="0" u="none" strike="noStrike" kern="1200" normalizeH="0" baseline="0" noProof="0" dirty="0">
              <a:ln/>
              <a:solidFill>
                <a:schemeClr val="accent2">
                  <a:lumMod val="75000"/>
                </a:schemeClr>
              </a:solidFill>
              <a:uLnTx/>
              <a:uFillTx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87190F0-C373-4D93-847F-BD6D04241771}"/>
              </a:ext>
            </a:extLst>
          </p:cNvPr>
          <p:cNvSpPr/>
          <p:nvPr/>
        </p:nvSpPr>
        <p:spPr>
          <a:xfrm>
            <a:off x="8817983" y="5883055"/>
            <a:ext cx="611926" cy="767088"/>
          </a:xfrm>
          <a:prstGeom prst="frame">
            <a:avLst>
              <a:gd name="adj1" fmla="val 8474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1CF509-1D47-4A13-88DD-C95A30FB0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4" y="2873866"/>
            <a:ext cx="5861855" cy="28038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C23E80-85E3-48A8-B143-45512F339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98" y="2873867"/>
            <a:ext cx="5891356" cy="27848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7571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0" grpId="1" animBg="1"/>
      <p:bldP spid="11" grpId="0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3CC0E-3708-4649-84CA-A20022D115C4}"/>
              </a:ext>
            </a:extLst>
          </p:cNvPr>
          <p:cNvSpPr txBox="1"/>
          <p:nvPr/>
        </p:nvSpPr>
        <p:spPr>
          <a:xfrm>
            <a:off x="722673" y="176982"/>
            <a:ext cx="711605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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এসো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আরও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কিছু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অনুশীলন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করি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872897-0721-4F7D-8DBF-8A78A7984E75}"/>
              </a:ext>
            </a:extLst>
          </p:cNvPr>
          <p:cNvSpPr txBox="1"/>
          <p:nvPr/>
        </p:nvSpPr>
        <p:spPr>
          <a:xfrm>
            <a:off x="2246670" y="1125799"/>
            <a:ext cx="164660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ইন্দ্রজিৎ 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40A1B-A735-40EE-883A-EC0738FC7170}"/>
              </a:ext>
            </a:extLst>
          </p:cNvPr>
          <p:cNvSpPr txBox="1"/>
          <p:nvPr/>
        </p:nvSpPr>
        <p:spPr>
          <a:xfrm>
            <a:off x="5043954" y="1135626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F8C42-110E-4FAA-B944-9BB326156874}"/>
              </a:ext>
            </a:extLst>
          </p:cNvPr>
          <p:cNvSpPr txBox="1"/>
          <p:nvPr/>
        </p:nvSpPr>
        <p:spPr>
          <a:xfrm>
            <a:off x="6530837" y="1115968"/>
            <a:ext cx="391004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ইন্দ্রকে জয় করেছে যে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54D0AF-8ECF-453C-A748-E197B8EDD8AC}"/>
              </a:ext>
            </a:extLst>
          </p:cNvPr>
          <p:cNvSpPr txBox="1"/>
          <p:nvPr/>
        </p:nvSpPr>
        <p:spPr>
          <a:xfrm>
            <a:off x="2251589" y="2059866"/>
            <a:ext cx="144783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কুম্ভকার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24CB7-4204-4E30-85ED-18A4A06E6CBF}"/>
              </a:ext>
            </a:extLst>
          </p:cNvPr>
          <p:cNvSpPr txBox="1"/>
          <p:nvPr/>
        </p:nvSpPr>
        <p:spPr>
          <a:xfrm>
            <a:off x="5048873" y="2069693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AC991-310D-4B3D-A559-23F18272BE46}"/>
              </a:ext>
            </a:extLst>
          </p:cNvPr>
          <p:cNvSpPr txBox="1"/>
          <p:nvPr/>
        </p:nvSpPr>
        <p:spPr>
          <a:xfrm>
            <a:off x="6504047" y="2050035"/>
            <a:ext cx="249247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কুম্ভ করে যে 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19DD02-484E-4063-9D49-85DACAEFF1AD}"/>
              </a:ext>
            </a:extLst>
          </p:cNvPr>
          <p:cNvSpPr txBox="1"/>
          <p:nvPr/>
        </p:nvSpPr>
        <p:spPr>
          <a:xfrm>
            <a:off x="2251589" y="3062754"/>
            <a:ext cx="172194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ক্ষীণজীবী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DA787E-CA97-4312-9D96-D36AED92B0CF}"/>
              </a:ext>
            </a:extLst>
          </p:cNvPr>
          <p:cNvSpPr txBox="1"/>
          <p:nvPr/>
        </p:nvSpPr>
        <p:spPr>
          <a:xfrm>
            <a:off x="5048873" y="3072581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4CD642-8A94-466C-830E-4DA425F75EEE}"/>
              </a:ext>
            </a:extLst>
          </p:cNvPr>
          <p:cNvSpPr txBox="1"/>
          <p:nvPr/>
        </p:nvSpPr>
        <p:spPr>
          <a:xfrm>
            <a:off x="6504046" y="3008679"/>
            <a:ext cx="322876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ক্ষীণভাবে বাঁচে যে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07AC4C-46CC-49A1-B1A4-F7B4C0B75D6A}"/>
              </a:ext>
            </a:extLst>
          </p:cNvPr>
          <p:cNvSpPr txBox="1"/>
          <p:nvPr/>
        </p:nvSpPr>
        <p:spPr>
          <a:xfrm>
            <a:off x="2236841" y="3962410"/>
            <a:ext cx="101822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গৃহস্থ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617F0-3CC7-4277-A903-B880ACFF84E4}"/>
              </a:ext>
            </a:extLst>
          </p:cNvPr>
          <p:cNvSpPr txBox="1"/>
          <p:nvPr/>
        </p:nvSpPr>
        <p:spPr>
          <a:xfrm>
            <a:off x="5034125" y="3972237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25FAD8-987F-4711-B944-930A59791BB3}"/>
              </a:ext>
            </a:extLst>
          </p:cNvPr>
          <p:cNvSpPr txBox="1"/>
          <p:nvPr/>
        </p:nvSpPr>
        <p:spPr>
          <a:xfrm>
            <a:off x="6489298" y="3952579"/>
            <a:ext cx="248818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গৃহে থাকে যে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ECE168-35B5-4E51-9224-43AED07C8F1F}"/>
              </a:ext>
            </a:extLst>
          </p:cNvPr>
          <p:cNvSpPr txBox="1"/>
          <p:nvPr/>
        </p:nvSpPr>
        <p:spPr>
          <a:xfrm>
            <a:off x="2241759" y="4896477"/>
            <a:ext cx="258917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তিমিরবিদারী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947C23-7643-4CA4-8E0A-B7BC4046F89A}"/>
              </a:ext>
            </a:extLst>
          </p:cNvPr>
          <p:cNvSpPr txBox="1"/>
          <p:nvPr/>
        </p:nvSpPr>
        <p:spPr>
          <a:xfrm>
            <a:off x="5039044" y="4906304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4EB6DE-52A8-462D-B454-37EB16E989C5}"/>
              </a:ext>
            </a:extLst>
          </p:cNvPr>
          <p:cNvSpPr txBox="1"/>
          <p:nvPr/>
        </p:nvSpPr>
        <p:spPr>
          <a:xfrm>
            <a:off x="6494217" y="4886646"/>
            <a:ext cx="380424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তিমির বিদীর্ণ করে যে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B994DE-C168-4B62-80A3-572B851922BB}"/>
              </a:ext>
            </a:extLst>
          </p:cNvPr>
          <p:cNvSpPr txBox="1"/>
          <p:nvPr/>
        </p:nvSpPr>
        <p:spPr>
          <a:xfrm>
            <a:off x="2241760" y="5899365"/>
            <a:ext cx="144943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মৃত্যুঞ্জয়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0C703A-BB5A-4A5B-B6C1-E7980F339CEC}"/>
              </a:ext>
            </a:extLst>
          </p:cNvPr>
          <p:cNvSpPr txBox="1"/>
          <p:nvPr/>
        </p:nvSpPr>
        <p:spPr>
          <a:xfrm>
            <a:off x="5039044" y="5909192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93D798-0B8C-409B-A3F3-16C3D87CAE89}"/>
              </a:ext>
            </a:extLst>
          </p:cNvPr>
          <p:cNvSpPr txBox="1"/>
          <p:nvPr/>
        </p:nvSpPr>
        <p:spPr>
          <a:xfrm>
            <a:off x="6494217" y="5845290"/>
            <a:ext cx="397256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মৃত্যুকে জয় করেছে যে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D77AEC-573E-4A78-B0A0-A91047543214}"/>
              </a:ext>
            </a:extLst>
          </p:cNvPr>
          <p:cNvSpPr txBox="1"/>
          <p:nvPr/>
        </p:nvSpPr>
        <p:spPr>
          <a:xfrm>
            <a:off x="3816524" y="99722"/>
            <a:ext cx="457349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48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নঞ্</a:t>
            </a:r>
            <a:r>
              <a:rPr lang="as-IN" sz="48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তৎপুরুষ সমাস</a:t>
            </a:r>
            <a:endParaRPr kumimoji="0" lang="en-US" sz="4800" b="1" i="0" u="none" strike="noStrike" kern="1200" normalizeH="0" baseline="0" noProof="0" dirty="0">
              <a:ln/>
              <a:solidFill>
                <a:srgbClr val="006600"/>
              </a:solidFill>
              <a:uLnTx/>
              <a:uFillTx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225087-AB76-4F7A-9763-FCB1977AE138}"/>
              </a:ext>
            </a:extLst>
          </p:cNvPr>
          <p:cNvSpPr txBox="1"/>
          <p:nvPr/>
        </p:nvSpPr>
        <p:spPr>
          <a:xfrm>
            <a:off x="290054" y="811471"/>
            <a:ext cx="11597146" cy="127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tabLst>
                <a:tab pos="576263" algn="l"/>
                <a:tab pos="1608138" algn="l"/>
                <a:tab pos="3657600" algn="l"/>
              </a:tabLst>
              <a:defRPr/>
            </a:pPr>
            <a:r>
              <a:rPr lang="as-IN" sz="3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</a:t>
            </a:r>
            <a:r>
              <a:rPr lang="en-US" sz="3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lang="as-IN" sz="3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সংজ্ঞা: </a:t>
            </a:r>
            <a:r>
              <a:rPr lang="en-US" sz="3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	</a:t>
            </a:r>
            <a:r>
              <a:rPr lang="as-IN" sz="3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যে তৎপুরুষ সমাসের পূর্বপদে একটি না-বোধক অব্যয় অথবা উপসর্গ এবং </a:t>
            </a:r>
            <a:r>
              <a:rPr lang="en-US" sz="3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		</a:t>
            </a:r>
            <a:r>
              <a:rPr lang="as-IN" sz="3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পরপদে বিশেষ্য বা বিশেষণ থাকে, তাকে নঞ্ তৎপুরুষ সমাস বলে। </a:t>
            </a:r>
            <a:endParaRPr kumimoji="0" lang="en-US" sz="3400" b="0" i="0" u="none" strike="noStrike" kern="1200" cap="none" spc="0" normalizeH="0" baseline="0" noProof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B8A90-EC08-4030-B7FA-E7F4EBA7B2D9}"/>
              </a:ext>
            </a:extLst>
          </p:cNvPr>
          <p:cNvSpPr txBox="1"/>
          <p:nvPr/>
        </p:nvSpPr>
        <p:spPr>
          <a:xfrm>
            <a:off x="290054" y="2070215"/>
            <a:ext cx="9656051" cy="708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just">
              <a:lnSpc>
                <a:spcPct val="115000"/>
              </a:lnSpc>
              <a:tabLst>
                <a:tab pos="1828800" algn="l"/>
                <a:tab pos="3657600" algn="l"/>
              </a:tabLst>
              <a:defRPr/>
            </a:pPr>
            <a:r>
              <a:rPr lang="as-IN" sz="3600" b="1" dirty="0">
                <a:ln/>
                <a:solidFill>
                  <a:srgbClr val="00FF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 3" panose="05040102010807070707" pitchFamily="18" charset="2"/>
              </a:rPr>
              <a:t> নঞ্ তৎপুরুষ সমাসের ব্যাসবাক্যের প্রথমে “ন, নয়” থাকবে।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00FF00"/>
              </a:solidFill>
              <a:effectLst/>
              <a:uLnTx/>
              <a:uFillTx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3D189-0CD0-4F02-A5AB-551169FE42E0}"/>
              </a:ext>
            </a:extLst>
          </p:cNvPr>
          <p:cNvSpPr txBox="1"/>
          <p:nvPr/>
        </p:nvSpPr>
        <p:spPr>
          <a:xfrm>
            <a:off x="1128353" y="5839326"/>
            <a:ext cx="407034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just">
              <a:defRPr/>
            </a:pPr>
            <a:r>
              <a:rPr lang="as-IN" sz="4800" b="1" dirty="0">
                <a:ln/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ন আহার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1200" normalizeH="0" baseline="0" noProof="0" dirty="0">
                <a:ln/>
                <a:solidFill>
                  <a:schemeClr val="accent2">
                    <a:lumMod val="75000"/>
                  </a:schemeClr>
                </a:solidFill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= </a:t>
            </a:r>
            <a:r>
              <a:rPr lang="as-IN" sz="4800" b="1" dirty="0">
                <a:ln/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অনাহার </a:t>
            </a:r>
            <a:endParaRPr kumimoji="0" lang="en-US" sz="4800" b="1" i="0" u="none" strike="noStrike" kern="1200" normalizeH="0" baseline="0" noProof="0" dirty="0">
              <a:ln/>
              <a:solidFill>
                <a:schemeClr val="accent2">
                  <a:lumMod val="75000"/>
                </a:schemeClr>
              </a:solidFill>
              <a:uLnTx/>
              <a:uFillTx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9ED9447-0288-49E2-9339-52193F0B0009}"/>
              </a:ext>
            </a:extLst>
          </p:cNvPr>
          <p:cNvSpPr/>
          <p:nvPr/>
        </p:nvSpPr>
        <p:spPr>
          <a:xfrm>
            <a:off x="1080226" y="5875033"/>
            <a:ext cx="491901" cy="767088"/>
          </a:xfrm>
          <a:prstGeom prst="frame">
            <a:avLst>
              <a:gd name="adj1" fmla="val 8474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73F85-1C69-4E42-9756-AA51484096A8}"/>
              </a:ext>
            </a:extLst>
          </p:cNvPr>
          <p:cNvSpPr txBox="1"/>
          <p:nvPr/>
        </p:nvSpPr>
        <p:spPr>
          <a:xfrm>
            <a:off x="6995908" y="5847348"/>
            <a:ext cx="447911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just">
              <a:defRPr/>
            </a:pPr>
            <a:r>
              <a:rPr lang="as-IN" sz="4800" b="1" dirty="0">
                <a:ln/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নয় আশ্রিত </a:t>
            </a:r>
            <a:r>
              <a:rPr kumimoji="0" lang="en-US" sz="4800" b="1" i="0" u="none" strike="noStrike" kern="1200" normalizeH="0" baseline="0" noProof="0" dirty="0">
                <a:ln/>
                <a:solidFill>
                  <a:schemeClr val="accent2">
                    <a:lumMod val="75000"/>
                  </a:schemeClr>
                </a:solidFill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= অ</a:t>
            </a:r>
            <a:r>
              <a:rPr lang="as-IN" sz="4800" b="1" dirty="0">
                <a:ln/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ন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া</a:t>
            </a:r>
            <a:r>
              <a:rPr lang="as-IN" sz="4800" b="1" dirty="0">
                <a:ln/>
                <a:solidFill>
                  <a:schemeClr val="accent2">
                    <a:lumMod val="75000"/>
                  </a:schemeClr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শ্রিত</a:t>
            </a:r>
            <a:endParaRPr kumimoji="0" lang="en-US" sz="4800" b="1" i="0" u="none" strike="noStrike" kern="1200" normalizeH="0" baseline="0" noProof="0" dirty="0">
              <a:ln/>
              <a:solidFill>
                <a:schemeClr val="accent2">
                  <a:lumMod val="75000"/>
                </a:schemeClr>
              </a:solidFill>
              <a:uLnTx/>
              <a:uFillTx/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3D004DD-0F9B-46FE-9BCE-5868D7F39C72}"/>
              </a:ext>
            </a:extLst>
          </p:cNvPr>
          <p:cNvSpPr/>
          <p:nvPr/>
        </p:nvSpPr>
        <p:spPr>
          <a:xfrm>
            <a:off x="6933724" y="5850971"/>
            <a:ext cx="823150" cy="767088"/>
          </a:xfrm>
          <a:prstGeom prst="frame">
            <a:avLst>
              <a:gd name="adj1" fmla="val 8474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E60E3A-FC66-4FBA-B8AF-9290A72ED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4" y="2861622"/>
            <a:ext cx="5861855" cy="2781060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03025D-FAC3-406B-A462-F0670D1BB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98" y="2857822"/>
            <a:ext cx="5861854" cy="2781060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963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6" grpId="1" animBg="1"/>
      <p:bldP spid="7" grpId="0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E1AC3-9379-470E-9858-ADD2404AC4A1}"/>
              </a:ext>
            </a:extLst>
          </p:cNvPr>
          <p:cNvSpPr txBox="1"/>
          <p:nvPr/>
        </p:nvSpPr>
        <p:spPr>
          <a:xfrm>
            <a:off x="722673" y="176982"/>
            <a:ext cx="711605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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এসো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আরও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কিছু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অনুশীলন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করি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9BDF13-9D96-49AB-A928-BC010BD791BC}"/>
              </a:ext>
            </a:extLst>
          </p:cNvPr>
          <p:cNvSpPr txBox="1"/>
          <p:nvPr/>
        </p:nvSpPr>
        <p:spPr>
          <a:xfrm>
            <a:off x="2246670" y="1125799"/>
            <a:ext cx="166584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অকাতর 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A5E98-C9E1-4EE0-85F7-74D5E56ADECB}"/>
              </a:ext>
            </a:extLst>
          </p:cNvPr>
          <p:cNvSpPr txBox="1"/>
          <p:nvPr/>
        </p:nvSpPr>
        <p:spPr>
          <a:xfrm>
            <a:off x="5043954" y="1135626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022F5C-3D12-48CA-8063-670FEE2272EE}"/>
              </a:ext>
            </a:extLst>
          </p:cNvPr>
          <p:cNvSpPr txBox="1"/>
          <p:nvPr/>
        </p:nvSpPr>
        <p:spPr>
          <a:xfrm>
            <a:off x="6530837" y="1115968"/>
            <a:ext cx="183095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নয় কাতর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BB203-90DC-469C-8ECA-4A6427A6C151}"/>
              </a:ext>
            </a:extLst>
          </p:cNvPr>
          <p:cNvSpPr txBox="1"/>
          <p:nvPr/>
        </p:nvSpPr>
        <p:spPr>
          <a:xfrm>
            <a:off x="2251589" y="2059866"/>
            <a:ext cx="194796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অনতিবৃহৎ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779A44-BA1D-48EC-9899-DCBB2881976B}"/>
              </a:ext>
            </a:extLst>
          </p:cNvPr>
          <p:cNvSpPr txBox="1"/>
          <p:nvPr/>
        </p:nvSpPr>
        <p:spPr>
          <a:xfrm>
            <a:off x="5048873" y="2069693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758201-5541-4562-A07E-451C135739D1}"/>
              </a:ext>
            </a:extLst>
          </p:cNvPr>
          <p:cNvSpPr txBox="1"/>
          <p:nvPr/>
        </p:nvSpPr>
        <p:spPr>
          <a:xfrm>
            <a:off x="6504047" y="2050035"/>
            <a:ext cx="249247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নয় অতিবৃহৎ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B3D49-D9E3-4CE6-8702-2733A4207541}"/>
              </a:ext>
            </a:extLst>
          </p:cNvPr>
          <p:cNvSpPr txBox="1"/>
          <p:nvPr/>
        </p:nvSpPr>
        <p:spPr>
          <a:xfrm>
            <a:off x="2251589" y="3062754"/>
            <a:ext cx="133402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অনশন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97E632-749A-4CC8-A904-5D2E57B4C91A}"/>
              </a:ext>
            </a:extLst>
          </p:cNvPr>
          <p:cNvSpPr txBox="1"/>
          <p:nvPr/>
        </p:nvSpPr>
        <p:spPr>
          <a:xfrm>
            <a:off x="5048873" y="3072581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98E45-9F39-426A-97E8-D071A83B361D}"/>
              </a:ext>
            </a:extLst>
          </p:cNvPr>
          <p:cNvSpPr txBox="1"/>
          <p:nvPr/>
        </p:nvSpPr>
        <p:spPr>
          <a:xfrm>
            <a:off x="6504046" y="3008679"/>
            <a:ext cx="173797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নয় অশন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844703-1864-47D1-9D0E-7A01DDDE8349}"/>
              </a:ext>
            </a:extLst>
          </p:cNvPr>
          <p:cNvSpPr txBox="1"/>
          <p:nvPr/>
        </p:nvSpPr>
        <p:spPr>
          <a:xfrm>
            <a:off x="2236841" y="3962410"/>
            <a:ext cx="147508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অনাচার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7D6F28-D95B-4EE8-A3AC-1BB48403C0E6}"/>
              </a:ext>
            </a:extLst>
          </p:cNvPr>
          <p:cNvSpPr txBox="1"/>
          <p:nvPr/>
        </p:nvSpPr>
        <p:spPr>
          <a:xfrm>
            <a:off x="5034125" y="3972237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79B9CE-46F2-43FF-A864-5D624964E584}"/>
              </a:ext>
            </a:extLst>
          </p:cNvPr>
          <p:cNvSpPr txBox="1"/>
          <p:nvPr/>
        </p:nvSpPr>
        <p:spPr>
          <a:xfrm>
            <a:off x="6489298" y="3952579"/>
            <a:ext cx="161614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ন আচার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C9BCB-6553-4E31-A1BA-6F2B0EBFA273}"/>
              </a:ext>
            </a:extLst>
          </p:cNvPr>
          <p:cNvSpPr txBox="1"/>
          <p:nvPr/>
        </p:nvSpPr>
        <p:spPr>
          <a:xfrm>
            <a:off x="2241759" y="4896477"/>
            <a:ext cx="258917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অনেক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D69AE9-FAAE-4A5E-8DFE-99B3009DDB62}"/>
              </a:ext>
            </a:extLst>
          </p:cNvPr>
          <p:cNvSpPr txBox="1"/>
          <p:nvPr/>
        </p:nvSpPr>
        <p:spPr>
          <a:xfrm>
            <a:off x="5039044" y="4906304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8D9234-FF20-4DF8-9290-B7ECB4513435}"/>
              </a:ext>
            </a:extLst>
          </p:cNvPr>
          <p:cNvSpPr txBox="1"/>
          <p:nvPr/>
        </p:nvSpPr>
        <p:spPr>
          <a:xfrm>
            <a:off x="6494217" y="4886646"/>
            <a:ext cx="123142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ন এক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C2755C-9A4E-47E3-B80A-07016A68A03A}"/>
              </a:ext>
            </a:extLst>
          </p:cNvPr>
          <p:cNvSpPr txBox="1"/>
          <p:nvPr/>
        </p:nvSpPr>
        <p:spPr>
          <a:xfrm>
            <a:off x="2241760" y="5899365"/>
            <a:ext cx="126989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অসত্য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201D90-7ECD-4E79-A81D-56D3FE215C1C}"/>
              </a:ext>
            </a:extLst>
          </p:cNvPr>
          <p:cNvSpPr txBox="1"/>
          <p:nvPr/>
        </p:nvSpPr>
        <p:spPr>
          <a:xfrm>
            <a:off x="5039044" y="5909192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132D8D-6BE5-420A-9347-44E102525AB4}"/>
              </a:ext>
            </a:extLst>
          </p:cNvPr>
          <p:cNvSpPr txBox="1"/>
          <p:nvPr/>
        </p:nvSpPr>
        <p:spPr>
          <a:xfrm>
            <a:off x="6494217" y="5845290"/>
            <a:ext cx="133562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ন সত্য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9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597A2A-9EE8-4CA9-80DB-A9E85DF20C37}"/>
              </a:ext>
            </a:extLst>
          </p:cNvPr>
          <p:cNvSpPr txBox="1"/>
          <p:nvPr/>
        </p:nvSpPr>
        <p:spPr>
          <a:xfrm>
            <a:off x="216575" y="296599"/>
            <a:ext cx="8349911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 </a:t>
            </a:r>
            <a:r>
              <a:rPr lang="as-IN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তৎপুরুষ সমাস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৯ </a:t>
            </a:r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প্রকার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যথা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C8139-56FA-4329-AAE0-4BD871C10C05}"/>
              </a:ext>
            </a:extLst>
          </p:cNvPr>
          <p:cNvSpPr txBox="1"/>
          <p:nvPr/>
        </p:nvSpPr>
        <p:spPr>
          <a:xfrm>
            <a:off x="1315453" y="1379624"/>
            <a:ext cx="399500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০১.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দ্বিতীয়া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তৎপুরুষ</a:t>
            </a:r>
            <a:endParaRPr lang="en-US" sz="4800" b="1" dirty="0">
              <a:ln/>
              <a:gradFill flip="none" rotWithShape="1">
                <a:gsLst>
                  <a:gs pos="0">
                    <a:srgbClr val="00FF00"/>
                  </a:gs>
                  <a:gs pos="100000">
                    <a:srgbClr val="0000CC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78F7A-4E9F-491B-9819-47F25DE01336}"/>
              </a:ext>
            </a:extLst>
          </p:cNvPr>
          <p:cNvSpPr txBox="1"/>
          <p:nvPr/>
        </p:nvSpPr>
        <p:spPr>
          <a:xfrm>
            <a:off x="6505069" y="1403687"/>
            <a:ext cx="383791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০৬.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সপ্তমী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তৎপুরুষ</a:t>
            </a:r>
            <a:endParaRPr lang="en-US" sz="4800" b="1" dirty="0">
              <a:ln/>
              <a:gradFill flip="none" rotWithShape="1">
                <a:gsLst>
                  <a:gs pos="0">
                    <a:srgbClr val="00FF00"/>
                  </a:gs>
                  <a:gs pos="100000">
                    <a:srgbClr val="0000CC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CCF062-0BB4-4455-8405-58678B03299C}"/>
              </a:ext>
            </a:extLst>
          </p:cNvPr>
          <p:cNvSpPr txBox="1"/>
          <p:nvPr/>
        </p:nvSpPr>
        <p:spPr>
          <a:xfrm>
            <a:off x="1339517" y="2382259"/>
            <a:ext cx="399660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gradFill flip="none" rotWithShape="1">
                  <a:gsLst>
                    <a:gs pos="0">
                      <a:srgbClr val="0000CC"/>
                    </a:gs>
                    <a:gs pos="100000">
                      <a:srgbClr val="00FF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০২.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00CC"/>
                    </a:gs>
                    <a:gs pos="100000">
                      <a:srgbClr val="00FF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তৃতীয়া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00CC"/>
                    </a:gs>
                    <a:gs pos="100000">
                      <a:srgbClr val="00FF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00CC"/>
                    </a:gs>
                    <a:gs pos="100000">
                      <a:srgbClr val="00FF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তৎপুরুষ</a:t>
            </a:r>
            <a:endParaRPr lang="en-US" sz="4800" b="1" dirty="0">
              <a:ln/>
              <a:gradFill flip="none" rotWithShape="1">
                <a:gsLst>
                  <a:gs pos="0">
                    <a:srgbClr val="0000CC"/>
                  </a:gs>
                  <a:gs pos="100000">
                    <a:srgbClr val="00FF00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0AF12D-F9AC-47F2-B7AF-F7EE631613D2}"/>
              </a:ext>
            </a:extLst>
          </p:cNvPr>
          <p:cNvSpPr txBox="1"/>
          <p:nvPr/>
        </p:nvSpPr>
        <p:spPr>
          <a:xfrm>
            <a:off x="6513091" y="2390280"/>
            <a:ext cx="407194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gradFill flip="none" rotWithShape="1">
                  <a:gsLst>
                    <a:gs pos="0">
                      <a:srgbClr val="0000CC"/>
                    </a:gs>
                    <a:gs pos="100000">
                      <a:srgbClr val="00FF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০৭.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00CC"/>
                    </a:gs>
                    <a:gs pos="100000">
                      <a:srgbClr val="00FF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উপপদ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00CC"/>
                    </a:gs>
                    <a:gs pos="100000">
                      <a:srgbClr val="00FF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00CC"/>
                    </a:gs>
                    <a:gs pos="100000">
                      <a:srgbClr val="00FF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তৎপুরুষ</a:t>
            </a:r>
            <a:endParaRPr lang="en-US" sz="4800" b="1" dirty="0">
              <a:ln/>
              <a:gradFill flip="none" rotWithShape="1">
                <a:gsLst>
                  <a:gs pos="0">
                    <a:srgbClr val="0000CC"/>
                  </a:gs>
                  <a:gs pos="100000">
                    <a:srgbClr val="00FF00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6208C0-5666-4E9E-8AA9-3403FC4A22E5}"/>
              </a:ext>
            </a:extLst>
          </p:cNvPr>
          <p:cNvSpPr txBox="1"/>
          <p:nvPr/>
        </p:nvSpPr>
        <p:spPr>
          <a:xfrm>
            <a:off x="1331497" y="3352805"/>
            <a:ext cx="38282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০৩.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চতুর্থী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তৎপুরুষ</a:t>
            </a:r>
            <a:endParaRPr lang="en-US" sz="4800" b="1" dirty="0">
              <a:ln/>
              <a:gradFill flip="none" rotWithShape="1">
                <a:gsLst>
                  <a:gs pos="0">
                    <a:srgbClr val="00FF00"/>
                  </a:gs>
                  <a:gs pos="100000">
                    <a:srgbClr val="0000CC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CD6956-5FD6-4EC1-8BA9-A27E8951D988}"/>
              </a:ext>
            </a:extLst>
          </p:cNvPr>
          <p:cNvSpPr txBox="1"/>
          <p:nvPr/>
        </p:nvSpPr>
        <p:spPr>
          <a:xfrm>
            <a:off x="6521113" y="3408952"/>
            <a:ext cx="358784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০৮.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নঞ্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তৎপুরুষ</a:t>
            </a:r>
            <a:endParaRPr lang="en-US" sz="4800" b="1" dirty="0">
              <a:ln/>
              <a:gradFill flip="none" rotWithShape="1">
                <a:gsLst>
                  <a:gs pos="0">
                    <a:srgbClr val="00FF00"/>
                  </a:gs>
                  <a:gs pos="100000">
                    <a:srgbClr val="0000CC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2A11E5-B274-4C4D-A4EB-3E717B866D9B}"/>
              </a:ext>
            </a:extLst>
          </p:cNvPr>
          <p:cNvSpPr txBox="1"/>
          <p:nvPr/>
        </p:nvSpPr>
        <p:spPr>
          <a:xfrm>
            <a:off x="1331497" y="4379504"/>
            <a:ext cx="390683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gradFill flip="none" rotWithShape="1">
                  <a:gsLst>
                    <a:gs pos="0">
                      <a:srgbClr val="0000CC"/>
                    </a:gs>
                    <a:gs pos="100000">
                      <a:srgbClr val="00FF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০৪.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00CC"/>
                    </a:gs>
                    <a:gs pos="100000">
                      <a:srgbClr val="00FF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পঞ্চমী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00CC"/>
                    </a:gs>
                    <a:gs pos="100000">
                      <a:srgbClr val="00FF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00CC"/>
                    </a:gs>
                    <a:gs pos="100000">
                      <a:srgbClr val="00FF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তৎপুরুষ</a:t>
            </a:r>
            <a:endParaRPr lang="en-US" sz="4800" b="1" dirty="0">
              <a:ln/>
              <a:gradFill flip="none" rotWithShape="1">
                <a:gsLst>
                  <a:gs pos="0">
                    <a:srgbClr val="0000CC"/>
                  </a:gs>
                  <a:gs pos="100000">
                    <a:srgbClr val="00FF00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F46227-4100-4FF4-9D80-28C6598D8367}"/>
              </a:ext>
            </a:extLst>
          </p:cNvPr>
          <p:cNvSpPr txBox="1"/>
          <p:nvPr/>
        </p:nvSpPr>
        <p:spPr>
          <a:xfrm>
            <a:off x="6521113" y="5382138"/>
            <a:ext cx="384111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gradFill flip="none" rotWithShape="1">
                  <a:gsLst>
                    <a:gs pos="0">
                      <a:srgbClr val="0000CC"/>
                    </a:gs>
                    <a:gs pos="100000">
                      <a:srgbClr val="00FF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০৯.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00CC"/>
                    </a:gs>
                    <a:gs pos="100000">
                      <a:srgbClr val="00FF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অলুক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00CC"/>
                    </a:gs>
                    <a:gs pos="100000">
                      <a:srgbClr val="00FF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00CC"/>
                    </a:gs>
                    <a:gs pos="100000">
                      <a:srgbClr val="00FF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তৎপুরুষ</a:t>
            </a:r>
            <a:endParaRPr lang="en-US" sz="4800" b="1" dirty="0">
              <a:ln/>
              <a:gradFill flip="none" rotWithShape="1">
                <a:gsLst>
                  <a:gs pos="0">
                    <a:srgbClr val="0000CC"/>
                  </a:gs>
                  <a:gs pos="100000">
                    <a:srgbClr val="00FF00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E90928-BBC9-4672-84F6-DB33CD7150AE}"/>
              </a:ext>
            </a:extLst>
          </p:cNvPr>
          <p:cNvSpPr txBox="1"/>
          <p:nvPr/>
        </p:nvSpPr>
        <p:spPr>
          <a:xfrm>
            <a:off x="1323477" y="5414215"/>
            <a:ext cx="350288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০৫.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ষষ্ঠী</a:t>
            </a:r>
            <a:r>
              <a:rPr lang="en-US" sz="4800" b="1" dirty="0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 flip="none" rotWithShape="1">
                  <a:gsLst>
                    <a:gs pos="0">
                      <a:srgbClr val="00FF00"/>
                    </a:gs>
                    <a:gs pos="100000">
                      <a:srgbClr val="0000CC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তৎপুরুষ</a:t>
            </a:r>
            <a:endParaRPr lang="en-US" sz="4800" b="1" dirty="0">
              <a:ln/>
              <a:gradFill flip="none" rotWithShape="1">
                <a:gsLst>
                  <a:gs pos="0">
                    <a:srgbClr val="00FF00"/>
                  </a:gs>
                  <a:gs pos="100000">
                    <a:srgbClr val="0000CC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10561D-66AC-4694-BD0A-3B18AF427D41}"/>
              </a:ext>
            </a:extLst>
          </p:cNvPr>
          <p:cNvSpPr txBox="1"/>
          <p:nvPr/>
        </p:nvSpPr>
        <p:spPr>
          <a:xfrm>
            <a:off x="7892716" y="4395536"/>
            <a:ext cx="558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ও</a:t>
            </a:r>
          </a:p>
        </p:txBody>
      </p:sp>
    </p:spTree>
    <p:extLst>
      <p:ext uri="{BB962C8B-B14F-4D97-AF65-F5344CB8AC3E}">
        <p14:creationId xmlns:p14="http://schemas.microsoft.com/office/powerpoint/2010/main" val="195921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3" grpId="0"/>
      <p:bldP spid="17" grpId="0"/>
      <p:bldP spid="19" grpId="0"/>
      <p:bldP spid="23" grpId="0"/>
      <p:bldP spid="25" grpId="0"/>
      <p:bldP spid="29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02A1828-EC16-4D27-9F8C-80BEC22F592B}"/>
              </a:ext>
            </a:extLst>
          </p:cNvPr>
          <p:cNvSpPr txBox="1"/>
          <p:nvPr/>
        </p:nvSpPr>
        <p:spPr>
          <a:xfrm>
            <a:off x="4025070" y="99722"/>
            <a:ext cx="4234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অলুক</a:t>
            </a:r>
            <a:r>
              <a:rPr kumimoji="0" lang="as-IN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তৎপুরুষ সমাস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094DF0-E830-474A-B4D6-D6D7CC2E3F05}"/>
              </a:ext>
            </a:extLst>
          </p:cNvPr>
          <p:cNvSpPr txBox="1"/>
          <p:nvPr/>
        </p:nvSpPr>
        <p:spPr>
          <a:xfrm>
            <a:off x="250723" y="811471"/>
            <a:ext cx="11636477" cy="162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tabLst>
                <a:tab pos="693738" algn="l"/>
                <a:tab pos="2117725" algn="l"/>
                <a:tab pos="3657600" algn="l"/>
              </a:tabLst>
              <a:defRPr/>
            </a:pPr>
            <a:r>
              <a:rPr lang="as-IN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</a:t>
            </a:r>
            <a:r>
              <a:rPr lang="en-US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	</a:t>
            </a:r>
            <a:r>
              <a:rPr lang="as-IN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সংজ্ঞা: যে তৎপুরুষ সমাসে পূর্বপদের বিভক্তি লোপ পায় না, </a:t>
            </a:r>
            <a:r>
              <a:rPr lang="en-US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	</a:t>
            </a:r>
            <a:r>
              <a:rPr lang="as-IN" sz="44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তাকে অলুক বা অলোপ তৎপুরুষ সমাস বলে। 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E34236-C9E6-46AC-BBE2-A62BBC150750}"/>
              </a:ext>
            </a:extLst>
          </p:cNvPr>
          <p:cNvSpPr txBox="1"/>
          <p:nvPr/>
        </p:nvSpPr>
        <p:spPr>
          <a:xfrm>
            <a:off x="290054" y="2375013"/>
            <a:ext cx="11552902" cy="708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just">
              <a:lnSpc>
                <a:spcPct val="115000"/>
              </a:lnSpc>
              <a:tabLst>
                <a:tab pos="693738" algn="l"/>
                <a:tab pos="1828800" algn="l"/>
                <a:tab pos="3657600" algn="l"/>
              </a:tabLst>
              <a:defRPr/>
            </a:pPr>
            <a:r>
              <a:rPr lang="as-IN" sz="3600" b="1" dirty="0">
                <a:ln/>
                <a:solidFill>
                  <a:srgbClr val="00FF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 3" panose="05040102010807070707" pitchFamily="18" charset="2"/>
              </a:rPr>
              <a:t> </a:t>
            </a:r>
            <a:r>
              <a:rPr lang="en-US" sz="3600" b="1" dirty="0">
                <a:ln/>
                <a:solidFill>
                  <a:srgbClr val="00FF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 3" panose="05040102010807070707" pitchFamily="18" charset="2"/>
              </a:rPr>
              <a:t>	</a:t>
            </a:r>
            <a:r>
              <a:rPr lang="as-IN" sz="3600" b="1" dirty="0">
                <a:ln/>
                <a:solidFill>
                  <a:srgbClr val="00FF00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 3" panose="05040102010807070707" pitchFamily="18" charset="2"/>
              </a:rPr>
              <a:t>অলুক তৎপুরুষ সমাসের ব্যাসবাক্যের বিভক্তি লোপ (বিলুপ্তি) হবে না।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00FF00"/>
              </a:solidFill>
              <a:effectLst/>
              <a:uLnTx/>
              <a:uFillTx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459593-C08B-4A6A-8235-CE40321C0A3B}"/>
              </a:ext>
            </a:extLst>
          </p:cNvPr>
          <p:cNvSpPr txBox="1"/>
          <p:nvPr/>
        </p:nvSpPr>
        <p:spPr>
          <a:xfrm>
            <a:off x="364523" y="5791200"/>
            <a:ext cx="5598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গানের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আসর</a:t>
            </a:r>
            <a:r>
              <a:rPr kumimoji="0" lang="en-US" sz="4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=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গানের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আসর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6ABC1E-95F5-481C-B971-D3400E6CA9D1}"/>
              </a:ext>
            </a:extLst>
          </p:cNvPr>
          <p:cNvSpPr txBox="1"/>
          <p:nvPr/>
        </p:nvSpPr>
        <p:spPr>
          <a:xfrm>
            <a:off x="6114229" y="5799222"/>
            <a:ext cx="6178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খবরের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কাগজ</a:t>
            </a: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= 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খবরের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কাগজ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639767B-4D8C-44AD-8F1A-66F3847E6699}"/>
              </a:ext>
            </a:extLst>
          </p:cNvPr>
          <p:cNvSpPr/>
          <p:nvPr/>
        </p:nvSpPr>
        <p:spPr>
          <a:xfrm>
            <a:off x="6737684" y="5818887"/>
            <a:ext cx="810126" cy="767088"/>
          </a:xfrm>
          <a:prstGeom prst="frame">
            <a:avLst>
              <a:gd name="adj1" fmla="val 6383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8AD54-EABF-4674-B190-517C82BD0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33" y="3064042"/>
            <a:ext cx="5895897" cy="25946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C39F02-DF9F-41F5-8271-B187823B3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0" y="3103334"/>
            <a:ext cx="5817983" cy="25657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0CCBAC6F-CDEF-4CB3-942F-63AA0BCAC6DB}"/>
              </a:ext>
            </a:extLst>
          </p:cNvPr>
          <p:cNvSpPr/>
          <p:nvPr/>
        </p:nvSpPr>
        <p:spPr>
          <a:xfrm>
            <a:off x="874294" y="5791200"/>
            <a:ext cx="810126" cy="767088"/>
          </a:xfrm>
          <a:prstGeom prst="frame">
            <a:avLst>
              <a:gd name="adj1" fmla="val 6383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42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27" grpId="0"/>
      <p:bldP spid="6" grpId="0"/>
      <p:bldP spid="8" grpId="0" animBg="1"/>
      <p:bldP spid="8" grpId="1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9C8C1F-8F97-42B9-8476-E2E0F610D887}"/>
              </a:ext>
            </a:extLst>
          </p:cNvPr>
          <p:cNvSpPr txBox="1"/>
          <p:nvPr/>
        </p:nvSpPr>
        <p:spPr>
          <a:xfrm>
            <a:off x="722673" y="176982"/>
            <a:ext cx="711605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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এসো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আরও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কিছু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অনুশীলন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করি</a:t>
            </a:r>
            <a:r>
              <a:rPr lang="en-US" sz="4800" b="1" dirty="0">
                <a:ln/>
                <a:solidFill>
                  <a:srgbClr val="3366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5CD01-9112-49F5-B017-71D4CD646B13}"/>
              </a:ext>
            </a:extLst>
          </p:cNvPr>
          <p:cNvSpPr txBox="1"/>
          <p:nvPr/>
        </p:nvSpPr>
        <p:spPr>
          <a:xfrm>
            <a:off x="1764633" y="1125799"/>
            <a:ext cx="277736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সোনার</a:t>
            </a:r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প্রতিমা</a:t>
            </a:r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E5C4E-AAF6-488F-8EE8-38FDFC75FD37}"/>
              </a:ext>
            </a:extLst>
          </p:cNvPr>
          <p:cNvSpPr txBox="1"/>
          <p:nvPr/>
        </p:nvSpPr>
        <p:spPr>
          <a:xfrm>
            <a:off x="5525214" y="1135626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B6619-ADF6-48D3-B0EA-2463F0536C29}"/>
              </a:ext>
            </a:extLst>
          </p:cNvPr>
          <p:cNvSpPr txBox="1"/>
          <p:nvPr/>
        </p:nvSpPr>
        <p:spPr>
          <a:xfrm>
            <a:off x="7012097" y="1115968"/>
            <a:ext cx="276069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সোনার</a:t>
            </a:r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প্রতিমা</a:t>
            </a:r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2FEA67-0E7F-4ABA-ABC6-ED8A05ECBC4E}"/>
              </a:ext>
            </a:extLst>
          </p:cNvPr>
          <p:cNvSpPr txBox="1"/>
          <p:nvPr/>
        </p:nvSpPr>
        <p:spPr>
          <a:xfrm>
            <a:off x="1722203" y="2059866"/>
            <a:ext cx="218681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ঘোড়ার ডিম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061B3-7821-44FD-9810-6F1B61438A76}"/>
              </a:ext>
            </a:extLst>
          </p:cNvPr>
          <p:cNvSpPr txBox="1"/>
          <p:nvPr/>
        </p:nvSpPr>
        <p:spPr>
          <a:xfrm>
            <a:off x="5530133" y="2069693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07C47-2B88-4F30-B628-5F787ABB687E}"/>
              </a:ext>
            </a:extLst>
          </p:cNvPr>
          <p:cNvSpPr txBox="1"/>
          <p:nvPr/>
        </p:nvSpPr>
        <p:spPr>
          <a:xfrm>
            <a:off x="6985307" y="2050035"/>
            <a:ext cx="249247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ঘোড়ার ডিম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1AAA3F-1789-4E0F-AD83-B70832A5BBBD}"/>
              </a:ext>
            </a:extLst>
          </p:cNvPr>
          <p:cNvSpPr txBox="1"/>
          <p:nvPr/>
        </p:nvSpPr>
        <p:spPr>
          <a:xfrm>
            <a:off x="1722203" y="3062754"/>
            <a:ext cx="238078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গোড়ায়</a:t>
            </a:r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গলদ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A2734-8352-4AC5-8CBB-C6CABDF2C031}"/>
              </a:ext>
            </a:extLst>
          </p:cNvPr>
          <p:cNvSpPr txBox="1"/>
          <p:nvPr/>
        </p:nvSpPr>
        <p:spPr>
          <a:xfrm>
            <a:off x="5530133" y="3072581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716086-7E5E-4412-A091-CF1F9ED2FF51}"/>
              </a:ext>
            </a:extLst>
          </p:cNvPr>
          <p:cNvSpPr txBox="1"/>
          <p:nvPr/>
        </p:nvSpPr>
        <p:spPr>
          <a:xfrm>
            <a:off x="6985306" y="3008679"/>
            <a:ext cx="238078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গোড়ায়</a:t>
            </a:r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গলদ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6B52FB-7CFC-4BF3-ABF0-93446B089F83}"/>
              </a:ext>
            </a:extLst>
          </p:cNvPr>
          <p:cNvSpPr txBox="1"/>
          <p:nvPr/>
        </p:nvSpPr>
        <p:spPr>
          <a:xfrm>
            <a:off x="1707455" y="3962410"/>
            <a:ext cx="198323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  <a:sym typeface="Wingdings" panose="05000000000000000000" pitchFamily="2" charset="2"/>
              </a:rPr>
              <a:t>হাতে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  <a:sym typeface="Wingdings" panose="05000000000000000000" pitchFamily="2" charset="2"/>
              </a:rPr>
              <a:t>কাটা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867E1-BDC3-4E89-BDC3-99E8665F98E0}"/>
              </a:ext>
            </a:extLst>
          </p:cNvPr>
          <p:cNvSpPr txBox="1"/>
          <p:nvPr/>
        </p:nvSpPr>
        <p:spPr>
          <a:xfrm>
            <a:off x="5515385" y="3972237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FCB545-18C1-42A2-B9E2-2934193F040B}"/>
              </a:ext>
            </a:extLst>
          </p:cNvPr>
          <p:cNvSpPr txBox="1"/>
          <p:nvPr/>
        </p:nvSpPr>
        <p:spPr>
          <a:xfrm>
            <a:off x="6970558" y="3952579"/>
            <a:ext cx="198323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হাতে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কাটা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53BEC4-ACD4-4D7C-AF8D-E83671896C08}"/>
              </a:ext>
            </a:extLst>
          </p:cNvPr>
          <p:cNvSpPr txBox="1"/>
          <p:nvPr/>
        </p:nvSpPr>
        <p:spPr>
          <a:xfrm>
            <a:off x="1712373" y="4896477"/>
            <a:ext cx="23807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তেলে</a:t>
            </a:r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ভাজা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927240-111A-4B3A-B32F-03D8454682EF}"/>
              </a:ext>
            </a:extLst>
          </p:cNvPr>
          <p:cNvSpPr txBox="1"/>
          <p:nvPr/>
        </p:nvSpPr>
        <p:spPr>
          <a:xfrm>
            <a:off x="5520304" y="4906304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F8F536-8F6F-4973-9B42-C77F58F0A491}"/>
              </a:ext>
            </a:extLst>
          </p:cNvPr>
          <p:cNvSpPr txBox="1"/>
          <p:nvPr/>
        </p:nvSpPr>
        <p:spPr>
          <a:xfrm>
            <a:off x="6975477" y="4886646"/>
            <a:ext cx="212910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তেলে</a:t>
            </a:r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ভাজা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1EA210-41FB-407F-BD98-B1D1D8B8B372}"/>
              </a:ext>
            </a:extLst>
          </p:cNvPr>
          <p:cNvSpPr txBox="1"/>
          <p:nvPr/>
        </p:nvSpPr>
        <p:spPr>
          <a:xfrm>
            <a:off x="1712374" y="5899365"/>
            <a:ext cx="20842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ঘানির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তেল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6934FF-5FD5-4D4F-939F-98A166212E0C}"/>
              </a:ext>
            </a:extLst>
          </p:cNvPr>
          <p:cNvSpPr txBox="1"/>
          <p:nvPr/>
        </p:nvSpPr>
        <p:spPr>
          <a:xfrm>
            <a:off x="5520304" y="5909192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BCE149-B163-4973-B9DA-2D1A7E058DCC}"/>
              </a:ext>
            </a:extLst>
          </p:cNvPr>
          <p:cNvSpPr txBox="1"/>
          <p:nvPr/>
        </p:nvSpPr>
        <p:spPr>
          <a:xfrm>
            <a:off x="6975477" y="5845290"/>
            <a:ext cx="20842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ঘানির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তেল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944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C43CC7-DA8B-422C-BFD1-B45B6BF78BC0}"/>
              </a:ext>
            </a:extLst>
          </p:cNvPr>
          <p:cNvSpPr txBox="1"/>
          <p:nvPr/>
        </p:nvSpPr>
        <p:spPr>
          <a:xfrm>
            <a:off x="5008505" y="128339"/>
            <a:ext cx="223009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একক</a:t>
            </a:r>
            <a:r>
              <a:rPr lang="en-US" sz="48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48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8A8DD-B4B5-4A21-A6B0-3FFCE0436CF0}"/>
              </a:ext>
            </a:extLst>
          </p:cNvPr>
          <p:cNvSpPr txBox="1"/>
          <p:nvPr/>
        </p:nvSpPr>
        <p:spPr>
          <a:xfrm>
            <a:off x="578294" y="981421"/>
            <a:ext cx="120257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অনর্থ 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5EF02-FE9A-4CCB-A0F0-2935C26FA35F}"/>
              </a:ext>
            </a:extLst>
          </p:cNvPr>
          <p:cNvSpPr txBox="1"/>
          <p:nvPr/>
        </p:nvSpPr>
        <p:spPr>
          <a:xfrm>
            <a:off x="583213" y="1915488"/>
            <a:ext cx="157286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বাস্তুহারা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192AE-42E4-4BF0-AF71-642FEA4DDA42}"/>
              </a:ext>
            </a:extLst>
          </p:cNvPr>
          <p:cNvSpPr txBox="1"/>
          <p:nvPr/>
        </p:nvSpPr>
        <p:spPr>
          <a:xfrm>
            <a:off x="583213" y="2918376"/>
            <a:ext cx="139012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মনগড়া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7FCB04-AB62-4737-BBC9-979E40EC6E28}"/>
              </a:ext>
            </a:extLst>
          </p:cNvPr>
          <p:cNvSpPr txBox="1"/>
          <p:nvPr/>
        </p:nvSpPr>
        <p:spPr>
          <a:xfrm>
            <a:off x="568465" y="3818032"/>
            <a:ext cx="147508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সত্যভ্রষ্ট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65E4F0-9863-44D0-A5BD-04EC569DFCDE}"/>
              </a:ext>
            </a:extLst>
          </p:cNvPr>
          <p:cNvSpPr txBox="1"/>
          <p:nvPr/>
        </p:nvSpPr>
        <p:spPr>
          <a:xfrm>
            <a:off x="568464" y="4663611"/>
            <a:ext cx="177652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গাছপাকা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700BA-B110-435A-AA19-7755A6E586BC}"/>
              </a:ext>
            </a:extLst>
          </p:cNvPr>
          <p:cNvSpPr txBox="1"/>
          <p:nvPr/>
        </p:nvSpPr>
        <p:spPr>
          <a:xfrm>
            <a:off x="573384" y="5563259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দেশত্যাগ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6D257-A5BB-4482-A58B-DEB519E8D587}"/>
              </a:ext>
            </a:extLst>
          </p:cNvPr>
          <p:cNvSpPr txBox="1"/>
          <p:nvPr/>
        </p:nvSpPr>
        <p:spPr>
          <a:xfrm>
            <a:off x="2236589" y="975206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6A9368-326C-422E-AF17-0B4C8A5E7282}"/>
              </a:ext>
            </a:extLst>
          </p:cNvPr>
          <p:cNvSpPr txBox="1"/>
          <p:nvPr/>
        </p:nvSpPr>
        <p:spPr>
          <a:xfrm>
            <a:off x="2241508" y="1909273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115376-1DBD-452A-9455-280DBF22999B}"/>
              </a:ext>
            </a:extLst>
          </p:cNvPr>
          <p:cNvSpPr txBox="1"/>
          <p:nvPr/>
        </p:nvSpPr>
        <p:spPr>
          <a:xfrm>
            <a:off x="2241508" y="2912161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53DAF-0457-456C-8BCD-53F7DECCB759}"/>
              </a:ext>
            </a:extLst>
          </p:cNvPr>
          <p:cNvSpPr txBox="1"/>
          <p:nvPr/>
        </p:nvSpPr>
        <p:spPr>
          <a:xfrm>
            <a:off x="2226760" y="3811817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89FA43-FDE7-4A21-9994-D43DEF462656}"/>
              </a:ext>
            </a:extLst>
          </p:cNvPr>
          <p:cNvSpPr txBox="1"/>
          <p:nvPr/>
        </p:nvSpPr>
        <p:spPr>
          <a:xfrm>
            <a:off x="2231679" y="4745884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3A5C1F-E213-4624-AC67-4A02EB487FE8}"/>
              </a:ext>
            </a:extLst>
          </p:cNvPr>
          <p:cNvSpPr txBox="1"/>
          <p:nvPr/>
        </p:nvSpPr>
        <p:spPr>
          <a:xfrm>
            <a:off x="2231679" y="5557044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D951A8-B264-46D1-BC0B-9464B6AC8917}"/>
              </a:ext>
            </a:extLst>
          </p:cNvPr>
          <p:cNvSpPr txBox="1"/>
          <p:nvPr/>
        </p:nvSpPr>
        <p:spPr>
          <a:xfrm>
            <a:off x="3030677" y="967186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নয় অর্থ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9A3943-3FF7-4C19-98A0-50045D305D40}"/>
              </a:ext>
            </a:extLst>
          </p:cNvPr>
          <p:cNvSpPr txBox="1"/>
          <p:nvPr/>
        </p:nvSpPr>
        <p:spPr>
          <a:xfrm>
            <a:off x="3019553" y="1901253"/>
            <a:ext cx="312777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বাস্তু হারিয়েছে যে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61BB3-4E05-4754-8842-3ECD045A4514}"/>
              </a:ext>
            </a:extLst>
          </p:cNvPr>
          <p:cNvSpPr txBox="1"/>
          <p:nvPr/>
        </p:nvSpPr>
        <p:spPr>
          <a:xfrm>
            <a:off x="3035590" y="2904141"/>
            <a:ext cx="239039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মন দ্বারা গড়া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543649-464F-40E1-B421-B32C53D1E560}"/>
              </a:ext>
            </a:extLst>
          </p:cNvPr>
          <p:cNvSpPr txBox="1"/>
          <p:nvPr/>
        </p:nvSpPr>
        <p:spPr>
          <a:xfrm>
            <a:off x="3035336" y="3803797"/>
            <a:ext cx="268054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সত্য থেকে ভ্রষ্ট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D157AF-3905-4AC9-ADC9-88A93B411E06}"/>
              </a:ext>
            </a:extLst>
          </p:cNvPr>
          <p:cNvSpPr txBox="1"/>
          <p:nvPr/>
        </p:nvSpPr>
        <p:spPr>
          <a:xfrm>
            <a:off x="3025504" y="4649376"/>
            <a:ext cx="198644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গাছে পাকা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DD3B9C-55A6-462B-8618-DFFC46B7C53D}"/>
              </a:ext>
            </a:extLst>
          </p:cNvPr>
          <p:cNvSpPr txBox="1"/>
          <p:nvPr/>
        </p:nvSpPr>
        <p:spPr>
          <a:xfrm>
            <a:off x="3055001" y="5549024"/>
            <a:ext cx="241765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দেশকে ত্যাগ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79D251-896C-4E51-91B7-07855B79BE47}"/>
              </a:ext>
            </a:extLst>
          </p:cNvPr>
          <p:cNvSpPr txBox="1"/>
          <p:nvPr/>
        </p:nvSpPr>
        <p:spPr>
          <a:xfrm>
            <a:off x="7482359" y="959166"/>
            <a:ext cx="395566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নঞ্ তৎপুরুষ সমাস। 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925E1A-963C-489F-B985-090AC6E473A1}"/>
              </a:ext>
            </a:extLst>
          </p:cNvPr>
          <p:cNvSpPr txBox="1"/>
          <p:nvPr/>
        </p:nvSpPr>
        <p:spPr>
          <a:xfrm>
            <a:off x="7455199" y="1893233"/>
            <a:ext cx="443743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উপপদ তৎপুরুষ সমাস। 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D574A7-C13E-48BF-980D-56CAAFA4F24B}"/>
              </a:ext>
            </a:extLst>
          </p:cNvPr>
          <p:cNvSpPr txBox="1"/>
          <p:nvPr/>
        </p:nvSpPr>
        <p:spPr>
          <a:xfrm>
            <a:off x="7423115" y="2896121"/>
            <a:ext cx="433965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তৃতীয়া তৎপুরুষ সমাস।	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ABAF2B-66BB-4BE9-BB89-0B819C8474EA}"/>
              </a:ext>
            </a:extLst>
          </p:cNvPr>
          <p:cNvSpPr txBox="1"/>
          <p:nvPr/>
        </p:nvSpPr>
        <p:spPr>
          <a:xfrm>
            <a:off x="7402157" y="3736784"/>
            <a:ext cx="41601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পঞ্চমী তৎপুরুষ সমাস।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ACE732-FDD7-4EAA-97FA-6C7E0DBE6142}"/>
              </a:ext>
            </a:extLst>
          </p:cNvPr>
          <p:cNvSpPr txBox="1"/>
          <p:nvPr/>
        </p:nvSpPr>
        <p:spPr>
          <a:xfrm>
            <a:off x="7451322" y="4641356"/>
            <a:ext cx="407355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সপ্তমী তৎপুরুষ সমাস।</a:t>
            </a:r>
            <a:endParaRPr lang="en-US" sz="4400" b="1" dirty="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FDC326-2715-4D87-85EC-DAED00191078}"/>
              </a:ext>
            </a:extLst>
          </p:cNvPr>
          <p:cNvSpPr txBox="1"/>
          <p:nvPr/>
        </p:nvSpPr>
        <p:spPr>
          <a:xfrm>
            <a:off x="7466070" y="5526258"/>
            <a:ext cx="428514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দ্বিতীয়া তৎপুরুষ সমাস।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08726E-27B1-4C24-83FE-694F1FDEDE23}"/>
              </a:ext>
            </a:extLst>
          </p:cNvPr>
          <p:cNvSpPr txBox="1"/>
          <p:nvPr/>
        </p:nvSpPr>
        <p:spPr>
          <a:xfrm>
            <a:off x="6449177" y="934340"/>
            <a:ext cx="756234" cy="794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ffectLst/>
                <a:latin typeface="SutonnyE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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CE0448-A791-4B5D-9D95-0366D824B7F3}"/>
              </a:ext>
            </a:extLst>
          </p:cNvPr>
          <p:cNvSpPr txBox="1"/>
          <p:nvPr/>
        </p:nvSpPr>
        <p:spPr>
          <a:xfrm>
            <a:off x="6457199" y="1856758"/>
            <a:ext cx="756234" cy="794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6600"/>
                </a:solidFill>
                <a:effectLst/>
                <a:latin typeface="SutonnyE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</a:t>
            </a:r>
            <a:endParaRPr lang="en-US" sz="4400" dirty="0">
              <a:solidFill>
                <a:srgbClr val="0066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5E03582-9CA9-43AF-801D-182BB50DB719}"/>
              </a:ext>
            </a:extLst>
          </p:cNvPr>
          <p:cNvSpPr txBox="1"/>
          <p:nvPr/>
        </p:nvSpPr>
        <p:spPr>
          <a:xfrm>
            <a:off x="6433137" y="2907513"/>
            <a:ext cx="756234" cy="794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ffectLst/>
                <a:latin typeface="SutonnyE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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F1C4961-F2AF-45AD-91DF-ED84FCDD2995}"/>
              </a:ext>
            </a:extLst>
          </p:cNvPr>
          <p:cNvSpPr txBox="1"/>
          <p:nvPr/>
        </p:nvSpPr>
        <p:spPr>
          <a:xfrm>
            <a:off x="6441159" y="3779220"/>
            <a:ext cx="756234" cy="794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6600"/>
                </a:solidFill>
                <a:effectLst/>
                <a:latin typeface="SutonnyE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</a:t>
            </a:r>
            <a:endParaRPr lang="en-US" sz="4400" dirty="0">
              <a:solidFill>
                <a:srgbClr val="0066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E0318B4-8015-46D0-B321-BE7DF010166A}"/>
              </a:ext>
            </a:extLst>
          </p:cNvPr>
          <p:cNvSpPr txBox="1"/>
          <p:nvPr/>
        </p:nvSpPr>
        <p:spPr>
          <a:xfrm>
            <a:off x="6425117" y="4623760"/>
            <a:ext cx="756234" cy="794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ffectLst/>
                <a:latin typeface="SutonnyE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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1784565-B50D-4BCA-A9F2-51BF5FA66057}"/>
              </a:ext>
            </a:extLst>
          </p:cNvPr>
          <p:cNvSpPr txBox="1"/>
          <p:nvPr/>
        </p:nvSpPr>
        <p:spPr>
          <a:xfrm>
            <a:off x="6433139" y="5554459"/>
            <a:ext cx="756234" cy="794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6600"/>
                </a:solidFill>
                <a:effectLst/>
                <a:latin typeface="SutonnyE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</a:t>
            </a:r>
            <a:endParaRPr lang="en-US" sz="4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3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53" grpId="0"/>
      <p:bldP spid="61" grpId="0"/>
      <p:bldP spid="63" grpId="0"/>
      <p:bldP spid="65" grpId="0"/>
      <p:bldP spid="67" grpId="0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2883E8-EDED-476D-B759-5DEE66223D46}"/>
              </a:ext>
            </a:extLst>
          </p:cNvPr>
          <p:cNvSpPr txBox="1"/>
          <p:nvPr/>
        </p:nvSpPr>
        <p:spPr>
          <a:xfrm>
            <a:off x="565270" y="5094319"/>
            <a:ext cx="1098942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just"/>
            <a:r>
              <a:rPr lang="as-IN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সাত-সতের</a:t>
            </a:r>
            <a:r>
              <a:rPr lang="en-US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দা-কুমড়া</a:t>
            </a:r>
            <a:r>
              <a:rPr lang="en-US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সাপে-নেউলে</a:t>
            </a:r>
            <a:r>
              <a:rPr lang="en-US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শরনিক্ষেপ</a:t>
            </a:r>
            <a:r>
              <a:rPr lang="en-US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ন্যায়সঙ্গত</a:t>
            </a:r>
            <a:r>
              <a:rPr lang="en-US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প্রাণপ্রিয়</a:t>
            </a:r>
            <a:r>
              <a:rPr lang="en-US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মৃগশিশু</a:t>
            </a:r>
            <a:r>
              <a:rPr lang="en-US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সত্যবাদী</a:t>
            </a:r>
            <a:r>
              <a:rPr lang="en-US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অনাসক্ত</a:t>
            </a:r>
            <a:r>
              <a:rPr lang="en-US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as-IN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নামঞ্জুর</a:t>
            </a:r>
            <a:r>
              <a:rPr lang="en-US" sz="4800" b="1" dirty="0">
                <a:ln/>
                <a:solidFill>
                  <a:srgbClr val="FF33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as-IN" sz="4800" b="1" dirty="0">
              <a:ln/>
              <a:solidFill>
                <a:srgbClr val="FF33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9A9AC5-077C-4E2E-A077-B3740DE8A66C}"/>
              </a:ext>
            </a:extLst>
          </p:cNvPr>
          <p:cNvSpPr txBox="1"/>
          <p:nvPr/>
        </p:nvSpPr>
        <p:spPr>
          <a:xfrm>
            <a:off x="4321276" y="29501"/>
            <a:ext cx="350448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 dirty="0">
                <a:ln/>
                <a:solidFill>
                  <a:schemeClr val="accent3"/>
                </a:solidFill>
                <a:uLnTx/>
                <a:uFillTx/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 </a:t>
            </a:r>
            <a:r>
              <a:rPr kumimoji="0" lang="en-US" sz="7200" b="1" i="0" u="none" strike="noStrike" kern="1200" normalizeH="0" baseline="0" noProof="0" dirty="0" err="1">
                <a:ln/>
                <a:solidFill>
                  <a:schemeClr val="accent3"/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বাড়ির</a:t>
            </a:r>
            <a:r>
              <a:rPr kumimoji="0" lang="en-US" sz="7200" b="1" i="0" u="none" strike="noStrike" kern="1200" normalizeH="0" baseline="0" noProof="0" dirty="0">
                <a:ln/>
                <a:solidFill>
                  <a:schemeClr val="accent3"/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7200" b="1" i="0" u="none" strike="noStrike" kern="1200" normalizeH="0" baseline="0" noProof="0" dirty="0" err="1">
                <a:ln/>
                <a:solidFill>
                  <a:schemeClr val="accent3"/>
                </a:solidFill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কাজ</a:t>
            </a:r>
            <a:endParaRPr kumimoji="0" lang="en-US" sz="72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29BC5B-A786-453D-91E0-E738C0FAE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7" y="1064030"/>
            <a:ext cx="11205554" cy="396379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69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887230-A306-42A0-9D37-9A23871285F7}"/>
              </a:ext>
            </a:extLst>
          </p:cNvPr>
          <p:cNvSpPr txBox="1"/>
          <p:nvPr/>
        </p:nvSpPr>
        <p:spPr>
          <a:xfrm>
            <a:off x="663244" y="206475"/>
            <a:ext cx="1076675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3738" algn="l"/>
              </a:tabLst>
              <a:defRPr/>
            </a:pPr>
            <a:r>
              <a:rPr lang="en-US" sz="4800" b="1" dirty="0">
                <a:ln>
                  <a:solidFill>
                    <a:srgbClr val="3366FF"/>
                  </a:solidFill>
                </a:ln>
                <a:solidFill>
                  <a:srgbClr val="006600"/>
                </a:solidFill>
                <a:effectLst/>
                <a:latin typeface="SutonnyE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</a:t>
            </a:r>
            <a:r>
              <a:rPr lang="en-US" sz="4800" b="1" dirty="0">
                <a:ln>
                  <a:solidFill>
                    <a:srgbClr val="3366FF"/>
                  </a:solidFill>
                </a:ln>
                <a:solidFill>
                  <a:srgbClr val="006600"/>
                </a:solidFill>
                <a:latin typeface="SutonnyEMJ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kumimoji="0" lang="en-US" sz="4800" b="1" i="0" u="none" strike="noStrike" kern="1200" normalizeH="0" baseline="0" noProof="0" dirty="0" err="1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তৎপুরুষ</a:t>
            </a:r>
            <a:r>
              <a:rPr kumimoji="0" lang="en-US" sz="4800" b="1" i="0" u="none" strike="noStrike" kern="1200" normalizeH="0" baseline="0" noProof="0" dirty="0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সমাসে</a:t>
            </a:r>
            <a:r>
              <a:rPr kumimoji="0" lang="en-US" sz="4800" b="1" i="0" u="none" strike="noStrike" kern="1200" normalizeH="0" baseline="0" noProof="0" dirty="0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বিভক্তি</a:t>
            </a:r>
            <a:r>
              <a:rPr kumimoji="0" lang="en-US" sz="4800" b="1" i="0" u="none" strike="noStrike" kern="1200" normalizeH="0" baseline="0" noProof="0" dirty="0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ব্যবহৃত</a:t>
            </a:r>
            <a:r>
              <a:rPr kumimoji="0" lang="en-US" sz="4800" b="1" i="0" u="none" strike="noStrike" kern="1200" normalizeH="0" baseline="0" noProof="0" dirty="0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হয়</a:t>
            </a:r>
            <a:r>
              <a:rPr kumimoji="0" lang="en-US" sz="4800" b="1" i="0" u="none" strike="noStrike" kern="1200" normalizeH="0" baseline="0" noProof="0" dirty="0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। </a:t>
            </a:r>
            <a:r>
              <a:rPr kumimoji="0" lang="en-US" sz="4800" b="1" i="0" u="none" strike="noStrike" kern="1200" normalizeH="0" baseline="0" noProof="0" dirty="0" err="1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তাই</a:t>
            </a:r>
            <a:r>
              <a:rPr kumimoji="0" lang="en-US" sz="4800" b="1" i="0" u="none" strike="noStrike" kern="1200" normalizeH="0" baseline="0" noProof="0" dirty="0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নিম্নে</a:t>
            </a:r>
            <a:r>
              <a:rPr kumimoji="0" lang="en-US" sz="4800" b="1" i="0" u="none" strike="noStrike" kern="1200" normalizeH="0" baseline="0" noProof="0" dirty="0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 	</a:t>
            </a:r>
            <a:r>
              <a:rPr kumimoji="0" lang="en-US" sz="4800" b="1" i="0" u="none" strike="noStrike" kern="1200" normalizeH="0" baseline="0" noProof="0" dirty="0" err="1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SutonnyOMJ" panose="01010600010101010101" pitchFamily="2" charset="0"/>
                <a:ea typeface="+mn-ea"/>
                <a:cs typeface="SutonnyOMJ" panose="01010600010101010101" pitchFamily="2" charset="0"/>
              </a:rPr>
              <a:t>বিভক্তি</a:t>
            </a:r>
            <a:r>
              <a:rPr lang="en-US" sz="4800" b="1" dirty="0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 </a:t>
            </a:r>
            <a:r>
              <a:rPr lang="en-US" sz="4800" b="1" dirty="0" err="1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চিহ্নগুলো</a:t>
            </a:r>
            <a:r>
              <a:rPr lang="en-US" sz="4800" b="1" dirty="0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দেখানো</a:t>
            </a:r>
            <a:r>
              <a:rPr lang="en-US" sz="4800" b="1" dirty="0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হলো</a:t>
            </a:r>
            <a:r>
              <a:rPr lang="en-US" sz="4800" b="1" dirty="0">
                <a:ln w="12700">
                  <a:solidFill>
                    <a:srgbClr val="3366FF"/>
                  </a:solidFill>
                  <a:prstDash val="solid"/>
                </a:ln>
                <a:solidFill>
                  <a:srgbClr val="3366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:</a:t>
            </a:r>
            <a:endParaRPr kumimoji="0" lang="en-US" sz="4800" b="1" i="0" u="none" strike="noStrike" kern="1200" normalizeH="0" baseline="0" noProof="0" dirty="0">
              <a:ln w="12700">
                <a:solidFill>
                  <a:srgbClr val="3366FF"/>
                </a:solidFill>
                <a:prstDash val="solid"/>
              </a:ln>
              <a:solidFill>
                <a:srgbClr val="3366F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  <a:latin typeface="SutonnyOMJ" panose="01010600010101010101" pitchFamily="2" charset="0"/>
              <a:ea typeface="+mn-ea"/>
              <a:cs typeface="Sutonny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2443C-5EF2-4AAC-ACCA-C25D7BCB9A3D}"/>
              </a:ext>
            </a:extLst>
          </p:cNvPr>
          <p:cNvSpPr txBox="1"/>
          <p:nvPr/>
        </p:nvSpPr>
        <p:spPr>
          <a:xfrm>
            <a:off x="1386348" y="1797747"/>
            <a:ext cx="10191136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i="0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পূর্বপদ </a:t>
            </a:r>
            <a:r>
              <a:rPr lang="en-US" sz="4400" b="1" i="0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	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	</a:t>
            </a:r>
            <a:r>
              <a:rPr lang="en-US" sz="4400" b="1" i="0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+		</a:t>
            </a:r>
            <a:r>
              <a:rPr lang="as-IN" sz="4400" b="1" i="0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বিভক্তি </a:t>
            </a:r>
            <a:r>
              <a:rPr lang="en-US" sz="4400" b="1" i="0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								 +		</a:t>
            </a:r>
            <a:r>
              <a:rPr lang="as-IN" sz="4400" b="1" i="0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পরপদ </a:t>
            </a:r>
            <a:endParaRPr lang="en-US" sz="4400" b="1" i="0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4400" b="1" i="0" dirty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						</a:t>
            </a:r>
            <a:r>
              <a:rPr lang="as-IN" sz="4400" b="1" i="0" dirty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</a:t>
            </a:r>
            <a:r>
              <a:rPr lang="en-US" sz="4400" b="1" i="0" dirty="0" err="1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য়া</a:t>
            </a:r>
            <a:r>
              <a:rPr lang="as-IN" sz="4400" b="1" i="0" dirty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- কে, রে</a:t>
            </a:r>
            <a:r>
              <a:rPr lang="en-US" sz="4400" b="1" i="0" dirty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400" b="1" i="0" dirty="0" err="1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ব্যাপী</a:t>
            </a:r>
            <a:r>
              <a:rPr lang="en-US" sz="4400" b="1" i="0" dirty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/</a:t>
            </a:r>
            <a:r>
              <a:rPr lang="en-US" sz="4400" b="1" i="0" dirty="0" err="1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ব্যাপিয়া</a:t>
            </a:r>
            <a:r>
              <a:rPr lang="as-IN" sz="4400" b="1" i="0" dirty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4400" b="1" i="0" dirty="0">
              <a:ln/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4400" b="1" dirty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						</a:t>
            </a:r>
            <a:r>
              <a:rPr lang="as-IN" sz="4400" b="1" i="0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</a:t>
            </a:r>
            <a:r>
              <a:rPr lang="en-US" sz="4400" b="1" i="0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য়া</a:t>
            </a:r>
            <a:r>
              <a:rPr lang="as-IN" sz="4400" b="1" i="0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- দ্বারা, দি</a:t>
            </a:r>
            <a:r>
              <a:rPr lang="en-US" sz="4400" b="1" i="0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য়া</a:t>
            </a:r>
            <a:r>
              <a:rPr lang="as-IN" sz="4400" b="1" i="0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কর্তৃক </a:t>
            </a:r>
            <a:endParaRPr lang="en-US" sz="4400" b="1" i="0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4400" b="1" dirty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						</a:t>
            </a:r>
            <a:r>
              <a:rPr lang="as-IN" sz="4400" b="1" i="0" dirty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৪র্থী - কে, রে, জন্য, নিমিত্ত </a:t>
            </a:r>
            <a:endParaRPr lang="en-US" sz="4400" b="1" i="0" dirty="0">
              <a:ln/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4400" b="1" i="0" dirty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						</a:t>
            </a:r>
            <a:r>
              <a:rPr lang="as-IN" sz="4400" b="1" i="0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৫মী - হতে, থেকে, চে</a:t>
            </a:r>
            <a:r>
              <a:rPr lang="en-US" sz="4400" b="1" dirty="0" err="1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য়ে</a:t>
            </a:r>
            <a:r>
              <a:rPr lang="as-IN" sz="4400" b="1" i="0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i="0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			</a:t>
            </a:r>
            <a:r>
              <a:rPr lang="en-US" sz="4400" b="1" i="0" dirty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									</a:t>
            </a:r>
            <a:r>
              <a:rPr lang="as-IN" sz="4400" b="1" i="0" dirty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৬ষ্ঠী - র, এর </a:t>
            </a:r>
            <a:endParaRPr lang="en-US" sz="4400" b="1" i="0" dirty="0">
              <a:ln/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4400" b="1" dirty="0">
                <a:ln/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						</a:t>
            </a:r>
            <a:r>
              <a:rPr lang="as-IN" sz="4400" b="1" i="0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৭মী - এ, </a:t>
            </a:r>
            <a:r>
              <a:rPr lang="en-US" sz="4400" b="1" i="0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য়</a:t>
            </a:r>
            <a:r>
              <a:rPr lang="as-IN" sz="4400" b="1" i="0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তে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59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87A882-1818-440D-85B8-0A35DC7F2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3" y="3235999"/>
            <a:ext cx="5948515" cy="2534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0DA37D-8357-4D35-AEAC-2F20C14AB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r="7276"/>
          <a:stretch/>
        </p:blipFill>
        <p:spPr>
          <a:xfrm>
            <a:off x="6150077" y="3236000"/>
            <a:ext cx="5894440" cy="2534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57EBE0-1DC6-4742-B8B0-A94E72D8CB11}"/>
              </a:ext>
            </a:extLst>
          </p:cNvPr>
          <p:cNvSpPr txBox="1"/>
          <p:nvPr/>
        </p:nvSpPr>
        <p:spPr>
          <a:xfrm>
            <a:off x="632143" y="5884605"/>
            <a:ext cx="4689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ভাতকে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রাঁধা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=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ভাতরাঁধা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5EB4742D-EECC-4127-8C40-AA75A75B2617}"/>
              </a:ext>
            </a:extLst>
          </p:cNvPr>
          <p:cNvSpPr/>
          <p:nvPr/>
        </p:nvSpPr>
        <p:spPr>
          <a:xfrm>
            <a:off x="1489587" y="5884605"/>
            <a:ext cx="619432" cy="830997"/>
          </a:xfrm>
          <a:prstGeom prst="donut">
            <a:avLst>
              <a:gd name="adj" fmla="val 7132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FF3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A15B94-4D60-4E3E-9406-79E69D116717}"/>
              </a:ext>
            </a:extLst>
          </p:cNvPr>
          <p:cNvSpPr txBox="1"/>
          <p:nvPr/>
        </p:nvSpPr>
        <p:spPr>
          <a:xfrm>
            <a:off x="6200765" y="5889519"/>
            <a:ext cx="5891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চিরকাল ব্যাপী স্থায়ী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= 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চিরস্থায়ী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6AB132-090A-42E9-B707-B31066CA4EFE}"/>
              </a:ext>
            </a:extLst>
          </p:cNvPr>
          <p:cNvSpPr txBox="1"/>
          <p:nvPr/>
        </p:nvSpPr>
        <p:spPr>
          <a:xfrm>
            <a:off x="3965758" y="99722"/>
            <a:ext cx="4355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as-IN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দ্বিতীয়া তৎপুরুষ সমাস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8B5F82-B3EC-47AD-AD09-F15905908231}"/>
              </a:ext>
            </a:extLst>
          </p:cNvPr>
          <p:cNvSpPr txBox="1"/>
          <p:nvPr/>
        </p:nvSpPr>
        <p:spPr>
          <a:xfrm>
            <a:off x="250723" y="811471"/>
            <a:ext cx="11636477" cy="162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28800" algn="l"/>
                <a:tab pos="3657600" algn="l"/>
              </a:tabLst>
            </a:pP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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সংজ্ঞা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:</a:t>
            </a:r>
            <a:r>
              <a:rPr lang="en-US" sz="4400" b="1" dirty="0"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	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পূর্বপদের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দ্বিতীয়া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বিভক্তি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(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কে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রে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)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লোপ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পেয়ে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যে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	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তৎপুরুষ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সমাস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হয়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তাকে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দ্বিতীয়া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তৎপুরুষ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সমাস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বলে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।</a:t>
            </a:r>
            <a:endParaRPr lang="en-US" sz="4400" dirty="0"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6E1999-7878-4464-99B5-CEC80BC248FD}"/>
              </a:ext>
            </a:extLst>
          </p:cNvPr>
          <p:cNvSpPr txBox="1"/>
          <p:nvPr/>
        </p:nvSpPr>
        <p:spPr>
          <a:xfrm>
            <a:off x="334298" y="2391055"/>
            <a:ext cx="11552902" cy="708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28800" algn="l"/>
                <a:tab pos="3657600" algn="l"/>
              </a:tabLst>
            </a:pP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 3" panose="05040102010807070707" pitchFamily="18" charset="2"/>
              </a:rPr>
              <a:t></a:t>
            </a: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দ্বিতীয়া</a:t>
            </a: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তৎপুরুষ</a:t>
            </a: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সমাসে</a:t>
            </a: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ব্যাসবাক্যের</a:t>
            </a: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মাঝখানে</a:t>
            </a: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“</a:t>
            </a:r>
            <a:r>
              <a:rPr lang="en-US" sz="3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কে</a:t>
            </a: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, </a:t>
            </a:r>
            <a:r>
              <a:rPr lang="en-US" sz="3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ব্যাপী</a:t>
            </a: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/</a:t>
            </a:r>
            <a:r>
              <a:rPr lang="en-US" sz="3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ব্যাপিয়া</a:t>
            </a: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” </a:t>
            </a:r>
            <a:r>
              <a:rPr lang="en-US" sz="36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থাকবে</a:t>
            </a: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E92EA6FA-F2F4-4172-877E-78FFA6BB336B}"/>
              </a:ext>
            </a:extLst>
          </p:cNvPr>
          <p:cNvSpPr/>
          <p:nvPr/>
        </p:nvSpPr>
        <p:spPr>
          <a:xfrm>
            <a:off x="7770069" y="5818425"/>
            <a:ext cx="1165384" cy="935302"/>
          </a:xfrm>
          <a:prstGeom prst="donut">
            <a:avLst>
              <a:gd name="adj" fmla="val 7132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52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2" grpId="1" animBg="1"/>
      <p:bldP spid="14" grpId="0"/>
      <p:bldP spid="20" grpId="0"/>
      <p:bldP spid="22" grpId="0"/>
      <p:bldP spid="28" grpId="0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EFCFF7-B5EB-450D-9486-A9CE711F88CE}"/>
              </a:ext>
            </a:extLst>
          </p:cNvPr>
          <p:cNvSpPr txBox="1"/>
          <p:nvPr/>
        </p:nvSpPr>
        <p:spPr>
          <a:xfrm>
            <a:off x="722673" y="176982"/>
            <a:ext cx="711605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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এসো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আরও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কিছু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অনুশীলন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করি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0AEF3-1051-479F-83CD-520FE976A72D}"/>
              </a:ext>
            </a:extLst>
          </p:cNvPr>
          <p:cNvSpPr txBox="1"/>
          <p:nvPr/>
        </p:nvSpPr>
        <p:spPr>
          <a:xfrm>
            <a:off x="2246670" y="1125799"/>
            <a:ext cx="15712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চিরসুখী </a:t>
            </a:r>
            <a:endParaRPr lang="en-US" sz="4400" b="1" dirty="0">
              <a:ln/>
              <a:gradFill flip="none" rotWithShape="1">
                <a:gsLst>
                  <a:gs pos="0">
                    <a:srgbClr val="FF0000"/>
                  </a:gs>
                  <a:gs pos="100000">
                    <a:srgbClr val="006600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14B29-66E6-4BA3-93D0-F8176D9E7A23}"/>
              </a:ext>
            </a:extLst>
          </p:cNvPr>
          <p:cNvSpPr txBox="1"/>
          <p:nvPr/>
        </p:nvSpPr>
        <p:spPr>
          <a:xfrm>
            <a:off x="5043954" y="1135626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E9262-4415-4034-A5B8-A5D1848BFB17}"/>
              </a:ext>
            </a:extLst>
          </p:cNvPr>
          <p:cNvSpPr txBox="1"/>
          <p:nvPr/>
        </p:nvSpPr>
        <p:spPr>
          <a:xfrm>
            <a:off x="6530837" y="1115968"/>
            <a:ext cx="33281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চিরকাল ব্যাপী সুখী</a:t>
            </a:r>
            <a:endParaRPr lang="en-US" sz="4400" b="1" dirty="0">
              <a:ln/>
              <a:gradFill flip="none" rotWithShape="1">
                <a:gsLst>
                  <a:gs pos="0">
                    <a:srgbClr val="FF0000"/>
                  </a:gs>
                  <a:gs pos="100000">
                    <a:srgbClr val="006600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14948-B585-4101-9E04-6512E3837734}"/>
              </a:ext>
            </a:extLst>
          </p:cNvPr>
          <p:cNvSpPr txBox="1"/>
          <p:nvPr/>
        </p:nvSpPr>
        <p:spPr>
          <a:xfrm>
            <a:off x="2251589" y="2059866"/>
            <a:ext cx="1951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4400" b="1" dirty="0">
                <a:gradFill>
                  <a:gsLst>
                    <a:gs pos="0">
                      <a:srgbClr val="000099"/>
                    </a:gs>
                    <a:gs pos="100000">
                      <a:srgbClr val="006600"/>
                    </a:gs>
                  </a:gsLst>
                  <a:lin ang="16200000" scaled="1"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দেশবিভাগ</a:t>
            </a:r>
            <a:endParaRPr lang="en-US" sz="4400" dirty="0">
              <a:gradFill>
                <a:gsLst>
                  <a:gs pos="0">
                    <a:srgbClr val="000099"/>
                  </a:gs>
                  <a:gs pos="100000">
                    <a:srgbClr val="006600"/>
                  </a:gs>
                </a:gsLst>
                <a:lin ang="162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F53A8-DF20-4638-A870-41D951FDC993}"/>
              </a:ext>
            </a:extLst>
          </p:cNvPr>
          <p:cNvSpPr txBox="1"/>
          <p:nvPr/>
        </p:nvSpPr>
        <p:spPr>
          <a:xfrm>
            <a:off x="5048873" y="2069693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gradFill>
                  <a:gsLst>
                    <a:gs pos="0">
                      <a:srgbClr val="000099"/>
                    </a:gs>
                    <a:gs pos="100000">
                      <a:srgbClr val="006600"/>
                    </a:gs>
                  </a:gsLst>
                  <a:lin ang="162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0B872-BD89-437A-9CE8-80A6AD30B988}"/>
              </a:ext>
            </a:extLst>
          </p:cNvPr>
          <p:cNvSpPr txBox="1"/>
          <p:nvPr/>
        </p:nvSpPr>
        <p:spPr>
          <a:xfrm>
            <a:off x="6504046" y="2050035"/>
            <a:ext cx="25907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4400" b="1" dirty="0">
                <a:gradFill>
                  <a:gsLst>
                    <a:gs pos="0">
                      <a:srgbClr val="000099"/>
                    </a:gs>
                    <a:gs pos="100000">
                      <a:srgbClr val="006600"/>
                    </a:gs>
                  </a:gsLst>
                  <a:lin ang="16200000" scaled="1"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দেশকে বিভাগ</a:t>
            </a:r>
            <a:endParaRPr lang="en-US" sz="4400" dirty="0">
              <a:gradFill>
                <a:gsLst>
                  <a:gs pos="0">
                    <a:srgbClr val="000099"/>
                  </a:gs>
                  <a:gs pos="100000">
                    <a:srgbClr val="006600"/>
                  </a:gs>
                </a:gsLst>
                <a:lin ang="162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3C7E1-333C-4E58-8810-E97839673004}"/>
              </a:ext>
            </a:extLst>
          </p:cNvPr>
          <p:cNvSpPr txBox="1"/>
          <p:nvPr/>
        </p:nvSpPr>
        <p:spPr>
          <a:xfrm>
            <a:off x="2251589" y="3062754"/>
            <a:ext cx="185499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বিস্ময়াপন্ন</a:t>
            </a:r>
            <a:endParaRPr lang="en-US" sz="4400" b="1" dirty="0">
              <a:ln/>
              <a:gradFill flip="none" rotWithShape="1">
                <a:gsLst>
                  <a:gs pos="0">
                    <a:srgbClr val="FF0000"/>
                  </a:gs>
                  <a:gs pos="100000">
                    <a:srgbClr val="006600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D8341-9A30-43B4-905A-EB26D1FBF106}"/>
              </a:ext>
            </a:extLst>
          </p:cNvPr>
          <p:cNvSpPr txBox="1"/>
          <p:nvPr/>
        </p:nvSpPr>
        <p:spPr>
          <a:xfrm>
            <a:off x="5048873" y="3072581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27BB54-D19F-48C2-9AE5-616DB500157F}"/>
              </a:ext>
            </a:extLst>
          </p:cNvPr>
          <p:cNvSpPr txBox="1"/>
          <p:nvPr/>
        </p:nvSpPr>
        <p:spPr>
          <a:xfrm>
            <a:off x="6504046" y="3008679"/>
            <a:ext cx="282641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বিস্ময়কে আপন্ন</a:t>
            </a:r>
            <a:endParaRPr lang="en-US" sz="4400" b="1" dirty="0">
              <a:ln/>
              <a:gradFill flip="none" rotWithShape="1">
                <a:gsLst>
                  <a:gs pos="0">
                    <a:srgbClr val="FF0000"/>
                  </a:gs>
                  <a:gs pos="100000">
                    <a:srgbClr val="006600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02F351-8A67-47C1-90E4-44224D2A1479}"/>
              </a:ext>
            </a:extLst>
          </p:cNvPr>
          <p:cNvSpPr txBox="1"/>
          <p:nvPr/>
        </p:nvSpPr>
        <p:spPr>
          <a:xfrm>
            <a:off x="2236841" y="3962410"/>
            <a:ext cx="16834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4400" b="1" dirty="0">
                <a:gradFill>
                  <a:gsLst>
                    <a:gs pos="0">
                      <a:srgbClr val="000099"/>
                    </a:gs>
                    <a:gs pos="100000">
                      <a:srgbClr val="006600"/>
                    </a:gs>
                  </a:gsLst>
                  <a:lin ang="16200000" scaled="1"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চিরকুমার</a:t>
            </a:r>
            <a:endParaRPr lang="en-US" sz="4400" dirty="0">
              <a:gradFill>
                <a:gsLst>
                  <a:gs pos="0">
                    <a:srgbClr val="000099"/>
                  </a:gs>
                  <a:gs pos="100000">
                    <a:srgbClr val="006600"/>
                  </a:gs>
                </a:gsLst>
                <a:lin ang="162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7F04C3-F2E7-41D0-9A9E-9B7303C9AB91}"/>
              </a:ext>
            </a:extLst>
          </p:cNvPr>
          <p:cNvSpPr txBox="1"/>
          <p:nvPr/>
        </p:nvSpPr>
        <p:spPr>
          <a:xfrm>
            <a:off x="5034125" y="3972237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gradFill>
                  <a:gsLst>
                    <a:gs pos="0">
                      <a:srgbClr val="000099"/>
                    </a:gs>
                    <a:gs pos="100000">
                      <a:srgbClr val="006600"/>
                    </a:gs>
                  </a:gsLst>
                  <a:lin ang="162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F524C7-9027-4501-B966-8302ADD6A9FC}"/>
              </a:ext>
            </a:extLst>
          </p:cNvPr>
          <p:cNvSpPr txBox="1"/>
          <p:nvPr/>
        </p:nvSpPr>
        <p:spPr>
          <a:xfrm>
            <a:off x="6489298" y="3952579"/>
            <a:ext cx="3953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4400" b="1" dirty="0">
                <a:gradFill>
                  <a:gsLst>
                    <a:gs pos="0">
                      <a:srgbClr val="000099"/>
                    </a:gs>
                    <a:gs pos="100000">
                      <a:srgbClr val="006600"/>
                    </a:gs>
                  </a:gsLst>
                  <a:lin ang="16200000" scaled="1"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চিরকাল ব্যাপিয়া কুমার</a:t>
            </a:r>
            <a:endParaRPr lang="en-US" sz="4400" dirty="0">
              <a:gradFill>
                <a:gsLst>
                  <a:gs pos="0">
                    <a:srgbClr val="000099"/>
                  </a:gs>
                  <a:gs pos="100000">
                    <a:srgbClr val="006600"/>
                  </a:gs>
                </a:gsLst>
                <a:lin ang="162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F21C20-1735-4078-9EA9-DD0551160C55}"/>
              </a:ext>
            </a:extLst>
          </p:cNvPr>
          <p:cNvSpPr txBox="1"/>
          <p:nvPr/>
        </p:nvSpPr>
        <p:spPr>
          <a:xfrm>
            <a:off x="2241760" y="4896477"/>
            <a:ext cx="157447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রথচালন</a:t>
            </a:r>
            <a:endParaRPr lang="en-US" sz="4400" b="1" dirty="0">
              <a:ln/>
              <a:gradFill flip="none" rotWithShape="1">
                <a:gsLst>
                  <a:gs pos="0">
                    <a:srgbClr val="FF0000"/>
                  </a:gs>
                  <a:gs pos="100000">
                    <a:srgbClr val="006600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827499-04A6-42F3-991A-AFDA73641B1B}"/>
              </a:ext>
            </a:extLst>
          </p:cNvPr>
          <p:cNvSpPr txBox="1"/>
          <p:nvPr/>
        </p:nvSpPr>
        <p:spPr>
          <a:xfrm>
            <a:off x="5039044" y="4906304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4331BC-A213-44DF-9528-24318342AB82}"/>
              </a:ext>
            </a:extLst>
          </p:cNvPr>
          <p:cNvSpPr txBox="1"/>
          <p:nvPr/>
        </p:nvSpPr>
        <p:spPr>
          <a:xfrm>
            <a:off x="6494217" y="4886646"/>
            <a:ext cx="221406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রথকে চালন</a:t>
            </a:r>
            <a:endParaRPr lang="en-US" sz="4400" b="1" dirty="0">
              <a:ln/>
              <a:gradFill flip="none" rotWithShape="1">
                <a:gsLst>
                  <a:gs pos="0">
                    <a:srgbClr val="FF0000"/>
                  </a:gs>
                  <a:gs pos="100000">
                    <a:srgbClr val="006600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B06AB3-0B5E-450A-8C0B-67E511A808FD}"/>
              </a:ext>
            </a:extLst>
          </p:cNvPr>
          <p:cNvSpPr txBox="1"/>
          <p:nvPr/>
        </p:nvSpPr>
        <p:spPr>
          <a:xfrm>
            <a:off x="2241760" y="5899365"/>
            <a:ext cx="1922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4400" b="1" dirty="0">
                <a:gradFill>
                  <a:gsLst>
                    <a:gs pos="0">
                      <a:srgbClr val="000099"/>
                    </a:gs>
                    <a:gs pos="100000">
                      <a:srgbClr val="006600"/>
                    </a:gs>
                  </a:gsLst>
                  <a:lin ang="16200000" scaled="1"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শরনিক্ষেপ</a:t>
            </a:r>
            <a:endParaRPr lang="en-US" sz="4400" dirty="0">
              <a:gradFill>
                <a:gsLst>
                  <a:gs pos="0">
                    <a:srgbClr val="000099"/>
                  </a:gs>
                  <a:gs pos="100000">
                    <a:srgbClr val="006600"/>
                  </a:gs>
                </a:gsLst>
                <a:lin ang="162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282FD2-3196-42DB-954F-DCE4393B35E4}"/>
              </a:ext>
            </a:extLst>
          </p:cNvPr>
          <p:cNvSpPr txBox="1"/>
          <p:nvPr/>
        </p:nvSpPr>
        <p:spPr>
          <a:xfrm>
            <a:off x="5039044" y="5909192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gradFill>
                  <a:gsLst>
                    <a:gs pos="0">
                      <a:srgbClr val="000099"/>
                    </a:gs>
                    <a:gs pos="100000">
                      <a:srgbClr val="006600"/>
                    </a:gs>
                  </a:gsLst>
                  <a:lin ang="162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FEC3D0-0349-462D-8AF5-299A52F490AB}"/>
              </a:ext>
            </a:extLst>
          </p:cNvPr>
          <p:cNvSpPr txBox="1"/>
          <p:nvPr/>
        </p:nvSpPr>
        <p:spPr>
          <a:xfrm>
            <a:off x="6494217" y="5845290"/>
            <a:ext cx="2550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4400" b="1" dirty="0">
                <a:gradFill>
                  <a:gsLst>
                    <a:gs pos="0">
                      <a:srgbClr val="000099"/>
                    </a:gs>
                    <a:gs pos="100000">
                      <a:srgbClr val="006600"/>
                    </a:gs>
                  </a:gsLst>
                  <a:lin ang="16200000" scaled="1"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শরকে নিক্ষেপ</a:t>
            </a:r>
            <a:endParaRPr lang="en-US" sz="4400" dirty="0">
              <a:gradFill>
                <a:gsLst>
                  <a:gs pos="0">
                    <a:srgbClr val="000099"/>
                  </a:gs>
                  <a:gs pos="100000">
                    <a:srgbClr val="006600"/>
                  </a:gs>
                </a:gsLst>
                <a:lin ang="16200000" scaled="1"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9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F064A0-08A1-432A-9597-516F06E319D0}"/>
              </a:ext>
            </a:extLst>
          </p:cNvPr>
          <p:cNvSpPr txBox="1"/>
          <p:nvPr/>
        </p:nvSpPr>
        <p:spPr>
          <a:xfrm>
            <a:off x="571230" y="5884605"/>
            <a:ext cx="4810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মধু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দিয়ে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মাখা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=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মধুমাখা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D67B5-C1D1-4D3B-B62E-16B906DFE959}"/>
              </a:ext>
            </a:extLst>
          </p:cNvPr>
          <p:cNvSpPr txBox="1"/>
          <p:nvPr/>
        </p:nvSpPr>
        <p:spPr>
          <a:xfrm>
            <a:off x="6474080" y="5889519"/>
            <a:ext cx="5344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জন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দ্বারা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আকীর্ণ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=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জনাকীর্ণ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AC3989-D7D2-482F-9BB4-2EA24D12C7AA}"/>
              </a:ext>
            </a:extLst>
          </p:cNvPr>
          <p:cNvSpPr txBox="1"/>
          <p:nvPr/>
        </p:nvSpPr>
        <p:spPr>
          <a:xfrm>
            <a:off x="4155714" y="25982"/>
            <a:ext cx="397576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400" b="1" dirty="0" err="1">
                <a:ln/>
                <a:solidFill>
                  <a:srgbClr val="CC0066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তৃতীয়া</a:t>
            </a:r>
            <a:r>
              <a:rPr lang="as-IN" sz="4400" b="1" dirty="0">
                <a:ln/>
                <a:solidFill>
                  <a:srgbClr val="CC0066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তৎপুরুষ সমাস</a:t>
            </a:r>
            <a:endParaRPr lang="en-US" sz="4400" b="1" dirty="0">
              <a:ln/>
              <a:solidFill>
                <a:srgbClr val="CC0066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5C8A48-2E19-4BAD-920A-E4D921AE3949}"/>
              </a:ext>
            </a:extLst>
          </p:cNvPr>
          <p:cNvSpPr txBox="1"/>
          <p:nvPr/>
        </p:nvSpPr>
        <p:spPr>
          <a:xfrm>
            <a:off x="304800" y="811471"/>
            <a:ext cx="11582400" cy="14850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4675" algn="l"/>
                <a:tab pos="1770063" algn="l"/>
                <a:tab pos="3657600" algn="l"/>
              </a:tabLst>
            </a:pP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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সংজ্ঞা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: 	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পূর্বপদের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তৃতীয়া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বিভক্তি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(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দ্বারা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,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দিয়া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/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দিয়ে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)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লোপ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পেয়ে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যে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	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তৎপুরুষ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সমাস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হয়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,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তাকে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তৃতীয়া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তৎপুরুষ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সমাস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বলে</a:t>
            </a:r>
            <a:r>
              <a:rPr lang="en-US" sz="4000" b="1" dirty="0">
                <a:ln/>
                <a:solidFill>
                  <a:schemeClr val="accent3"/>
                </a:solidFill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6A7D14-A2D6-4D47-B348-58B05B0038AA}"/>
              </a:ext>
            </a:extLst>
          </p:cNvPr>
          <p:cNvSpPr txBox="1"/>
          <p:nvPr/>
        </p:nvSpPr>
        <p:spPr>
          <a:xfrm>
            <a:off x="265474" y="2269189"/>
            <a:ext cx="11621726" cy="742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4675" algn="l"/>
                <a:tab pos="1828800" algn="l"/>
                <a:tab pos="3657600" algn="l"/>
              </a:tabLst>
            </a:pPr>
            <a:r>
              <a:rPr lang="en-US" sz="3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 3" panose="05040102010807070707" pitchFamily="18" charset="2"/>
              </a:rPr>
              <a:t>	</a:t>
            </a:r>
            <a:r>
              <a:rPr lang="en-US" sz="3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তৃতীয়া</a:t>
            </a:r>
            <a:r>
              <a:rPr lang="en-US" sz="3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3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তৎপুরুষ</a:t>
            </a:r>
            <a:r>
              <a:rPr lang="en-US" sz="3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3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সমাসে</a:t>
            </a:r>
            <a:r>
              <a:rPr lang="en-US" sz="3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3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ব্যাসবাক্যের</a:t>
            </a:r>
            <a:r>
              <a:rPr lang="en-US" sz="3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3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মাঝখানে</a:t>
            </a:r>
            <a:r>
              <a:rPr lang="en-US" sz="3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“</a:t>
            </a:r>
            <a:r>
              <a:rPr lang="as-IN" sz="3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দ্বারা, দিয়া/দি</a:t>
            </a:r>
            <a:r>
              <a:rPr lang="en-US" sz="3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য়ে</a:t>
            </a:r>
            <a:r>
              <a:rPr lang="en-US" sz="3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” </a:t>
            </a:r>
            <a:r>
              <a:rPr lang="en-US" sz="3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থাকবে</a:t>
            </a:r>
            <a:r>
              <a:rPr lang="en-US" sz="3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।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BE74E98-D1EB-4C4F-8153-4C82FD417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0" y="3126256"/>
            <a:ext cx="5894440" cy="2600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B19704-6CA0-4B38-B793-FE0304EE2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58" y="3141621"/>
            <a:ext cx="5879692" cy="2600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DC9729EC-A616-4591-8124-C5361B064227}"/>
              </a:ext>
            </a:extLst>
          </p:cNvPr>
          <p:cNvSpPr/>
          <p:nvPr/>
        </p:nvSpPr>
        <p:spPr>
          <a:xfrm>
            <a:off x="1278194" y="5895529"/>
            <a:ext cx="1075539" cy="767088"/>
          </a:xfrm>
          <a:prstGeom prst="frame">
            <a:avLst>
              <a:gd name="adj1" fmla="val 8474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47EEFE7-9A1E-4167-BAAC-7A06413EB416}"/>
              </a:ext>
            </a:extLst>
          </p:cNvPr>
          <p:cNvSpPr/>
          <p:nvPr/>
        </p:nvSpPr>
        <p:spPr>
          <a:xfrm>
            <a:off x="7253475" y="5959441"/>
            <a:ext cx="993059" cy="678386"/>
          </a:xfrm>
          <a:prstGeom prst="frame">
            <a:avLst>
              <a:gd name="adj1" fmla="val 8474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03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7" grpId="0"/>
      <p:bldP spid="19" grpId="0"/>
      <p:bldP spid="12" grpId="0" animBg="1"/>
      <p:bldP spid="12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93E2D6-92F5-4027-A9CB-1303C006587C}"/>
              </a:ext>
            </a:extLst>
          </p:cNvPr>
          <p:cNvSpPr txBox="1"/>
          <p:nvPr/>
        </p:nvSpPr>
        <p:spPr>
          <a:xfrm>
            <a:off x="722673" y="176982"/>
            <a:ext cx="711605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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এসো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আরও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কিছু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অনুশীলন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করি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A30E0-B3AD-45DF-A986-489317F4BD5A}"/>
              </a:ext>
            </a:extLst>
          </p:cNvPr>
          <p:cNvSpPr txBox="1"/>
          <p:nvPr/>
        </p:nvSpPr>
        <p:spPr>
          <a:xfrm>
            <a:off x="2246670" y="1125799"/>
            <a:ext cx="15712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ঘিভাজা </a:t>
            </a:r>
            <a:endParaRPr lang="en-US" sz="4400" b="1" dirty="0">
              <a:ln/>
              <a:gradFill flip="none" rotWithShape="1">
                <a:gsLst>
                  <a:gs pos="0">
                    <a:srgbClr val="FF0000"/>
                  </a:gs>
                  <a:gs pos="100000">
                    <a:srgbClr val="006600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06A3A-1DD1-4D64-85C1-3B25AD871D36}"/>
              </a:ext>
            </a:extLst>
          </p:cNvPr>
          <p:cNvSpPr txBox="1"/>
          <p:nvPr/>
        </p:nvSpPr>
        <p:spPr>
          <a:xfrm>
            <a:off x="5043954" y="1135626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5E990-230A-4798-BFD6-5CF20E573111}"/>
              </a:ext>
            </a:extLst>
          </p:cNvPr>
          <p:cNvSpPr txBox="1"/>
          <p:nvPr/>
        </p:nvSpPr>
        <p:spPr>
          <a:xfrm>
            <a:off x="6530837" y="1115968"/>
            <a:ext cx="241123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ঘি দ্বারা ভাজা</a:t>
            </a:r>
            <a:endParaRPr lang="en-US" sz="4400" b="1" dirty="0">
              <a:ln/>
              <a:gradFill flip="none" rotWithShape="1">
                <a:gsLst>
                  <a:gs pos="0">
                    <a:srgbClr val="FF0000"/>
                  </a:gs>
                  <a:gs pos="100000">
                    <a:srgbClr val="006600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F5D1B-418A-448D-AB7E-970013AA0B05}"/>
              </a:ext>
            </a:extLst>
          </p:cNvPr>
          <p:cNvSpPr txBox="1"/>
          <p:nvPr/>
        </p:nvSpPr>
        <p:spPr>
          <a:xfrm>
            <a:off x="2251589" y="2059866"/>
            <a:ext cx="172194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ঢেঁকিছাটা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517503-9C12-45FA-9321-74A71A8C6B51}"/>
              </a:ext>
            </a:extLst>
          </p:cNvPr>
          <p:cNvSpPr txBox="1"/>
          <p:nvPr/>
        </p:nvSpPr>
        <p:spPr>
          <a:xfrm>
            <a:off x="5048873" y="2069693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16C520-8E31-4E11-A8DF-8A8152534E8B}"/>
              </a:ext>
            </a:extLst>
          </p:cNvPr>
          <p:cNvSpPr txBox="1"/>
          <p:nvPr/>
        </p:nvSpPr>
        <p:spPr>
          <a:xfrm>
            <a:off x="6504046" y="2050035"/>
            <a:ext cx="282641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ঢেঁকি দ্বারা ছাটা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          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EFB94-8917-40BA-A95F-F8DB4C13E9AB}"/>
              </a:ext>
            </a:extLst>
          </p:cNvPr>
          <p:cNvSpPr txBox="1"/>
          <p:nvPr/>
        </p:nvSpPr>
        <p:spPr>
          <a:xfrm>
            <a:off x="2251589" y="3062754"/>
            <a:ext cx="172515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পদদলিত</a:t>
            </a:r>
            <a:endParaRPr lang="en-US" sz="4400" b="1" dirty="0">
              <a:ln/>
              <a:gradFill flip="none" rotWithShape="1">
                <a:gsLst>
                  <a:gs pos="0">
                    <a:srgbClr val="FF0000"/>
                  </a:gs>
                  <a:gs pos="100000">
                    <a:srgbClr val="006600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476D78-BD48-4D63-BB48-988CB6807D58}"/>
              </a:ext>
            </a:extLst>
          </p:cNvPr>
          <p:cNvSpPr txBox="1"/>
          <p:nvPr/>
        </p:nvSpPr>
        <p:spPr>
          <a:xfrm>
            <a:off x="5048873" y="3072581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6B037A-E5EE-4080-BEEB-E600A83A804D}"/>
              </a:ext>
            </a:extLst>
          </p:cNvPr>
          <p:cNvSpPr txBox="1"/>
          <p:nvPr/>
        </p:nvSpPr>
        <p:spPr>
          <a:xfrm>
            <a:off x="6504046" y="3008679"/>
            <a:ext cx="282641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পদ দ্বারা দলিত</a:t>
            </a:r>
            <a:endParaRPr lang="en-US" sz="4400" b="1" dirty="0">
              <a:ln/>
              <a:gradFill flip="none" rotWithShape="1">
                <a:gsLst>
                  <a:gs pos="0">
                    <a:srgbClr val="FF0000"/>
                  </a:gs>
                  <a:gs pos="100000">
                    <a:srgbClr val="006600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E9C1EE-B4EF-42B0-88E3-41F211051C2F}"/>
              </a:ext>
            </a:extLst>
          </p:cNvPr>
          <p:cNvSpPr txBox="1"/>
          <p:nvPr/>
        </p:nvSpPr>
        <p:spPr>
          <a:xfrm>
            <a:off x="2236841" y="3962410"/>
            <a:ext cx="174118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পুষ্পাঞ্জলি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489ACD-BC43-4611-9EE8-3F56FE06F021}"/>
              </a:ext>
            </a:extLst>
          </p:cNvPr>
          <p:cNvSpPr txBox="1"/>
          <p:nvPr/>
        </p:nvSpPr>
        <p:spPr>
          <a:xfrm>
            <a:off x="5034125" y="3972237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C5930A-A6EA-4E44-9A96-229625ABDB1F}"/>
              </a:ext>
            </a:extLst>
          </p:cNvPr>
          <p:cNvSpPr txBox="1"/>
          <p:nvPr/>
        </p:nvSpPr>
        <p:spPr>
          <a:xfrm>
            <a:off x="6489298" y="3952579"/>
            <a:ext cx="297228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পুষ্প দ্বারা অঞ্জলি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E9EE28-8006-4287-B983-26A3435DB55F}"/>
              </a:ext>
            </a:extLst>
          </p:cNvPr>
          <p:cNvSpPr txBox="1"/>
          <p:nvPr/>
        </p:nvSpPr>
        <p:spPr>
          <a:xfrm>
            <a:off x="2241760" y="4896477"/>
            <a:ext cx="142699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মেঘলুপ্ত</a:t>
            </a:r>
            <a:endParaRPr lang="en-US" sz="4400" b="1" dirty="0">
              <a:ln/>
              <a:gradFill flip="none" rotWithShape="1">
                <a:gsLst>
                  <a:gs pos="0">
                    <a:srgbClr val="FF0000"/>
                  </a:gs>
                  <a:gs pos="100000">
                    <a:srgbClr val="006600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203245-E4D3-4541-B63B-EB464E935689}"/>
              </a:ext>
            </a:extLst>
          </p:cNvPr>
          <p:cNvSpPr txBox="1"/>
          <p:nvPr/>
        </p:nvSpPr>
        <p:spPr>
          <a:xfrm>
            <a:off x="5039044" y="4906304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226548-3C36-4867-8F4D-ADEDB46B4B36}"/>
              </a:ext>
            </a:extLst>
          </p:cNvPr>
          <p:cNvSpPr txBox="1"/>
          <p:nvPr/>
        </p:nvSpPr>
        <p:spPr>
          <a:xfrm>
            <a:off x="6494217" y="4886646"/>
            <a:ext cx="242726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gradFill flip="none" rotWithShape="1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মেঘ দ্বারা লুপ্ত</a:t>
            </a:r>
            <a:endParaRPr lang="en-US" sz="4400" b="1" dirty="0">
              <a:ln/>
              <a:gradFill flip="none" rotWithShape="1">
                <a:gsLst>
                  <a:gs pos="0">
                    <a:srgbClr val="FF0000"/>
                  </a:gs>
                  <a:gs pos="100000">
                    <a:srgbClr val="006600"/>
                  </a:gs>
                </a:gsLst>
                <a:lin ang="54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88DDDC-78F0-4EFD-A202-F2BC631C1C47}"/>
              </a:ext>
            </a:extLst>
          </p:cNvPr>
          <p:cNvSpPr txBox="1"/>
          <p:nvPr/>
        </p:nvSpPr>
        <p:spPr>
          <a:xfrm>
            <a:off x="2241760" y="5899365"/>
            <a:ext cx="134844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শ্রমলব্ধ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15EEED-0EA9-4534-B0EF-33952C54AE1A}"/>
              </a:ext>
            </a:extLst>
          </p:cNvPr>
          <p:cNvSpPr txBox="1"/>
          <p:nvPr/>
        </p:nvSpPr>
        <p:spPr>
          <a:xfrm>
            <a:off x="5039044" y="5909192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5921F6-3209-4156-A516-D1EEE49C11CF}"/>
              </a:ext>
            </a:extLst>
          </p:cNvPr>
          <p:cNvSpPr txBox="1"/>
          <p:nvPr/>
        </p:nvSpPr>
        <p:spPr>
          <a:xfrm>
            <a:off x="6494217" y="5845290"/>
            <a:ext cx="234872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শ্রম দ্বারা লব্ধ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0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E2F020B0-AA0F-4561-A04B-112FD0E6A2BA}"/>
              </a:ext>
            </a:extLst>
          </p:cNvPr>
          <p:cNvSpPr txBox="1"/>
          <p:nvPr/>
        </p:nvSpPr>
        <p:spPr>
          <a:xfrm>
            <a:off x="678631" y="5884605"/>
            <a:ext cx="4596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গুরুকে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ভক্তি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=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গুরুভক্তি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F60279-2111-4463-84E1-4A7B6328AB7E}"/>
              </a:ext>
            </a:extLst>
          </p:cNvPr>
          <p:cNvSpPr txBox="1"/>
          <p:nvPr/>
        </p:nvSpPr>
        <p:spPr>
          <a:xfrm>
            <a:off x="6710522" y="5889519"/>
            <a:ext cx="4871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রান্নার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জন্য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ঘর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=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রান্নাঘর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75847C-5A0A-4FFA-977B-878CB255CA22}"/>
              </a:ext>
            </a:extLst>
          </p:cNvPr>
          <p:cNvSpPr txBox="1"/>
          <p:nvPr/>
        </p:nvSpPr>
        <p:spPr>
          <a:xfrm>
            <a:off x="4084381" y="99722"/>
            <a:ext cx="4118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চতুর্থী</a:t>
            </a:r>
            <a:r>
              <a:rPr lang="as-IN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তৎপুরুষ সমাস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950065-933B-4B3B-BF32-02EDEE72C255}"/>
              </a:ext>
            </a:extLst>
          </p:cNvPr>
          <p:cNvSpPr txBox="1"/>
          <p:nvPr/>
        </p:nvSpPr>
        <p:spPr>
          <a:xfrm>
            <a:off x="250723" y="811471"/>
            <a:ext cx="11636477" cy="162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947863" algn="l"/>
                <a:tab pos="3657600" algn="l"/>
              </a:tabLst>
            </a:pP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" panose="05000000000000000000" pitchFamily="2" charset="2"/>
              </a:rPr>
              <a:t>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সংজ্ঞা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:</a:t>
            </a:r>
            <a:r>
              <a:rPr lang="en-US" sz="4400" b="1" dirty="0">
                <a:effectLst/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	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পূর্বপদের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চতুর্থী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বিভক্তি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(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কে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রে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)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লোপ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পেয়ে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যে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	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তৎপুরুষ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সমাস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হয়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তাকে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as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চতুর্থী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তৎপুরুষ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সমাস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বলে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</a:rPr>
              <a:t>।</a:t>
            </a:r>
            <a:endParaRPr lang="en-US" sz="4400" dirty="0">
              <a:effectLst/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AD8F1E-12DD-434D-BD31-4A670668E4E0}"/>
              </a:ext>
            </a:extLst>
          </p:cNvPr>
          <p:cNvSpPr txBox="1"/>
          <p:nvPr/>
        </p:nvSpPr>
        <p:spPr>
          <a:xfrm>
            <a:off x="334298" y="2391055"/>
            <a:ext cx="11552902" cy="708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08000" algn="l"/>
                <a:tab pos="1828800" algn="l"/>
                <a:tab pos="3657600" algn="l"/>
              </a:tabLst>
            </a:pPr>
            <a:r>
              <a:rPr lang="as-IN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 3" panose="05040102010807070707" pitchFamily="18" charset="2"/>
              </a:rPr>
              <a:t> চতুর্থী তৎপুরুষ সমাসে</a:t>
            </a: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 3" panose="05040102010807070707" pitchFamily="18" charset="2"/>
              </a:rPr>
              <a:t>র</a:t>
            </a:r>
            <a:r>
              <a:rPr lang="as-IN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OMJ" panose="01010600010101010101" pitchFamily="2" charset="0"/>
                <a:ea typeface="Calibri" panose="020F0502020204030204" pitchFamily="34" charset="0"/>
                <a:cs typeface="SutonnyOMJ" panose="01010600010101010101" pitchFamily="2" charset="0"/>
                <a:sym typeface="Wingdings 3" panose="05040102010807070707" pitchFamily="18" charset="2"/>
              </a:rPr>
              <a:t> ব্যাসবাক্যের মাঝখানে “কে, জন্য/নিমিত্ত” থাকবে।</a:t>
            </a:r>
            <a:endParaRPr lang="en-US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utonnyOMJ" panose="01010600010101010101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559CED6-D84F-4B07-9A5E-4D1656B4F5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 b="10127"/>
          <a:stretch/>
        </p:blipFill>
        <p:spPr>
          <a:xfrm>
            <a:off x="147483" y="3161492"/>
            <a:ext cx="5883725" cy="25214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3DF0322-F0CF-42CC-AF1A-CDCE18530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02" y="3147511"/>
            <a:ext cx="5891356" cy="25215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0A3C5DD1-8369-49C3-B41E-31832CF2069C}"/>
              </a:ext>
            </a:extLst>
          </p:cNvPr>
          <p:cNvSpPr/>
          <p:nvPr/>
        </p:nvSpPr>
        <p:spPr>
          <a:xfrm>
            <a:off x="1396725" y="5959441"/>
            <a:ext cx="686075" cy="703176"/>
          </a:xfrm>
          <a:prstGeom prst="frame">
            <a:avLst>
              <a:gd name="adj1" fmla="val 6176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084186ED-2254-4A63-8EA1-2448FE40FB47}"/>
              </a:ext>
            </a:extLst>
          </p:cNvPr>
          <p:cNvSpPr/>
          <p:nvPr/>
        </p:nvSpPr>
        <p:spPr>
          <a:xfrm>
            <a:off x="7896938" y="5959441"/>
            <a:ext cx="993059" cy="678386"/>
          </a:xfrm>
          <a:prstGeom prst="frame">
            <a:avLst>
              <a:gd name="adj1" fmla="val 8474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33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3" grpId="0"/>
      <p:bldP spid="35" grpId="0"/>
      <p:bldP spid="37" grpId="0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100000">
              <a:srgbClr val="CCFF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4346969B-AD50-419C-BB2E-A4923EC0AE53}"/>
              </a:ext>
            </a:extLst>
          </p:cNvPr>
          <p:cNvSpPr txBox="1"/>
          <p:nvPr/>
        </p:nvSpPr>
        <p:spPr>
          <a:xfrm>
            <a:off x="722673" y="176982"/>
            <a:ext cx="711605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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এসো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আরও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কিছু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অনুশীলন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করি</a:t>
            </a:r>
            <a:r>
              <a:rPr lang="en-US" sz="4800" b="1" dirty="0">
                <a:ln/>
                <a:gradFill>
                  <a:gsLst>
                    <a:gs pos="0">
                      <a:srgbClr val="FF0066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6976A2-8EF1-4725-A137-B9B44368473C}"/>
              </a:ext>
            </a:extLst>
          </p:cNvPr>
          <p:cNvSpPr txBox="1"/>
          <p:nvPr/>
        </p:nvSpPr>
        <p:spPr>
          <a:xfrm>
            <a:off x="2246670" y="1125799"/>
            <a:ext cx="134043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0099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জয়ন্তী </a:t>
            </a:r>
            <a:endParaRPr lang="en-US" sz="4400" b="1" dirty="0">
              <a:ln/>
              <a:solidFill>
                <a:srgbClr val="000099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E8934D-8C00-4ABE-9E0D-9F9CBAFAB2DF}"/>
              </a:ext>
            </a:extLst>
          </p:cNvPr>
          <p:cNvSpPr txBox="1"/>
          <p:nvPr/>
        </p:nvSpPr>
        <p:spPr>
          <a:xfrm>
            <a:off x="5043954" y="1135626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009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C92611-4CED-4447-93FB-508E3CAB626B}"/>
              </a:ext>
            </a:extLst>
          </p:cNvPr>
          <p:cNvSpPr txBox="1"/>
          <p:nvPr/>
        </p:nvSpPr>
        <p:spPr>
          <a:xfrm>
            <a:off x="6530837" y="1115968"/>
            <a:ext cx="330250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0099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জন্মের জন্য উৎসব</a:t>
            </a:r>
            <a:endParaRPr lang="en-US" sz="4400" b="1" dirty="0">
              <a:ln/>
              <a:solidFill>
                <a:srgbClr val="000099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DB9719-FAD0-4C84-A3FF-52ED3C2E867F}"/>
              </a:ext>
            </a:extLst>
          </p:cNvPr>
          <p:cNvSpPr txBox="1"/>
          <p:nvPr/>
        </p:nvSpPr>
        <p:spPr>
          <a:xfrm>
            <a:off x="2251589" y="2059866"/>
            <a:ext cx="159050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তপোবন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9C098E-F8CB-41BA-885F-11F5CE4B99D3}"/>
              </a:ext>
            </a:extLst>
          </p:cNvPr>
          <p:cNvSpPr txBox="1"/>
          <p:nvPr/>
        </p:nvSpPr>
        <p:spPr>
          <a:xfrm>
            <a:off x="5048873" y="2069693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DA6106-E39D-4560-8350-C2BEA362FE1E}"/>
              </a:ext>
            </a:extLst>
          </p:cNvPr>
          <p:cNvSpPr txBox="1"/>
          <p:nvPr/>
        </p:nvSpPr>
        <p:spPr>
          <a:xfrm>
            <a:off x="6504046" y="2050035"/>
            <a:ext cx="330250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তপের নিমিত্ত বন </a:t>
            </a:r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          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6A4E36-CF3C-4885-BFC9-49D17BAB5C81}"/>
              </a:ext>
            </a:extLst>
          </p:cNvPr>
          <p:cNvSpPr txBox="1"/>
          <p:nvPr/>
        </p:nvSpPr>
        <p:spPr>
          <a:xfrm>
            <a:off x="2251589" y="3062754"/>
            <a:ext cx="221086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0099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সেচন-কলস</a:t>
            </a:r>
            <a:endParaRPr lang="en-US" sz="4400" b="1" dirty="0">
              <a:ln/>
              <a:solidFill>
                <a:srgbClr val="000099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2E7849-F452-488B-A008-52E0F424C0D7}"/>
              </a:ext>
            </a:extLst>
          </p:cNvPr>
          <p:cNvSpPr txBox="1"/>
          <p:nvPr/>
        </p:nvSpPr>
        <p:spPr>
          <a:xfrm>
            <a:off x="5048873" y="3072581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009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DE921C-70FF-4D6A-85E2-22547A08F4C6}"/>
              </a:ext>
            </a:extLst>
          </p:cNvPr>
          <p:cNvSpPr txBox="1"/>
          <p:nvPr/>
        </p:nvSpPr>
        <p:spPr>
          <a:xfrm>
            <a:off x="6504046" y="3008679"/>
            <a:ext cx="375615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0099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সেচনের নিমিত্ত কলস</a:t>
            </a:r>
            <a:endParaRPr lang="en-US" sz="4400" b="1" dirty="0">
              <a:ln/>
              <a:solidFill>
                <a:srgbClr val="000099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EB5EA7-71D7-4A0F-9712-3B66B4FD1F49}"/>
              </a:ext>
            </a:extLst>
          </p:cNvPr>
          <p:cNvSpPr txBox="1"/>
          <p:nvPr/>
        </p:nvSpPr>
        <p:spPr>
          <a:xfrm>
            <a:off x="2236841" y="3962410"/>
            <a:ext cx="142218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দেবদত্ত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9274EB-7721-4D1C-9E30-A93732881E9C}"/>
              </a:ext>
            </a:extLst>
          </p:cNvPr>
          <p:cNvSpPr txBox="1"/>
          <p:nvPr/>
        </p:nvSpPr>
        <p:spPr>
          <a:xfrm>
            <a:off x="5034125" y="3972237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C17498-C881-49CE-A6DB-3AB925E031DD}"/>
              </a:ext>
            </a:extLst>
          </p:cNvPr>
          <p:cNvSpPr txBox="1"/>
          <p:nvPr/>
        </p:nvSpPr>
        <p:spPr>
          <a:xfrm>
            <a:off x="6489298" y="3952579"/>
            <a:ext cx="206178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দেবকে দত্ত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F512D7-77D8-4B68-94EA-C7D270573E30}"/>
              </a:ext>
            </a:extLst>
          </p:cNvPr>
          <p:cNvSpPr txBox="1"/>
          <p:nvPr/>
        </p:nvSpPr>
        <p:spPr>
          <a:xfrm>
            <a:off x="2241760" y="4896477"/>
            <a:ext cx="19399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0099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বিয়েপাগল</a:t>
            </a:r>
            <a:endParaRPr lang="en-US" sz="4400" b="1" dirty="0">
              <a:ln/>
              <a:solidFill>
                <a:srgbClr val="000099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84C44B-BEA3-4B46-AC54-B3FFEA3C9658}"/>
              </a:ext>
            </a:extLst>
          </p:cNvPr>
          <p:cNvSpPr txBox="1"/>
          <p:nvPr/>
        </p:nvSpPr>
        <p:spPr>
          <a:xfrm>
            <a:off x="5039044" y="4906304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0099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FE1B6F-73D8-44B7-896D-779774D98111}"/>
              </a:ext>
            </a:extLst>
          </p:cNvPr>
          <p:cNvSpPr txBox="1"/>
          <p:nvPr/>
        </p:nvSpPr>
        <p:spPr>
          <a:xfrm>
            <a:off x="6494217" y="4886646"/>
            <a:ext cx="318067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0099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বিয়ের জন্য পাগল</a:t>
            </a:r>
            <a:endParaRPr lang="en-US" sz="4400" b="1" dirty="0">
              <a:ln/>
              <a:solidFill>
                <a:srgbClr val="000099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93828A-BA30-4B19-BF45-AD695C55BEAA}"/>
              </a:ext>
            </a:extLst>
          </p:cNvPr>
          <p:cNvSpPr txBox="1"/>
          <p:nvPr/>
        </p:nvSpPr>
        <p:spPr>
          <a:xfrm>
            <a:off x="2241760" y="5899365"/>
            <a:ext cx="153599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হজযাত্রা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B93373-D028-4221-A905-E84B5BD8CB4B}"/>
              </a:ext>
            </a:extLst>
          </p:cNvPr>
          <p:cNvSpPr txBox="1"/>
          <p:nvPr/>
        </p:nvSpPr>
        <p:spPr>
          <a:xfrm>
            <a:off x="5039044" y="5909192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65C01A-EF28-409F-BC43-59FAB5F40143}"/>
              </a:ext>
            </a:extLst>
          </p:cNvPr>
          <p:cNvSpPr txBox="1"/>
          <p:nvPr/>
        </p:nvSpPr>
        <p:spPr>
          <a:xfrm>
            <a:off x="6494217" y="5845290"/>
            <a:ext cx="294503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4400" b="1" dirty="0">
                <a:ln/>
                <a:solidFill>
                  <a:srgbClr val="006600"/>
                </a:solidFill>
                <a:latin typeface="SutonnyOMJ" panose="01010600010101010101" pitchFamily="2" charset="0"/>
                <a:ea typeface="Times New Roman" panose="02020603050405020304" pitchFamily="18" charset="0"/>
                <a:cs typeface="SutonnyOMJ" panose="01010600010101010101" pitchFamily="2" charset="0"/>
                <a:sym typeface="Wingdings" panose="05000000000000000000" pitchFamily="2" charset="2"/>
              </a:rPr>
              <a:t>হজের জন্য যাত্রা</a:t>
            </a:r>
            <a:endParaRPr lang="en-US" sz="4400" b="1" dirty="0">
              <a:ln/>
              <a:solidFill>
                <a:srgbClr val="0066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99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3257</TotalTime>
  <Words>1126</Words>
  <Application>Microsoft Office PowerPoint</Application>
  <PresentationFormat>Widescreen</PresentationFormat>
  <Paragraphs>279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SutonnyEMJ</vt:lpstr>
      <vt:lpstr>SutonnyOMJ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Rokib Likhon</dc:creator>
  <cp:lastModifiedBy>Rokib Likhon</cp:lastModifiedBy>
  <cp:revision>297</cp:revision>
  <dcterms:created xsi:type="dcterms:W3CDTF">2020-07-21T06:17:12Z</dcterms:created>
  <dcterms:modified xsi:type="dcterms:W3CDTF">2021-06-22T15:00:02Z</dcterms:modified>
</cp:coreProperties>
</file>