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23"/>
  </p:notesMasterIdLst>
  <p:handoutMasterIdLst>
    <p:handoutMasterId r:id="rId24"/>
  </p:handoutMasterIdLst>
  <p:sldIdLst>
    <p:sldId id="262" r:id="rId5"/>
    <p:sldId id="286" r:id="rId6"/>
    <p:sldId id="268" r:id="rId7"/>
    <p:sldId id="269" r:id="rId8"/>
    <p:sldId id="270" r:id="rId9"/>
    <p:sldId id="271" r:id="rId10"/>
    <p:sldId id="282" r:id="rId11"/>
    <p:sldId id="284" r:id="rId12"/>
    <p:sldId id="272" r:id="rId13"/>
    <p:sldId id="287" r:id="rId14"/>
    <p:sldId id="285" r:id="rId15"/>
    <p:sldId id="273" r:id="rId16"/>
    <p:sldId id="274" r:id="rId17"/>
    <p:sldId id="275" r:id="rId18"/>
    <p:sldId id="276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87"/>
  </p:normalViewPr>
  <p:slideViewPr>
    <p:cSldViewPr snapToGrid="0" snapToObjects="1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0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dba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xmlns="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" y="-196937"/>
            <a:ext cx="12191980" cy="6857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7335" y="1119506"/>
            <a:ext cx="8177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endParaRPr lang="en-US" sz="6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9600" dirty="0">
              <a:solidFill>
                <a:srgbClr val="92D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01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74" y="783253"/>
            <a:ext cx="362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4190" y="2124219"/>
            <a:ext cx="52493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5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98617" y="690920"/>
            <a:ext cx="5251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‍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অপরা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ধ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E:\MOTIAR\Motiar D. Content\Class Viii\Picture\পাট ১৯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17" y="1449976"/>
            <a:ext cx="5804965" cy="277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9716" y="4415246"/>
            <a:ext cx="10414890" cy="17616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8659" tIns="49329" rIns="98659" bIns="49329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2012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m‡Þ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¤^‡ii 30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gvwU‡Z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yt‡Li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N‡UwQj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†m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iv‡Z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PÆMÖv‡gi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ivgy‡Z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AmsL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eŠ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wenvi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cywo‡q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5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95" y="1592507"/>
            <a:ext cx="6280397" cy="2888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6729" y="4859383"/>
            <a:ext cx="10342014" cy="13307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8659" tIns="49329" rIns="98659" bIns="49329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wbDBqK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UvBg‡mi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Le‡i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‡”Q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wmwU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MÖvnK‡`i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wWU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Kv‡W©i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Mvcb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b¤^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Acivax‡`i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wM‡qwQj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496389"/>
            <a:ext cx="839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অপরাধের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ক্রেডিট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জালিয়াতি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62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-TECH\Desktop\5e8b80e6d5873a63776006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1" y="1217337"/>
            <a:ext cx="10900229" cy="36979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3017" y="509451"/>
            <a:ext cx="402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স্পাম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ই-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মেইল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361" y="5283200"/>
            <a:ext cx="901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অপ্রয়োজনীয়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উদ্দেশ্যমূলক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আপত্তিকর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পাঠানো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9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-TECH\Desktop\image-406458-1616940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695" y="959840"/>
            <a:ext cx="4641441" cy="2498270"/>
          </a:xfrm>
          <a:prstGeom prst="rect">
            <a:avLst/>
          </a:prstGeom>
          <a:noFill/>
        </p:spPr>
      </p:pic>
      <p:pic>
        <p:nvPicPr>
          <p:cNvPr id="7" name="Picture 3" descr="C:\Users\G-TECH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513" y="1172524"/>
            <a:ext cx="4414039" cy="2480129"/>
          </a:xfrm>
          <a:prstGeom prst="rect">
            <a:avLst/>
          </a:prstGeom>
          <a:noFill/>
        </p:spPr>
      </p:pic>
      <p:pic>
        <p:nvPicPr>
          <p:cNvPr id="8" name="Picture 4" descr="C:\Users\G-TECH\Desktop\image-16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1" y="3652653"/>
            <a:ext cx="4499428" cy="2179930"/>
          </a:xfrm>
          <a:prstGeom prst="rect">
            <a:avLst/>
          </a:prstGeom>
          <a:noFill/>
        </p:spPr>
      </p:pic>
      <p:pic>
        <p:nvPicPr>
          <p:cNvPr id="9" name="Picture 5" descr="C:\Users\G-TECH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8513" y="3867537"/>
            <a:ext cx="4641441" cy="2235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31521" y="313509"/>
            <a:ext cx="1000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cÖZviYv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AvcwËKi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Z_¨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ûgwK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cÖ`k©b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mvBevi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×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34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691" y="929531"/>
            <a:ext cx="7289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সাবার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বাঁচার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028" y="2602221"/>
            <a:ext cx="11157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সতর্কতা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অবলম্বন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সিকিউরিটি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সন্মন্ধে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আহরণ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তথ্য-প্রযুক্তি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)।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4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9588" y="1410789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337" y="2743200"/>
            <a:ext cx="998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সচেতনামূলক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পোস্টার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36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845" y="1802792"/>
            <a:ext cx="10248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রোধে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অবলম্বন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। (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কমপক্ষে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০৪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পয়েন্টের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)।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5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85" y="2730582"/>
            <a:ext cx="62882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আল্লাহ</a:t>
            </a:r>
            <a:r>
              <a:rPr lang="en-US" sz="88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হাফেজ</a:t>
            </a:r>
            <a:endParaRPr lang="en-US" sz="8800" dirty="0">
              <a:solidFill>
                <a:srgbClr val="92D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77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xmlns="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445132"/>
            <a:ext cx="12191980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3684129"/>
            <a:ext cx="1058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4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4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৮ম, অধ্যায়-০৩,  </a:t>
            </a:r>
            <a:r>
              <a:rPr lang="en-US" sz="44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4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৪৫ </a:t>
            </a:r>
            <a:r>
              <a:rPr lang="en-US" sz="44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dirty="0">
              <a:solidFill>
                <a:srgbClr val="92D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6070" y="1904336"/>
            <a:ext cx="60019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96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9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814101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166" y="297180"/>
            <a:ext cx="3348445" cy="3767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3589" y="4232366"/>
            <a:ext cx="99800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</a:t>
            </a:r>
            <a:r>
              <a:rPr lang="en-US" sz="36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মনিরুল</a:t>
            </a:r>
            <a:r>
              <a:rPr lang="en-US" sz="36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r>
              <a:rPr lang="en-US" sz="36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36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6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কাপাসগোলা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কর্পোরেশন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বালিকা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চকবাজার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চট্টগ্রাম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92D050"/>
                </a:solidFill>
                <a:latin typeface="Arial Black" panose="020B0A04020102020204" pitchFamily="34" charset="0"/>
                <a:cs typeface="Nikosh" panose="02000000000000000000" pitchFamily="2" charset="0"/>
                <a:hlinkClick r:id="rId3"/>
              </a:rPr>
              <a:t>monirdba@gmail.com</a:t>
            </a:r>
            <a:endParaRPr lang="en-US" sz="3200" dirty="0" smtClean="0">
              <a:solidFill>
                <a:srgbClr val="92D050"/>
              </a:solidFill>
              <a:latin typeface="Arial Black" panose="020B0A04020102020204" pitchFamily="34" charset="0"/>
              <a:cs typeface="Nikosh" panose="02000000000000000000" pitchFamily="2" charset="0"/>
            </a:endParaRPr>
          </a:p>
          <a:p>
            <a:pPr algn="ctr"/>
            <a:r>
              <a:rPr lang="en-US" sz="3200" dirty="0" smtClean="0">
                <a:latin typeface="Arial Black" panose="020B0A04020102020204" pitchFamily="34" charset="0"/>
                <a:cs typeface="Nikosh" panose="02000000000000000000" pitchFamily="2" charset="0"/>
              </a:rPr>
              <a:t>01819-331588</a:t>
            </a:r>
            <a:endParaRPr lang="en-US" sz="3200" dirty="0">
              <a:latin typeface="Arial Black" panose="020B0A0402010202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3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92436" y="483503"/>
            <a:ext cx="286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হ্যাকরের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338" name="AutoShape 2" descr="Criminal investigations into computer hacking up 14% in one y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Criminal investigations into computer hacking up 14% in one y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criminal-computer-hack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4" y="1383650"/>
            <a:ext cx="7145382" cy="41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31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51" y="1510484"/>
            <a:ext cx="10893425" cy="44624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46366" y="160338"/>
            <a:ext cx="8438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পারছ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সংঘটিত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2965" y="4572000"/>
            <a:ext cx="27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01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085" y="645508"/>
            <a:ext cx="9255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5303" y="222867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Z…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Zxq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19: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mvBevi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Aciva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445" y="1136469"/>
            <a:ext cx="101486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যাওয়া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কয়েকটি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সন্মন্ধে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কুফল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বাঁচার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/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2" y="613954"/>
            <a:ext cx="1043722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sz="54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সাইবার</a:t>
            </a:r>
            <a:r>
              <a:rPr lang="en-US" sz="54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54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92D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5400" dirty="0" smtClean="0">
              <a:solidFill>
                <a:srgbClr val="92D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4000" dirty="0" smtClean="0">
                <a:latin typeface="Nikosh" pitchFamily="2" charset="0"/>
                <a:cs typeface="Nikosh" pitchFamily="2" charset="0"/>
              </a:rPr>
              <a:t>সাইবার অপরাধ’ বলতে ইন্টারনেট ব্যবহার করে যে অপরাধ করা হয়,তাকেই বোঝানো হয়</a:t>
            </a:r>
            <a:r>
              <a:rPr lang="as-IN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4000" dirty="0" smtClean="0">
                <a:latin typeface="Nikosh" pitchFamily="2" charset="0"/>
                <a:cs typeface="Nikosh" pitchFamily="2" charset="0"/>
              </a:rPr>
              <a:t>খুব </a:t>
            </a:r>
            <a:r>
              <a:rPr lang="as-IN" sz="4000" dirty="0" smtClean="0">
                <a:latin typeface="Nikosh" pitchFamily="2" charset="0"/>
                <a:cs typeface="Nikosh" pitchFamily="2" charset="0"/>
              </a:rPr>
              <a:t>সাধারন অর্থে সাইবার অপরাধ হলো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জগ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নেটজগতে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যাওয়া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4000" dirty="0" smtClean="0">
                <a:latin typeface="Nikosh" pitchFamily="2" charset="0"/>
                <a:cs typeface="Nikosh" pitchFamily="2" charset="0"/>
              </a:rPr>
              <a:t>যেকোন </a:t>
            </a:r>
            <a:r>
              <a:rPr lang="as-IN" sz="4000" dirty="0" smtClean="0">
                <a:latin typeface="Nikosh" pitchFamily="2" charset="0"/>
                <a:cs typeface="Nikosh" pitchFamily="2" charset="0"/>
              </a:rPr>
              <a:t>ধরনের অনৈতিক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as-IN" sz="40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সাইবার অপরাধ অতিপরিচিত ও ভীতিকর একটি শব্দ।তথ্য চুরি,তথ্য বিকৃতি,প্রতারনা,ব্ল্যাকমেইল,অর্থ চুরি ইত্যাদি তথ্যপ্রযুক্তির মাধ্যমে করা হলে সেগুলোকে সাধারন ভাষায় সাইবার অপরাধ বলা হয়।</a:t>
            </a:r>
            <a:endParaRPr lang="en-US" sz="4000" dirty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6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98617" y="429310"/>
            <a:ext cx="761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সন্ত্রাসের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ধরণ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8903" y="1293223"/>
            <a:ext cx="1011065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Nikosh" pitchFamily="2" charset="0"/>
                <a:cs typeface="Nikosh" pitchFamily="2" charset="0"/>
              </a:rPr>
              <a:t>সাইবার অপরাধ পরিচিত সাইবার টেররিজম বা সাইবার সন্ত্রাস নামে। দু’টি পর্যায়ে এ ধরনের অপরাধমূলক কর্মকাণ্ডকে ভাগ করা সম্ভব।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dirty="0" smtClean="0">
                <a:latin typeface="Nikosh" pitchFamily="2" charset="0"/>
                <a:cs typeface="Nikosh" pitchFamily="2" charset="0"/>
              </a:rPr>
              <a:t>০১.ইন্টারনেটের 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মাধ্যমে কম্পিউটার,নেটওয়ার্ক অবকাঠামোকে সরাসরি আক্রমণ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dirty="0" smtClean="0">
                <a:latin typeface="Nikosh" pitchFamily="2" charset="0"/>
                <a:cs typeface="Nikosh" pitchFamily="2" charset="0"/>
              </a:rPr>
              <a:t>২.ইন্টারনেটের 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মাধ্যমে ব্যক্তি ও জাতীয় নিরাপত্তা ব্যতয় ঘটানো।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এ </a:t>
            </a:r>
            <a:r>
              <a:rPr lang="as-IN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দুই অংশে সাইবার অপরাধও ঘটতে </a:t>
            </a:r>
            <a:r>
              <a:rPr lang="as-IN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পারে-</a:t>
            </a:r>
            <a:endParaRPr lang="en-US" sz="2800" dirty="0" smtClean="0">
              <a:solidFill>
                <a:srgbClr val="92D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as-IN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। ভাইরাস আক্রমণ।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dirty="0" smtClean="0">
                <a:latin typeface="Nikosh" pitchFamily="2" charset="0"/>
                <a:cs typeface="Nikosh" pitchFamily="2" charset="0"/>
              </a:rPr>
              <a:t>০২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। ব্যক্তি,প্রতিষ্ঠান বা রাষ্ট্রীয় ওয়েবসাইট হ্যাকিং।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as-IN" sz="2800" dirty="0" smtClean="0">
                <a:latin typeface="Nikosh" pitchFamily="2" charset="0"/>
                <a:cs typeface="Nikosh" pitchFamily="2" charset="0"/>
              </a:rPr>
              <a:t>০৩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। মেলওয়্যার স্পামিং বা জাঙ্ক মেইল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;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as-IN" sz="2800" dirty="0" smtClean="0">
                <a:latin typeface="Nikosh" pitchFamily="2" charset="0"/>
                <a:cs typeface="Nikosh" pitchFamily="2" charset="0"/>
              </a:rPr>
              <a:t>০৪</a:t>
            </a:r>
            <a:r>
              <a:rPr lang="as-IN" sz="2800" dirty="0" smtClean="0">
                <a:latin typeface="Nikosh" pitchFamily="2" charset="0"/>
                <a:cs typeface="Nikosh" pitchFamily="2" charset="0"/>
              </a:rPr>
              <a:t>। সাইবার হয়রানি- ইমেইল বা ব্লগ বা ওয়েবসাইট ব্যবহার করে হুমকি দেয়া, ব্যক্তির নামে মিথ্যাচার/অপপ্রচার,নারী অবমাননা, যৌন হয়রানি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০৫।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ফিসিং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5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08A8D6-033A-472B-8BEB-63B8F7C284E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0</TotalTime>
  <Words>352</Words>
  <Application>Microsoft Office PowerPoint</Application>
  <PresentationFormat>Custom</PresentationFormat>
  <Paragraphs>59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2021-04-10T06:58:26Z</dcterms:created>
  <dcterms:modified xsi:type="dcterms:W3CDTF">2021-06-22T11:17:48Z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