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5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1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4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8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4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1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CF1-957E-40CB-B1A0-BCF0DA9D0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AA9D8-E16E-4EBF-8C6C-F5F38FCB4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3686175" cy="2657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8607" y="4724400"/>
            <a:ext cx="321043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114800"/>
            <a:ext cx="4876800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u="sng" kern="0" dirty="0">
                <a:solidFill>
                  <a:srgbClr val="FF0000"/>
                </a:solidFill>
                <a:latin typeface="Candara"/>
              </a:rPr>
              <a:t>THANK YOU 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4038600" cy="30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685800"/>
            <a:ext cx="4572000" cy="280076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/>
            <a:r>
              <a:rPr lang="en-US" sz="3200" u="sng" dirty="0" smtClean="0">
                <a:solidFill>
                  <a:srgbClr val="FF0000"/>
                </a:solidFill>
              </a:rPr>
              <a:t>IDENTITY</a:t>
            </a:r>
          </a:p>
          <a:p>
            <a:pPr lvl="0" algn="ctr"/>
            <a:r>
              <a:rPr lang="en-US" u="sng" dirty="0">
                <a:solidFill>
                  <a:prstClr val="black"/>
                </a:solidFill>
              </a:rPr>
              <a:t>Mohammad </a:t>
            </a:r>
            <a:r>
              <a:rPr lang="en-US" u="sng" dirty="0" err="1">
                <a:solidFill>
                  <a:prstClr val="black"/>
                </a:solidFill>
              </a:rPr>
              <a:t>Shafiqul</a:t>
            </a:r>
            <a:r>
              <a:rPr lang="en-US" u="sng" dirty="0">
                <a:solidFill>
                  <a:prstClr val="black"/>
                </a:solidFill>
              </a:rPr>
              <a:t> Islam</a:t>
            </a:r>
          </a:p>
          <a:p>
            <a:pPr lvl="0" algn="ctr"/>
            <a:r>
              <a:rPr lang="en-US" u="sng" dirty="0">
                <a:solidFill>
                  <a:prstClr val="black"/>
                </a:solidFill>
              </a:rPr>
              <a:t>Lecturer in English</a:t>
            </a:r>
          </a:p>
          <a:p>
            <a:pPr lvl="0" algn="ctr"/>
            <a:r>
              <a:rPr lang="en-US" u="sng" dirty="0" err="1">
                <a:solidFill>
                  <a:prstClr val="black"/>
                </a:solidFill>
              </a:rPr>
              <a:t>Sreechail</a:t>
            </a:r>
            <a:r>
              <a:rPr lang="en-US" u="sng" dirty="0">
                <a:solidFill>
                  <a:prstClr val="black"/>
                </a:solidFill>
              </a:rPr>
              <a:t> Mohammad </a:t>
            </a:r>
            <a:r>
              <a:rPr lang="en-US" u="sng" dirty="0" err="1">
                <a:solidFill>
                  <a:prstClr val="black"/>
                </a:solidFill>
              </a:rPr>
              <a:t>pur</a:t>
            </a:r>
            <a:r>
              <a:rPr lang="en-US" u="sng" dirty="0">
                <a:solidFill>
                  <a:prstClr val="black"/>
                </a:solidFill>
              </a:rPr>
              <a:t> </a:t>
            </a:r>
            <a:r>
              <a:rPr lang="en-US" u="sng" dirty="0" err="1">
                <a:solidFill>
                  <a:prstClr val="black"/>
                </a:solidFill>
              </a:rPr>
              <a:t>Islamia</a:t>
            </a:r>
            <a:r>
              <a:rPr lang="en-US" u="sng" dirty="0">
                <a:solidFill>
                  <a:prstClr val="black"/>
                </a:solidFill>
              </a:rPr>
              <a:t> </a:t>
            </a:r>
            <a:r>
              <a:rPr lang="en-US" u="sng" dirty="0" err="1">
                <a:solidFill>
                  <a:prstClr val="black"/>
                </a:solidFill>
              </a:rPr>
              <a:t>Alim</a:t>
            </a:r>
            <a:r>
              <a:rPr lang="en-US" u="sng" dirty="0">
                <a:solidFill>
                  <a:prstClr val="black"/>
                </a:solidFill>
              </a:rPr>
              <a:t> </a:t>
            </a:r>
            <a:r>
              <a:rPr lang="en-US" u="sng" dirty="0" err="1">
                <a:solidFill>
                  <a:prstClr val="black"/>
                </a:solidFill>
              </a:rPr>
              <a:t>Madrasha</a:t>
            </a:r>
            <a:endParaRPr lang="en-US" u="sng" dirty="0">
              <a:solidFill>
                <a:prstClr val="black"/>
              </a:solidFill>
            </a:endParaRPr>
          </a:p>
          <a:p>
            <a:pPr lvl="0" algn="ctr"/>
            <a:r>
              <a:rPr lang="en-US" u="sng" dirty="0" err="1">
                <a:solidFill>
                  <a:prstClr val="black"/>
                </a:solidFill>
              </a:rPr>
              <a:t>Daudkandi,Cumilla</a:t>
            </a:r>
            <a:endParaRPr lang="en-US" u="sng" dirty="0">
              <a:solidFill>
                <a:prstClr val="black"/>
              </a:solidFill>
            </a:endParaRPr>
          </a:p>
          <a:p>
            <a:pPr lvl="0" algn="ctr"/>
            <a:endParaRPr lang="en-US" u="sng" dirty="0">
              <a:solidFill>
                <a:prstClr val="black"/>
              </a:solidFill>
            </a:endParaRPr>
          </a:p>
          <a:p>
            <a:pPr lvl="0" algn="ctr"/>
            <a:r>
              <a:rPr lang="en-US" u="sng" dirty="0" smtClean="0">
                <a:solidFill>
                  <a:srgbClr val="FF0000"/>
                </a:solidFill>
              </a:rPr>
              <a:t>Sub-English Grammar and Composition</a:t>
            </a:r>
          </a:p>
          <a:p>
            <a:pPr lvl="0" algn="ctr"/>
            <a:r>
              <a:rPr lang="en-US" u="sng" dirty="0" smtClean="0">
                <a:solidFill>
                  <a:srgbClr val="FF0000"/>
                </a:solidFill>
              </a:rPr>
              <a:t>Class-</a:t>
            </a:r>
            <a:r>
              <a:rPr lang="en-US" u="sng" dirty="0" err="1" smtClean="0">
                <a:solidFill>
                  <a:srgbClr val="FF0000"/>
                </a:solidFill>
              </a:rPr>
              <a:t>Alim</a:t>
            </a:r>
            <a:r>
              <a:rPr lang="en-US" u="sng" dirty="0" smtClean="0">
                <a:solidFill>
                  <a:srgbClr val="FF0000"/>
                </a:solidFill>
              </a:rPr>
              <a:t>/Ten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995" y="1672406"/>
            <a:ext cx="1905001" cy="14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7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43000"/>
            <a:ext cx="3421129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4400" u="sng" dirty="0">
                <a:solidFill>
                  <a:srgbClr val="FF0000"/>
                </a:solidFill>
              </a:rPr>
              <a:t>WARMING UP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2209800"/>
            <a:ext cx="510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Read the following </a:t>
            </a:r>
            <a:r>
              <a:rPr lang="en-US" dirty="0" smtClean="0"/>
              <a:t>sentences-</a:t>
            </a:r>
          </a:p>
          <a:p>
            <a:r>
              <a:rPr lang="en-US" dirty="0" smtClean="0"/>
              <a:t>*He said , “</a:t>
            </a:r>
            <a:r>
              <a:rPr lang="en-US" dirty="0" err="1" smtClean="0"/>
              <a:t>Karim,come</a:t>
            </a:r>
            <a:r>
              <a:rPr lang="en-US" dirty="0" smtClean="0"/>
              <a:t> here.”</a:t>
            </a:r>
          </a:p>
          <a:p>
            <a:r>
              <a:rPr lang="en-US" dirty="0" smtClean="0"/>
              <a:t>*He told </a:t>
            </a:r>
            <a:r>
              <a:rPr lang="en-US" dirty="0" err="1" smtClean="0"/>
              <a:t>karim</a:t>
            </a:r>
            <a:r>
              <a:rPr lang="en-US" dirty="0" smtClean="0"/>
              <a:t> to go there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343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kind of grammatical item do the above sentences indicate?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21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u="sng" dirty="0" smtClean="0">
                <a:solidFill>
                  <a:srgbClr val="00B050"/>
                </a:solidFill>
              </a:rPr>
              <a:t>So, today’s topic name-</a:t>
            </a:r>
          </a:p>
          <a:p>
            <a:pPr lvl="0" algn="ctr"/>
            <a:r>
              <a:rPr lang="en-US" sz="3600" u="sng" dirty="0" smtClean="0">
                <a:solidFill>
                  <a:srgbClr val="FF0000"/>
                </a:solidFill>
              </a:rPr>
              <a:t>Narration-part </a:t>
            </a:r>
            <a:r>
              <a:rPr lang="en-US" sz="3600" u="sng" dirty="0" smtClean="0">
                <a:solidFill>
                  <a:srgbClr val="FF0000"/>
                </a:solidFill>
              </a:rPr>
              <a:t>four</a:t>
            </a:r>
            <a:endParaRPr lang="en-US" sz="3600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14399"/>
            <a:ext cx="8991600" cy="42780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u="sng" dirty="0">
                <a:solidFill>
                  <a:srgbClr val="FF0000"/>
                </a:solidFill>
              </a:rPr>
              <a:t>LEARNING OUTCOME</a:t>
            </a: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>
                <a:solidFill>
                  <a:srgbClr val="0070C0"/>
                </a:solidFill>
              </a:rPr>
              <a:t> In this lesson the students will be able-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To </a:t>
            </a:r>
            <a:r>
              <a:rPr lang="en-US" sz="2400" dirty="0" smtClean="0">
                <a:solidFill>
                  <a:srgbClr val="0070C0"/>
                </a:solidFill>
              </a:rPr>
              <a:t>say the rules of </a:t>
            </a:r>
            <a:r>
              <a:rPr lang="en-US" sz="2400" dirty="0" smtClean="0">
                <a:solidFill>
                  <a:srgbClr val="0070C0"/>
                </a:solidFill>
              </a:rPr>
              <a:t>using ‘Reporting verb’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for Narration change </a:t>
            </a: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 To </a:t>
            </a:r>
            <a:r>
              <a:rPr lang="en-US" sz="2400" dirty="0" smtClean="0">
                <a:solidFill>
                  <a:srgbClr val="0070C0"/>
                </a:solidFill>
              </a:rPr>
              <a:t>say the rules of </a:t>
            </a:r>
            <a:r>
              <a:rPr lang="en-US" sz="2400" dirty="0" smtClean="0">
                <a:solidFill>
                  <a:srgbClr val="0070C0"/>
                </a:solidFill>
              </a:rPr>
              <a:t>using ‘That’ in reported </a:t>
            </a:r>
            <a:r>
              <a:rPr lang="en-US" sz="2400" dirty="0" err="1" smtClean="0">
                <a:solidFill>
                  <a:srgbClr val="0070C0"/>
                </a:solidFill>
              </a:rPr>
              <a:t>speech</a:t>
            </a:r>
            <a:r>
              <a:rPr lang="en-US" sz="2400" dirty="0" err="1" smtClean="0">
                <a:solidFill>
                  <a:srgbClr val="0070C0"/>
                </a:solidFill>
              </a:rPr>
              <a:t>for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Narration change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To write  the rules of </a:t>
            </a:r>
            <a:r>
              <a:rPr lang="en-US" sz="2400" dirty="0" smtClean="0">
                <a:solidFill>
                  <a:srgbClr val="0070C0"/>
                </a:solidFill>
              </a:rPr>
              <a:t>using ‘Reporting verb’ for Narration change 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To write  the rules </a:t>
            </a:r>
            <a:r>
              <a:rPr lang="en-US" sz="2400" dirty="0">
                <a:solidFill>
                  <a:srgbClr val="0070C0"/>
                </a:solidFill>
              </a:rPr>
              <a:t>of </a:t>
            </a:r>
            <a:r>
              <a:rPr lang="en-US" sz="2400" dirty="0" smtClean="0">
                <a:solidFill>
                  <a:srgbClr val="0070C0"/>
                </a:solidFill>
              </a:rPr>
              <a:t>using ‘That’ in reported </a:t>
            </a:r>
            <a:r>
              <a:rPr lang="en-US" sz="2400" dirty="0" err="1" smtClean="0">
                <a:solidFill>
                  <a:srgbClr val="0070C0"/>
                </a:solidFill>
              </a:rPr>
              <a:t>speechfor</a:t>
            </a:r>
            <a:r>
              <a:rPr lang="en-US" sz="2400" dirty="0" smtClean="0">
                <a:solidFill>
                  <a:srgbClr val="0070C0"/>
                </a:solidFill>
              </a:rPr>
              <a:t> Narration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change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0070C0"/>
              </a:solidFill>
            </a:endParaRPr>
          </a:p>
          <a:p>
            <a:pPr lvl="0"/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432"/>
            <a:ext cx="9144000" cy="65556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indirect speech, ‘</a:t>
            </a:r>
            <a:r>
              <a:rPr lang="en-US" sz="2800" dirty="0" err="1" smtClean="0">
                <a:solidFill>
                  <a:srgbClr val="FF0000"/>
                </a:solidFill>
              </a:rPr>
              <a:t>said,told</a:t>
            </a:r>
            <a:r>
              <a:rPr lang="en-US" sz="2800" dirty="0" smtClean="0">
                <a:solidFill>
                  <a:srgbClr val="FF0000"/>
                </a:solidFill>
              </a:rPr>
              <a:t> and ask’ are mostly used as reporting verb. The uses of these are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hown below-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1. ‘Ask’ is used in ‘ Interrogative sentence’</a:t>
            </a:r>
          </a:p>
          <a:p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Such as-He </a:t>
            </a:r>
            <a:r>
              <a:rPr lang="en-US" sz="2800" u="sng" dirty="0" smtClean="0">
                <a:solidFill>
                  <a:srgbClr val="0070C0"/>
                </a:solidFill>
              </a:rPr>
              <a:t>asked</a:t>
            </a:r>
            <a:r>
              <a:rPr lang="en-US" sz="2800" dirty="0" smtClean="0">
                <a:solidFill>
                  <a:srgbClr val="0070C0"/>
                </a:solidFill>
              </a:rPr>
              <a:t> me where I had gone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2. ‘Told ‘ is used with object.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He </a:t>
            </a:r>
            <a:r>
              <a:rPr lang="en-US" sz="2800" u="sng" dirty="0" smtClean="0">
                <a:solidFill>
                  <a:srgbClr val="0070C0"/>
                </a:solidFill>
              </a:rPr>
              <a:t>told</a:t>
            </a:r>
            <a:r>
              <a:rPr lang="en-US" sz="2800" dirty="0" smtClean="0">
                <a:solidFill>
                  <a:srgbClr val="0070C0"/>
                </a:solidFill>
              </a:rPr>
              <a:t> me that he had done the sum.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3.Generally if no </a:t>
            </a:r>
            <a:r>
              <a:rPr lang="en-US" sz="2800" dirty="0" err="1" smtClean="0">
                <a:solidFill>
                  <a:srgbClr val="0070C0"/>
                </a:solidFill>
              </a:rPr>
              <a:t>object,said</a:t>
            </a:r>
            <a:r>
              <a:rPr lang="en-US" sz="2800" dirty="0" smtClean="0">
                <a:solidFill>
                  <a:srgbClr val="0070C0"/>
                </a:solidFill>
              </a:rPr>
              <a:t> is used.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Such as-He said that he was going to open a school.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Besides, the following verbs may be used-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7030A0"/>
                </a:solidFill>
              </a:rPr>
              <a:t>Accuse,admit,advise,allege,agree,apologize,beg,boast,complain,deny,explain,imply,invite,offer,order,promise,reply,suggest, think etc.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8991600" cy="50167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Use of ‘ That’ in reported speech-</a:t>
            </a:r>
          </a:p>
          <a:p>
            <a:endParaRPr lang="en-US" sz="3200" dirty="0"/>
          </a:p>
          <a:p>
            <a:r>
              <a:rPr lang="en-US" sz="3200" dirty="0" smtClean="0"/>
              <a:t>‘That’ is often used in reported speech.</a:t>
            </a:r>
          </a:p>
          <a:p>
            <a:r>
              <a:rPr lang="en-US" sz="3200" dirty="0" smtClean="0"/>
              <a:t>Such as-I told him</a:t>
            </a:r>
            <a:r>
              <a:rPr lang="en-US" sz="3200" u="sng" dirty="0" smtClean="0"/>
              <a:t> that </a:t>
            </a:r>
            <a:r>
              <a:rPr lang="en-US" sz="3200" dirty="0" smtClean="0"/>
              <a:t>I was eating rice.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But,the</a:t>
            </a:r>
            <a:r>
              <a:rPr lang="en-US" sz="3200" dirty="0" smtClean="0">
                <a:solidFill>
                  <a:srgbClr val="7030A0"/>
                </a:solidFill>
              </a:rPr>
              <a:t> use of ‘That’ is optional.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For example, the above sentence may be in this way-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I told him </a:t>
            </a:r>
            <a:r>
              <a:rPr lang="en-US" sz="3200" dirty="0" err="1" smtClean="0">
                <a:solidFill>
                  <a:srgbClr val="7030A0"/>
                </a:solidFill>
              </a:rPr>
              <a:t>Iwas</a:t>
            </a:r>
            <a:r>
              <a:rPr lang="en-US" sz="3200" dirty="0" smtClean="0">
                <a:solidFill>
                  <a:srgbClr val="7030A0"/>
                </a:solidFill>
              </a:rPr>
              <a:t> eating rice.</a:t>
            </a:r>
          </a:p>
          <a:p>
            <a:r>
              <a:rPr lang="en-US" sz="3200" dirty="0" smtClean="0"/>
              <a:t>NB: ‘That’ is never used in question. ‘If/where’ is used instead of ‘That’.</a:t>
            </a:r>
          </a:p>
          <a:p>
            <a:r>
              <a:rPr lang="en-US" sz="3200" dirty="0" smtClean="0"/>
              <a:t>Such as-He asked me if I would come.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94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00200"/>
            <a:ext cx="6934200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         EVALUATION</a:t>
            </a:r>
          </a:p>
          <a:p>
            <a:endParaRPr lang="en-US" dirty="0"/>
          </a:p>
          <a:p>
            <a:r>
              <a:rPr lang="en-US" dirty="0" smtClean="0"/>
              <a:t>*Say the rules of </a:t>
            </a:r>
            <a:r>
              <a:rPr lang="en-US" dirty="0" smtClean="0"/>
              <a:t>using ‘Reporting verb’</a:t>
            </a:r>
            <a:r>
              <a:rPr lang="en-US" dirty="0" smtClean="0"/>
              <a:t> </a:t>
            </a:r>
            <a:r>
              <a:rPr lang="en-US" dirty="0" smtClean="0"/>
              <a:t>for narration change.</a:t>
            </a:r>
          </a:p>
          <a:p>
            <a:r>
              <a:rPr lang="en-US" dirty="0"/>
              <a:t> *Say the rules of </a:t>
            </a:r>
            <a:r>
              <a:rPr lang="en-US" dirty="0" smtClean="0"/>
              <a:t>using ‘</a:t>
            </a:r>
            <a:r>
              <a:rPr lang="en-US" dirty="0" err="1" smtClean="0"/>
              <a:t>That’</a:t>
            </a:r>
            <a:r>
              <a:rPr lang="en-US" dirty="0" err="1" smtClean="0"/>
              <a:t>for</a:t>
            </a:r>
            <a:r>
              <a:rPr lang="en-US" dirty="0" smtClean="0"/>
              <a:t> </a:t>
            </a:r>
            <a:r>
              <a:rPr lang="en-US" dirty="0"/>
              <a:t>narration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0"/>
            <a:ext cx="67056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HOME WORK</a:t>
            </a:r>
          </a:p>
          <a:p>
            <a:endParaRPr lang="en-US" dirty="0"/>
          </a:p>
          <a:p>
            <a:r>
              <a:rPr lang="en-US" dirty="0" smtClean="0"/>
              <a:t>1.Write the rules of </a:t>
            </a:r>
            <a:r>
              <a:rPr lang="en-US" dirty="0" smtClean="0"/>
              <a:t>using ‘Reporting verb’</a:t>
            </a:r>
            <a:r>
              <a:rPr lang="en-US" dirty="0" smtClean="0"/>
              <a:t> </a:t>
            </a:r>
            <a:r>
              <a:rPr lang="en-US" dirty="0" smtClean="0"/>
              <a:t>for narration change.</a:t>
            </a:r>
          </a:p>
          <a:p>
            <a:r>
              <a:rPr lang="en-US" dirty="0" smtClean="0"/>
              <a:t>2.Write the rules of </a:t>
            </a:r>
            <a:r>
              <a:rPr lang="en-US" dirty="0" smtClean="0"/>
              <a:t>‘using ‘That’</a:t>
            </a:r>
            <a:r>
              <a:rPr lang="en-US" dirty="0" smtClean="0"/>
              <a:t> </a:t>
            </a:r>
            <a:r>
              <a:rPr lang="en-US" dirty="0" smtClean="0"/>
              <a:t>for narration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367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</cp:revision>
  <dcterms:created xsi:type="dcterms:W3CDTF">2021-06-23T08:45:30Z</dcterms:created>
  <dcterms:modified xsi:type="dcterms:W3CDTF">2021-06-23T10:04:12Z</dcterms:modified>
</cp:coreProperties>
</file>