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  <p:sldMasterId id="2147484092" r:id="rId2"/>
    <p:sldMasterId id="2147484134" r:id="rId3"/>
  </p:sldMasterIdLst>
  <p:notesMasterIdLst>
    <p:notesMasterId r:id="rId31"/>
  </p:notesMasterIdLst>
  <p:sldIdLst>
    <p:sldId id="295" r:id="rId4"/>
    <p:sldId id="258" r:id="rId5"/>
    <p:sldId id="259" r:id="rId6"/>
    <p:sldId id="298" r:id="rId7"/>
    <p:sldId id="261" r:id="rId8"/>
    <p:sldId id="300" r:id="rId9"/>
    <p:sldId id="299" r:id="rId10"/>
    <p:sldId id="302" r:id="rId11"/>
    <p:sldId id="307" r:id="rId12"/>
    <p:sldId id="303" r:id="rId13"/>
    <p:sldId id="304" r:id="rId14"/>
    <p:sldId id="306" r:id="rId15"/>
    <p:sldId id="311" r:id="rId16"/>
    <p:sldId id="323" r:id="rId17"/>
    <p:sldId id="313" r:id="rId18"/>
    <p:sldId id="312" r:id="rId19"/>
    <p:sldId id="314" r:id="rId20"/>
    <p:sldId id="315" r:id="rId21"/>
    <p:sldId id="316" r:id="rId22"/>
    <p:sldId id="317" r:id="rId23"/>
    <p:sldId id="320" r:id="rId24"/>
    <p:sldId id="318" r:id="rId25"/>
    <p:sldId id="327" r:id="rId26"/>
    <p:sldId id="308" r:id="rId27"/>
    <p:sldId id="325" r:id="rId28"/>
    <p:sldId id="310" r:id="rId29"/>
    <p:sldId id="30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70" d="100"/>
          <a:sy n="70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F4CC9-EE0D-4CEC-8D4C-70A3377EC5DC}" type="datetimeFigureOut">
              <a:rPr lang="en-US" smtClean="0"/>
              <a:pPr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E7B43-9A03-4728-BD4B-B86FDE29C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8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AED35-02A3-4F89-8465-2C81084A93D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78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AED35-02A3-4F89-8465-2C81084A93D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91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শিক্ষার্থীদের জোড়ায় জোড়ায় ভাগ করে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9EDDB-3BC7-4232-80A6-F671192222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9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71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13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63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586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600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65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86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026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33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085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02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201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1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5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38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38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7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1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6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15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42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7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628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17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88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94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93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557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322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54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319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3307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4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173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00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499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007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5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966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72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898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222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34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5320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79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0308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5157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1029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9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85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6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93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0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116" r:id="rId18"/>
    <p:sldLayoutId id="2147484117" r:id="rId19"/>
    <p:sldLayoutId id="2147484118" r:id="rId20"/>
    <p:sldLayoutId id="2147484131" r:id="rId21"/>
    <p:sldLayoutId id="2147484132" r:id="rId22"/>
    <p:sldLayoutId id="2147484133" r:id="rId23"/>
    <p:sldLayoutId id="2147484164" r:id="rId24"/>
    <p:sldLayoutId id="2147484165" r:id="rId25"/>
    <p:sldLayoutId id="2147484166" r:id="rId26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6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6/24/2021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743200" y="2436674"/>
            <a:ext cx="472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457200"/>
            <a:ext cx="64008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আমার ক্লাশে সবাইকে স্বাগতম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315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37730"/>
      </p:ext>
    </p:extLst>
  </p:cSld>
  <p:clrMapOvr>
    <a:masterClrMapping/>
  </p:clrMapOvr>
  <p:transition spd="slow">
    <p:wedg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609600"/>
            <a:ext cx="32004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সুন্দর বন </a:t>
            </a:r>
            <a:endParaRPr lang="en-US" sz="32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876800"/>
            <a:ext cx="7772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accent3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খুলনা , সাতক্ষীরা ,বাগেরহাট ও বরগুনা জেলার সমুদ্র উপকূলে এ বন  অবস্থিত । এর আয়তন প্রায় ৬,০১৭ বর্গকিলোমিটার ।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000" b="1" dirty="0" smtClean="0">
                <a:solidFill>
                  <a:schemeClr val="accent3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যে কোন  দেশের জন্য  ২৫% বনভূমির প্রয়োজন ।কিন্তু  বাংলাদেশে আছে মাত্র </a:t>
            </a:r>
            <a:r>
              <a:rPr lang="bn-BD" sz="2000" b="1" dirty="0" smtClean="0">
                <a:solidFill>
                  <a:schemeClr val="accent3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১১.১ । </a:t>
            </a:r>
            <a:r>
              <a:rPr lang="bn-BD" sz="2000" b="1" dirty="0" smtClean="0">
                <a:solidFill>
                  <a:schemeClr val="accent3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যা  প্রয়োজনের  তুলনায় অতি নগণ্য । 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162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1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52400"/>
            <a:ext cx="41148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সুন্দর বনের গাছ পালা  </a:t>
            </a:r>
            <a:endParaRPr lang="en-US" sz="32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762000"/>
            <a:ext cx="29718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143000" y="2996961"/>
            <a:ext cx="13716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সুন্দরী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1"/>
            <a:ext cx="3352800" cy="2000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12" y="3581400"/>
            <a:ext cx="2986088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915024" y="2996961"/>
            <a:ext cx="1143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গরান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810000"/>
            <a:ext cx="3657599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143000" y="5867400"/>
            <a:ext cx="19812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কেওড়া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5024" y="6134100"/>
            <a:ext cx="193357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গেওয়া 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9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52400"/>
            <a:ext cx="4114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সুন্দর বনের পুশু পাখি   </a:t>
            </a:r>
            <a:endParaRPr lang="en-US" sz="32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996961"/>
            <a:ext cx="3200399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রয়েল বেঙ্গল টাইগার</a:t>
            </a:r>
            <a:r>
              <a:rPr lang="bn-BD" sz="2400" b="1" dirty="0" smtClean="0">
                <a:solidFill>
                  <a:srgbClr val="002060"/>
                </a:solidFill>
              </a:rPr>
              <a:t>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5024" y="2996961"/>
            <a:ext cx="11430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হরিণ</a:t>
            </a:r>
            <a:endParaRPr lang="en-US" sz="36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5709882"/>
            <a:ext cx="18288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পাখি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1787" y="5715000"/>
            <a:ext cx="1933576" cy="4191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বানর</a:t>
            </a:r>
            <a:r>
              <a:rPr lang="bn-BD" dirty="0" smtClean="0">
                <a:solidFill>
                  <a:prstClr val="white"/>
                </a:solidFill>
              </a:rPr>
              <a:t> 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762000"/>
            <a:ext cx="3228975" cy="20005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0"/>
            <a:ext cx="3581400" cy="20005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785" y="3644521"/>
            <a:ext cx="2857500" cy="18427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645658"/>
            <a:ext cx="2971800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87" y="3652482"/>
            <a:ext cx="2466975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166812" y="5709882"/>
            <a:ext cx="1447800" cy="424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3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কুমির</a:t>
            </a:r>
          </a:p>
        </p:txBody>
      </p:sp>
    </p:spTree>
    <p:extLst>
      <p:ext uri="{BB962C8B-B14F-4D97-AF65-F5344CB8AC3E}">
        <p14:creationId xmlns:p14="http://schemas.microsoft.com/office/powerpoint/2010/main" val="50511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10" grpId="0" animBg="1"/>
      <p:bldP spid="11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3581400"/>
            <a:ext cx="6324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সুন্দরবনের পশু পাখি সম্পর্কে ১০টি</a:t>
            </a:r>
            <a:r>
              <a:rPr lang="bn-IN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বাক্য  লেখ?</a:t>
            </a:r>
            <a:endParaRPr lang="en-US" sz="2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jORa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33400"/>
            <a:ext cx="3276600" cy="1897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9941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52400"/>
            <a:ext cx="41148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সুন্দর বনের </a:t>
            </a:r>
            <a:r>
              <a:rPr lang="bn-BD" sz="32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অর্থকরী দ্রব্য  </a:t>
            </a:r>
            <a:endParaRPr lang="en-US" sz="32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996961"/>
            <a:ext cx="18288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মৌচাক</a:t>
            </a:r>
            <a:endParaRPr lang="en-US" sz="28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15024" y="2996961"/>
            <a:ext cx="1933576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মধু সংগ্রহ 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999044"/>
            <a:ext cx="19812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মোম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6046243"/>
            <a:ext cx="1933576" cy="41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মাছ  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762000"/>
            <a:ext cx="3406679" cy="187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178" y="4038600"/>
            <a:ext cx="2956021" cy="17445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3276600" cy="1898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52963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3048000" cy="197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8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04800"/>
            <a:ext cx="53340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চট্টগ্রাম ও পার্বত্য চট্টগ্রামের বনভূমি </a:t>
            </a:r>
            <a:endParaRPr lang="en-US" sz="32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638800"/>
            <a:ext cx="777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B53A31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এ দুটি জেলার  প্রায়  ১৫,৩৩৩ বর্গকিলোমিটার  পাহাড়ি  এলাকা জুড়ে এ বন বিস্তৃত  ।</a:t>
            </a:r>
            <a:endParaRPr lang="en-US" b="1" dirty="0">
              <a:solidFill>
                <a:srgbClr val="B53A31">
                  <a:lumMod val="50000"/>
                </a:srgb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22741"/>
            <a:ext cx="3733800" cy="20014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22741"/>
            <a:ext cx="3799764" cy="20776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37338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36" y="3505200"/>
            <a:ext cx="3799764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0431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04800"/>
            <a:ext cx="53340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চট্টগ্রাম ও পার্বত্য চট্টগ্রামের গাছ পালা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048000" cy="21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1152525"/>
            <a:ext cx="2528887" cy="1971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2924175" cy="1895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12" y="1276350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143000" y="33528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সেগুন</a:t>
            </a:r>
            <a:endParaRPr lang="en-US" sz="32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33528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শিমুল</a:t>
            </a:r>
            <a:endParaRPr lang="en-US" sz="32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0" y="33528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গামারি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524000" y="6172200"/>
            <a:ext cx="137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গর্জন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046774"/>
            <a:ext cx="2528888" cy="1847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749" y="3962400"/>
            <a:ext cx="2533650" cy="1800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4267200" y="6172200"/>
            <a:ext cx="114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বেত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05600" y="61341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বাঁশ </a:t>
            </a:r>
            <a:endParaRPr lang="en-US" sz="32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92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04800"/>
            <a:ext cx="53340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মধুপুর ওভাওয়াল বনভূমি </a:t>
            </a:r>
            <a:endParaRPr lang="en-US" sz="32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486400"/>
            <a:ext cx="7772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B53A31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মধুপুর গড় এবং ভাওয়ালের গড় মিলে এ বনভুমির  আয়তন প্রায় ১০৬৪বর্গকিলোমিটার ।</a:t>
            </a:r>
            <a:endParaRPr lang="en-US" b="1" dirty="0">
              <a:solidFill>
                <a:srgbClr val="B53A31">
                  <a:lumMod val="50000"/>
                </a:srgb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3810000" cy="1818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0600"/>
            <a:ext cx="3581399" cy="1854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71800"/>
            <a:ext cx="3810000" cy="21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2971800"/>
            <a:ext cx="3581399" cy="212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6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04800"/>
            <a:ext cx="53340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মধুপুর ওভাওয়াল বনভূমির গাছপালা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3352800" cy="1968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600"/>
            <a:ext cx="3657599" cy="2025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05000" y="3165144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শাল</a:t>
            </a:r>
            <a:endParaRPr lang="en-US" sz="32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66949" y="3086669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গজারি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08779"/>
            <a:ext cx="3429000" cy="22348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581400"/>
            <a:ext cx="3505199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752600" y="615315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বনজাম</a:t>
            </a:r>
            <a:endParaRPr lang="en-US" sz="32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3600" y="5943600"/>
            <a:ext cx="144780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4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কড়ই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9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04800"/>
            <a:ext cx="53340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সিলেটের বনভূমি </a:t>
            </a:r>
            <a:endParaRPr lang="en-US" sz="32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638800"/>
            <a:ext cx="7772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B53A31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এ বনভুমি সিলেট জেলায় অবস্থিত । এর আয়তন  প্রায়  ১,০৪০বর্গ কিলোমিটার ।</a:t>
            </a:r>
            <a:endParaRPr lang="en-US" b="1" dirty="0">
              <a:solidFill>
                <a:srgbClr val="B53A31">
                  <a:lumMod val="50000"/>
                </a:srgb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358140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90600"/>
            <a:ext cx="3733800" cy="1985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35814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76600"/>
            <a:ext cx="3733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2025363"/>
            <a:ext cx="4197927" cy="58169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BD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মোসাঃ ফরিদা ইয়াসমিন (শিল্পী) </a:t>
            </a: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       </a:t>
            </a:r>
            <a:r>
              <a:rPr lang="bn-BD" sz="2400" dirty="0" smtClean="0">
                <a:solidFill>
                  <a:srgbClr val="FFFF00"/>
                </a:solidFill>
              </a:rPr>
              <a:t>  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 আইসিটি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bn-BD" sz="2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লখপুর  আলহাজ্ব আম্বিয়া ইছহাক কলেজিয়েট গালর্স  স্কুল । </a:t>
            </a:r>
            <a:endPara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MOBILE : 01719769522</a:t>
            </a:r>
          </a:p>
          <a:p>
            <a:r>
              <a:rPr lang="en-US" sz="2400" dirty="0" smtClean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</a:rPr>
              <a:t>       E-mail: shilpifarida1977@gmail.com</a:t>
            </a:r>
          </a:p>
          <a:p>
            <a:endParaRPr lang="en-US" dirty="0" smtClean="0">
              <a:solidFill>
                <a:srgbClr val="6585CF">
                  <a:lumMod val="60000"/>
                  <a:lumOff val="40000"/>
                </a:srgbClr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0" y="2"/>
            <a:ext cx="9144000" cy="1797268"/>
          </a:xfrm>
          <a:prstGeom prst="flowChartTerminator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7" y="2175641"/>
            <a:ext cx="2772442" cy="2822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13435" y="2286000"/>
            <a:ext cx="4130566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8" y="2025363"/>
            <a:ext cx="5086350" cy="58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76200"/>
            <a:ext cx="53340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সিলেটের বনভুমির গাছপালা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3043521"/>
            <a:ext cx="1424058" cy="454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শিমুল</a:t>
            </a:r>
            <a:endParaRPr lang="en-US" sz="32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8364" y="3124200"/>
            <a:ext cx="1434436" cy="508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বাঁশ</a:t>
            </a:r>
            <a:r>
              <a:rPr lang="bn-BD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5943600"/>
            <a:ext cx="1219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বনজাম</a:t>
            </a:r>
            <a:endParaRPr lang="en-US" sz="32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43600" y="5734050"/>
            <a:ext cx="144780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815F56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বেত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3776662" cy="22053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3632580"/>
            <a:ext cx="3486220" cy="2101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838200"/>
            <a:ext cx="3657600" cy="2205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98342"/>
            <a:ext cx="3657600" cy="160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1691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04800"/>
            <a:ext cx="53340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দিনাজপুর ও রংপুরের বনভূমি </a:t>
            </a:r>
            <a:endParaRPr lang="en-US" sz="32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638800"/>
            <a:ext cx="7772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B53A31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 এ বন দেশের উত্তর-পশ্চিমে দিনাজপুর ও রংপুর জেলার ররেন্দ্র ভূমিতে অবস্থিত।</a:t>
            </a:r>
          </a:p>
          <a:p>
            <a:pPr algn="ctr"/>
            <a:r>
              <a:rPr lang="bn-BD" sz="2400" b="1" dirty="0" smtClean="0">
                <a:solidFill>
                  <a:srgbClr val="B53A31">
                    <a:lumMod val="50000"/>
                  </a:srgbClr>
                </a:solidFill>
                <a:latin typeface="Nikosh" pitchFamily="2" charset="0"/>
                <a:cs typeface="Nikosh" pitchFamily="2" charset="0"/>
              </a:rPr>
              <a:t>এর আয়তন প্রায় ৩৯ বর্গকিলোমিটার।</a:t>
            </a:r>
          </a:p>
          <a:p>
            <a:pPr algn="ctr"/>
            <a:endParaRPr lang="en-US" b="1" dirty="0">
              <a:solidFill>
                <a:srgbClr val="B53A31">
                  <a:lumMod val="50000"/>
                </a:srgbClr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3581400" cy="2445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3657600" cy="22149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477762"/>
            <a:ext cx="3276600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58428"/>
            <a:ext cx="3475630" cy="195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04800"/>
            <a:ext cx="5791200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দিনাজপুর ও রংপুরের বনভূমির গাছপালা</a:t>
            </a:r>
            <a:endParaRPr lang="en-US" sz="32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3962400" cy="2438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83793" y="4339704"/>
            <a:ext cx="1219200" cy="37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শাল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72685" y="4486986"/>
            <a:ext cx="129653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গজারি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07" y="1219200"/>
            <a:ext cx="362689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4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838200"/>
            <a:ext cx="33528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048000"/>
            <a:ext cx="8382000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বাংলাদেশের অর্থনীতিতে সুন্দর বনের অবদান কতটুকু</a:t>
            </a:r>
            <a:r>
              <a:rPr lang="bn-IN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 </a:t>
            </a:r>
            <a:r>
              <a:rPr lang="bn-BD" sz="36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ব্যাখ্যা কর ।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dologot ka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3400"/>
            <a:ext cx="2819400" cy="1809750"/>
          </a:xfrm>
          <a:prstGeom prst="cloudCallout">
            <a:avLst/>
          </a:prstGeom>
        </p:spPr>
      </p:pic>
    </p:spTree>
    <p:extLst>
      <p:ext uri="{BB962C8B-B14F-4D97-AF65-F5344CB8AC3E}">
        <p14:creationId xmlns:p14="http://schemas.microsoft.com/office/powerpoint/2010/main" val="282048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381000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229600" cy="3046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সুন্দর বনের আয়তন কত  বর্গ কি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মি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৬,০১৭ বর্গ কি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মি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২.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একটি দেশের জন্য শতকরা কতভাগ বনভূমি থাকা প্রয়োজন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 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052" y="1676400"/>
            <a:ext cx="3861348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৫,০১৮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বর্গ কি 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মি 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362200"/>
            <a:ext cx="42291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৫,০১৭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বর্গ কি 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মি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৬,০১৮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বর্গ কি 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মি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581400"/>
            <a:ext cx="2819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খ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২২ ভাগ</a:t>
            </a:r>
            <a:endParaRPr lang="en-US" dirty="0">
              <a:solidFill>
                <a:srgbClr val="0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44196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ঘ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২৮ ভাগ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4958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২৫ ভাগ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2836" y="3733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২১ ভাগ 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414099" y="2064223"/>
            <a:ext cx="399757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1351965" y="4686300"/>
            <a:ext cx="313936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7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381000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229600" cy="3046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সিলেটের বনভূনির আয়তন কত  বর্গ কি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মি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৬,০১৭ বর্গ কি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মি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২.  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আমেরিকায় শতকরা কতভাগ বনভূমি  রয়েছে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 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052" y="1676400"/>
            <a:ext cx="3861348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৫,০১৮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বর্গ কি 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মি 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362200"/>
            <a:ext cx="42291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১,০৪০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বর্গ কি 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মি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৬,০১৮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বর্গ কি </a:t>
            </a:r>
            <a:r>
              <a:rPr lang="en-US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মি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581400"/>
            <a:ext cx="2819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খ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 ৩৩.৮৪ভাগ</a:t>
            </a:r>
            <a:endParaRPr lang="en-US" dirty="0">
              <a:solidFill>
                <a:srgbClr val="0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44196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ঘ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২৮ ভাগ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4958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২৫ ভাগ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2836" y="3733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২১ ভাগ 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318701" y="2552700"/>
            <a:ext cx="399757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3886200" y="3769182"/>
            <a:ext cx="313936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1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46566" y="0"/>
            <a:ext cx="3609386" cy="1481958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3200" b="1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1828800"/>
            <a:ext cx="3149895" cy="26368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বাংলাদেশের জাতীয় আয়ে বনজ সম্পদের </a:t>
            </a:r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ভূমিকা ব্যাখ্যা কর </a:t>
            </a:r>
            <a:r>
              <a:rPr lang="bn-IN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32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81000"/>
            <a:ext cx="4572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4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7772400" cy="4038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609600"/>
            <a:ext cx="49530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সবাইকে ধন্যবাদ</a:t>
            </a:r>
            <a:endParaRPr lang="en-US" b="1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292753"/>
            <a:ext cx="4343400" cy="534604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800" b="1" u="sng" dirty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6585CF">
                      <a:satMod val="175000"/>
                      <a:alpha val="40000"/>
                    </a:srgbClr>
                  </a:glow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u="sng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6585CF">
                      <a:satMod val="175000"/>
                      <a:alpha val="40000"/>
                    </a:srgbClr>
                  </a:glow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   পাঠ    পরিচিতি  </a:t>
            </a:r>
            <a:endParaRPr lang="bn-BD" sz="4800" b="1" u="sng" dirty="0">
              <a:ln w="6600">
                <a:solidFill>
                  <a:srgbClr val="9CB084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6585CF">
                    <a:satMod val="175000"/>
                    <a:alpha val="40000"/>
                  </a:srgbClr>
                </a:glow>
                <a:outerShdw dist="38100" dir="2700000" algn="tl" rotWithShape="0">
                  <a:srgbClr val="9CB084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u="sng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6585CF">
                      <a:satMod val="175000"/>
                      <a:alpha val="40000"/>
                    </a:srgbClr>
                  </a:glow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800" b="1" u="sng" dirty="0" err="1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6585CF">
                      <a:satMod val="175000"/>
                      <a:alpha val="40000"/>
                    </a:srgbClr>
                  </a:glow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ণীঃ</a:t>
            </a:r>
            <a:r>
              <a:rPr lang="en-US" sz="4800" b="1" u="sng" dirty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6585CF">
                      <a:satMod val="175000"/>
                      <a:alpha val="40000"/>
                    </a:srgbClr>
                  </a:glow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u="sng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6585CF">
                      <a:satMod val="175000"/>
                      <a:alpha val="40000"/>
                    </a:srgbClr>
                  </a:glow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800" b="1" u="sng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6585CF">
                      <a:satMod val="175000"/>
                      <a:alpha val="40000"/>
                    </a:srgbClr>
                  </a:glow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n w="6600">
                <a:solidFill>
                  <a:srgbClr val="9CB084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9CB084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২য় </a:t>
            </a:r>
            <a:endParaRPr lang="en-US" sz="4000" b="1" dirty="0" smtClean="0">
              <a:ln w="6600">
                <a:solidFill>
                  <a:srgbClr val="9CB084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9CB084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বনজ সম্পদ  </a:t>
            </a:r>
            <a:r>
              <a:rPr lang="bn-IN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ln w="6600">
                <a:solidFill>
                  <a:srgbClr val="9CB084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9CB084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অর্থনীতি   </a:t>
            </a:r>
            <a:r>
              <a:rPr lang="en-US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সময়ঃ৫</a:t>
            </a:r>
            <a:r>
              <a:rPr lang="bn-BD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lang="en-US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000" b="1" dirty="0" smtClean="0">
              <a:ln w="6600">
                <a:solidFill>
                  <a:srgbClr val="9CB084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9CB084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CB084"/>
                  </a:outerShdw>
                </a:effectLst>
              </a:rPr>
              <a:t> </a:t>
            </a:r>
          </a:p>
        </p:txBody>
      </p:sp>
      <p:pic>
        <p:nvPicPr>
          <p:cNvPr id="5" name="Picture 4" descr="bo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4038600" cy="5334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8079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381000"/>
            <a:ext cx="48768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তোমরা ছবিতে কি দেখতে পাচ্ছ ?</a:t>
            </a:r>
            <a:endParaRPr lang="en-US" sz="3200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200" y="4800600"/>
            <a:ext cx="708660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তাহলে,  তোমরা কি বলতে পার </a:t>
            </a:r>
            <a:r>
              <a:rPr lang="bn-BD" sz="24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উপরের ছবি থেকে কি সম্পর্কে ধারণা পাচ্ছি 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   </a:t>
            </a:r>
            <a:endParaRPr lang="en-US" sz="24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7086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4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6647" y="189185"/>
            <a:ext cx="86205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তাহলে আমাদের </a:t>
            </a:r>
            <a:r>
              <a:rPr lang="bn-IN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পাঠ হলো  </a:t>
            </a:r>
            <a:r>
              <a:rPr lang="en-US" sz="5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…………....…………. ?</a:t>
            </a:r>
            <a:endParaRPr lang="en-US" sz="7200" b="1" dirty="0">
              <a:ln w="12700" cmpd="sng">
                <a:solidFill>
                  <a:srgbClr val="6585C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6095" y="3967936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2286001"/>
            <a:ext cx="72390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766137"/>
            <a:ext cx="327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5867400"/>
            <a:ext cx="48006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বনজ সম্পদ</a:t>
            </a:r>
            <a:endParaRPr lang="en-US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057400"/>
            <a:ext cx="7730361" cy="370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973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06" y="69011"/>
            <a:ext cx="8382000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শিখন ফল </a:t>
            </a:r>
            <a:endParaRPr lang="en-US" sz="9600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806" y="1693422"/>
            <a:ext cx="8265852" cy="53245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bn-BD" sz="3600" b="1" u="sng" dirty="0" smtClean="0">
              <a:ln w="10541" cmpd="sng">
                <a:solidFill>
                  <a:srgbClr val="3891A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3891A7">
                      <a:tint val="40000"/>
                      <a:satMod val="250000"/>
                    </a:srgbClr>
                  </a:gs>
                  <a:gs pos="9000">
                    <a:srgbClr val="3891A7">
                      <a:tint val="52000"/>
                      <a:satMod val="300000"/>
                    </a:srgbClr>
                  </a:gs>
                  <a:gs pos="50000">
                    <a:srgbClr val="3891A7">
                      <a:shade val="20000"/>
                      <a:satMod val="300000"/>
                    </a:srgbClr>
                  </a:gs>
                  <a:gs pos="79000">
                    <a:srgbClr val="3891A7">
                      <a:tint val="52000"/>
                      <a:satMod val="300000"/>
                    </a:srgbClr>
                  </a:gs>
                  <a:gs pos="100000">
                    <a:srgbClr val="3891A7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  <a:p>
            <a:r>
              <a:rPr lang="bn-BD" sz="4000" b="1" u="sng" dirty="0" smtClean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891A7">
                        <a:tint val="40000"/>
                        <a:satMod val="250000"/>
                      </a:srgbClr>
                    </a:gs>
                    <a:gs pos="9000">
                      <a:srgbClr val="3891A7">
                        <a:tint val="52000"/>
                        <a:satMod val="300000"/>
                      </a:srgbClr>
                    </a:gs>
                    <a:gs pos="50000">
                      <a:srgbClr val="3891A7">
                        <a:shade val="20000"/>
                        <a:satMod val="300000"/>
                      </a:srgbClr>
                    </a:gs>
                    <a:gs pos="79000">
                      <a:srgbClr val="3891A7">
                        <a:tint val="52000"/>
                        <a:satMod val="300000"/>
                      </a:srgbClr>
                    </a:gs>
                    <a:gs pos="100000">
                      <a:srgbClr val="3891A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এই পাঠ শেষে শিক্ষার্থীরা</a:t>
            </a:r>
            <a:r>
              <a:rPr lang="en-US" sz="4000" b="1" u="sng" dirty="0" smtClean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891A7">
                        <a:tint val="40000"/>
                        <a:satMod val="250000"/>
                      </a:srgbClr>
                    </a:gs>
                    <a:gs pos="9000">
                      <a:srgbClr val="3891A7">
                        <a:tint val="52000"/>
                        <a:satMod val="300000"/>
                      </a:srgbClr>
                    </a:gs>
                    <a:gs pos="50000">
                      <a:srgbClr val="3891A7">
                        <a:shade val="20000"/>
                        <a:satMod val="300000"/>
                      </a:srgbClr>
                    </a:gs>
                    <a:gs pos="79000">
                      <a:srgbClr val="3891A7">
                        <a:tint val="52000"/>
                        <a:satMod val="300000"/>
                      </a:srgbClr>
                    </a:gs>
                    <a:gs pos="100000">
                      <a:srgbClr val="3891A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…</a:t>
            </a:r>
            <a:r>
              <a:rPr lang="bn-BD" sz="4000" b="1" u="sng" dirty="0" smtClean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891A7">
                        <a:tint val="40000"/>
                        <a:satMod val="250000"/>
                      </a:srgbClr>
                    </a:gs>
                    <a:gs pos="9000">
                      <a:srgbClr val="3891A7">
                        <a:tint val="52000"/>
                        <a:satMod val="300000"/>
                      </a:srgbClr>
                    </a:gs>
                    <a:gs pos="50000">
                      <a:srgbClr val="3891A7">
                        <a:shade val="20000"/>
                        <a:satMod val="300000"/>
                      </a:srgbClr>
                    </a:gs>
                    <a:gs pos="79000">
                      <a:srgbClr val="3891A7">
                        <a:tint val="52000"/>
                        <a:satMod val="300000"/>
                      </a:srgbClr>
                    </a:gs>
                    <a:gs pos="100000">
                      <a:srgbClr val="3891A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......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b="1" dirty="0" smtClean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891A7">
                        <a:tint val="40000"/>
                        <a:satMod val="250000"/>
                      </a:srgbClr>
                    </a:gs>
                    <a:gs pos="9000">
                      <a:srgbClr val="3891A7">
                        <a:tint val="52000"/>
                        <a:satMod val="300000"/>
                      </a:srgbClr>
                    </a:gs>
                    <a:gs pos="50000">
                      <a:srgbClr val="3891A7">
                        <a:shade val="20000"/>
                        <a:satMod val="300000"/>
                      </a:srgbClr>
                    </a:gs>
                    <a:gs pos="79000">
                      <a:srgbClr val="3891A7">
                        <a:tint val="52000"/>
                        <a:satMod val="300000"/>
                      </a:srgbClr>
                    </a:gs>
                    <a:gs pos="100000">
                      <a:srgbClr val="3891A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বনজ সম্পদ কাকে </a:t>
            </a:r>
            <a:r>
              <a:rPr lang="bn-IN" sz="3600" b="1" dirty="0" smtClean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891A7">
                        <a:tint val="40000"/>
                        <a:satMod val="250000"/>
                      </a:srgbClr>
                    </a:gs>
                    <a:gs pos="9000">
                      <a:srgbClr val="3891A7">
                        <a:tint val="52000"/>
                        <a:satMod val="300000"/>
                      </a:srgbClr>
                    </a:gs>
                    <a:gs pos="50000">
                      <a:srgbClr val="3891A7">
                        <a:shade val="20000"/>
                        <a:satMod val="300000"/>
                      </a:srgbClr>
                    </a:gs>
                    <a:gs pos="79000">
                      <a:srgbClr val="3891A7">
                        <a:tint val="52000"/>
                        <a:satMod val="300000"/>
                      </a:srgbClr>
                    </a:gs>
                    <a:gs pos="100000">
                      <a:srgbClr val="3891A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বলে তা বলতে পারবে।।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b="1" dirty="0" smtClean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891A7">
                        <a:tint val="40000"/>
                        <a:satMod val="250000"/>
                      </a:srgbClr>
                    </a:gs>
                    <a:gs pos="9000">
                      <a:srgbClr val="3891A7">
                        <a:tint val="52000"/>
                        <a:satMod val="300000"/>
                      </a:srgbClr>
                    </a:gs>
                    <a:gs pos="50000">
                      <a:srgbClr val="3891A7">
                        <a:shade val="20000"/>
                        <a:satMod val="300000"/>
                      </a:srgbClr>
                    </a:gs>
                    <a:gs pos="79000">
                      <a:srgbClr val="3891A7">
                        <a:tint val="52000"/>
                        <a:satMod val="300000"/>
                      </a:srgbClr>
                    </a:gs>
                    <a:gs pos="100000">
                      <a:srgbClr val="3891A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বনজ সম্পদের  শ্রেণি বিভাগ করতে পারবে ।</a:t>
            </a:r>
            <a:r>
              <a:rPr lang="bn-IN" sz="3600" b="1" dirty="0" smtClean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891A7">
                        <a:tint val="40000"/>
                        <a:satMod val="250000"/>
                      </a:srgbClr>
                    </a:gs>
                    <a:gs pos="9000">
                      <a:srgbClr val="3891A7">
                        <a:tint val="52000"/>
                        <a:satMod val="300000"/>
                      </a:srgbClr>
                    </a:gs>
                    <a:gs pos="50000">
                      <a:srgbClr val="3891A7">
                        <a:shade val="20000"/>
                        <a:satMod val="300000"/>
                      </a:srgbClr>
                    </a:gs>
                    <a:gs pos="79000">
                      <a:srgbClr val="3891A7">
                        <a:tint val="52000"/>
                        <a:satMod val="300000"/>
                      </a:srgbClr>
                    </a:gs>
                    <a:gs pos="100000">
                      <a:srgbClr val="3891A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endParaRPr lang="bn-BD" sz="3600" b="1" dirty="0" smtClean="0">
              <a:ln w="10541" cmpd="sng">
                <a:solidFill>
                  <a:srgbClr val="3891A7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3891A7">
                      <a:tint val="40000"/>
                      <a:satMod val="250000"/>
                    </a:srgbClr>
                  </a:gs>
                  <a:gs pos="9000">
                    <a:srgbClr val="3891A7">
                      <a:tint val="52000"/>
                      <a:satMod val="300000"/>
                    </a:srgbClr>
                  </a:gs>
                  <a:gs pos="50000">
                    <a:srgbClr val="3891A7">
                      <a:shade val="20000"/>
                      <a:satMod val="300000"/>
                    </a:srgbClr>
                  </a:gs>
                  <a:gs pos="79000">
                    <a:srgbClr val="3891A7">
                      <a:tint val="52000"/>
                      <a:satMod val="300000"/>
                    </a:srgbClr>
                  </a:gs>
                  <a:gs pos="100000">
                    <a:srgbClr val="3891A7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3600" b="1" dirty="0" smtClean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891A7">
                        <a:tint val="40000"/>
                        <a:satMod val="250000"/>
                      </a:srgbClr>
                    </a:gs>
                    <a:gs pos="9000">
                      <a:srgbClr val="3891A7">
                        <a:tint val="52000"/>
                        <a:satMod val="300000"/>
                      </a:srgbClr>
                    </a:gs>
                    <a:gs pos="50000">
                      <a:srgbClr val="3891A7">
                        <a:shade val="20000"/>
                        <a:satMod val="300000"/>
                      </a:srgbClr>
                    </a:gs>
                    <a:gs pos="79000">
                      <a:srgbClr val="3891A7">
                        <a:tint val="52000"/>
                        <a:satMod val="300000"/>
                      </a:srgbClr>
                    </a:gs>
                    <a:gs pos="100000">
                      <a:srgbClr val="3891A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এবং প্রত্যেক</a:t>
            </a:r>
            <a:r>
              <a:rPr lang="bn-IN" sz="3600" b="1" dirty="0" smtClean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891A7">
                        <a:tint val="40000"/>
                        <a:satMod val="250000"/>
                      </a:srgbClr>
                    </a:gs>
                    <a:gs pos="9000">
                      <a:srgbClr val="3891A7">
                        <a:tint val="52000"/>
                        <a:satMod val="300000"/>
                      </a:srgbClr>
                    </a:gs>
                    <a:gs pos="50000">
                      <a:srgbClr val="3891A7">
                        <a:shade val="20000"/>
                        <a:satMod val="300000"/>
                      </a:srgbClr>
                    </a:gs>
                    <a:gs pos="79000">
                      <a:srgbClr val="3891A7">
                        <a:tint val="52000"/>
                        <a:satMod val="300000"/>
                      </a:srgbClr>
                    </a:gs>
                    <a:gs pos="100000">
                      <a:srgbClr val="3891A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শ্রেণি</a:t>
            </a:r>
            <a:r>
              <a:rPr lang="bn-BD" sz="3600" b="1" dirty="0" smtClean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891A7">
                        <a:tint val="40000"/>
                        <a:satMod val="250000"/>
                      </a:srgbClr>
                    </a:gs>
                    <a:gs pos="9000">
                      <a:srgbClr val="3891A7">
                        <a:tint val="52000"/>
                        <a:satMod val="300000"/>
                      </a:srgbClr>
                    </a:gs>
                    <a:gs pos="50000">
                      <a:srgbClr val="3891A7">
                        <a:shade val="20000"/>
                        <a:satMod val="300000"/>
                      </a:srgbClr>
                    </a:gs>
                    <a:gs pos="79000">
                      <a:srgbClr val="3891A7">
                        <a:tint val="52000"/>
                        <a:satMod val="300000"/>
                      </a:srgbClr>
                    </a:gs>
                    <a:gs pos="100000">
                      <a:srgbClr val="3891A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র ব্যাখ্যা</a:t>
            </a:r>
            <a:r>
              <a:rPr lang="bn-IN" sz="3600" b="1" dirty="0" smtClean="0">
                <a:ln w="10541" cmpd="sng">
                  <a:solidFill>
                    <a:srgbClr val="3891A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891A7">
                        <a:tint val="40000"/>
                        <a:satMod val="250000"/>
                      </a:srgbClr>
                    </a:gs>
                    <a:gs pos="9000">
                      <a:srgbClr val="3891A7">
                        <a:tint val="52000"/>
                        <a:satMod val="300000"/>
                      </a:srgbClr>
                    </a:gs>
                    <a:gs pos="50000">
                      <a:srgbClr val="3891A7">
                        <a:shade val="20000"/>
                        <a:satMod val="300000"/>
                      </a:srgbClr>
                    </a:gs>
                    <a:gs pos="79000">
                      <a:srgbClr val="3891A7">
                        <a:tint val="52000"/>
                        <a:satMod val="300000"/>
                      </a:srgbClr>
                    </a:gs>
                    <a:gs pos="100000">
                      <a:srgbClr val="3891A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করতে পারবে ।</a:t>
            </a:r>
            <a:r>
              <a:rPr lang="bn-IN" sz="3600" b="1" spc="50" dirty="0" smtClean="0">
                <a:ln w="24500" cmpd="dbl">
                  <a:solidFill>
                    <a:srgbClr val="FEB80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EB80A">
                        <a:tint val="10000"/>
                        <a:satMod val="155000"/>
                      </a:srgbClr>
                    </a:gs>
                    <a:gs pos="60000">
                      <a:srgbClr val="FEB80A">
                        <a:tint val="30000"/>
                        <a:satMod val="155000"/>
                      </a:srgbClr>
                    </a:gs>
                    <a:gs pos="100000">
                      <a:srgbClr val="FEB80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r>
              <a:rPr lang="bn-BD" sz="3600" b="1" spc="50" dirty="0" smtClean="0">
                <a:ln w="24500" cmpd="dbl">
                  <a:solidFill>
                    <a:srgbClr val="FEB80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EB80A">
                        <a:tint val="10000"/>
                        <a:satMod val="155000"/>
                      </a:srgbClr>
                    </a:gs>
                    <a:gs pos="60000">
                      <a:srgbClr val="FEB80A">
                        <a:tint val="30000"/>
                        <a:satMod val="155000"/>
                      </a:srgbClr>
                    </a:gs>
                    <a:gs pos="100000">
                      <a:srgbClr val="FEB80A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bn-BD" sz="3600" b="1" spc="50" dirty="0">
              <a:ln w="11430"/>
              <a:gradFill>
                <a:gsLst>
                  <a:gs pos="25000">
                    <a:srgbClr val="9CB084">
                      <a:satMod val="155000"/>
                    </a:srgbClr>
                  </a:gs>
                  <a:gs pos="100000">
                    <a:srgbClr val="9CB084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marL="571500" indent="-571500"/>
            <a:endParaRPr lang="bn-IN" sz="4000" b="1" spc="50" dirty="0" smtClean="0">
              <a:ln w="11430"/>
              <a:gradFill>
                <a:gsLst>
                  <a:gs pos="25000">
                    <a:srgbClr val="9CB084">
                      <a:satMod val="155000"/>
                    </a:srgbClr>
                  </a:gs>
                  <a:gs pos="100000">
                    <a:srgbClr val="9CB084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/>
            <a:endParaRPr lang="bn-BD" sz="4000" b="1" spc="50" dirty="0" smtClean="0">
              <a:ln w="11430"/>
              <a:gradFill>
                <a:gsLst>
                  <a:gs pos="25000">
                    <a:srgbClr val="9CB084">
                      <a:satMod val="155000"/>
                    </a:srgbClr>
                  </a:gs>
                  <a:gs pos="100000">
                    <a:srgbClr val="9CB084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bn-BD" sz="4000" b="1" spc="50" dirty="0" smtClean="0">
              <a:ln w="11430"/>
              <a:gradFill>
                <a:gsLst>
                  <a:gs pos="25000">
                    <a:srgbClr val="9CB084">
                      <a:satMod val="155000"/>
                    </a:srgbClr>
                  </a:gs>
                  <a:gs pos="100000">
                    <a:srgbClr val="9CB084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endParaRPr lang="en-US" sz="3600" b="1" spc="50" dirty="0" smtClean="0">
              <a:ln w="11430"/>
              <a:gradFill>
                <a:gsLst>
                  <a:gs pos="25000">
                    <a:srgbClr val="9CB084">
                      <a:satMod val="155000"/>
                    </a:srgbClr>
                  </a:gs>
                  <a:gs pos="100000">
                    <a:srgbClr val="9CB084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4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533400"/>
            <a:ext cx="3505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accent3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বনজ সম্পদ কাকে বলে?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4419600"/>
            <a:ext cx="7010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অরণ্য বা  বন হলো ঘন বিভিন্ন প্রকার উদ্ভিদের দ্বারা ঘেরা একটি এলাকা।  </a:t>
            </a:r>
          </a:p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আর বনজ সম্পদ হলো বায়োটিক এবং অ্যাজিওটিক উপাদান যা বন তৈরী করে  এবং একটি বাস্তব ও সম্ভাব্য মানবিক চাহিদা পুরণ করে ।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3429000" cy="2590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1"/>
            <a:ext cx="3790950" cy="259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609600"/>
            <a:ext cx="5410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বনজ সম্পদকে পাঁচ ভাগে ভাগ করা যায় ।</a:t>
            </a:r>
            <a:r>
              <a:rPr lang="bn-BD" sz="2000" dirty="0" smtClean="0">
                <a:solidFill>
                  <a:prstClr val="white"/>
                </a:solidFill>
              </a:rPr>
              <a:t>  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7874" y="2286000"/>
            <a:ext cx="4810125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চট্টগ্রাম ও পার্বত্য চট্টগ্রামের বনভূমি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7872" y="1600200"/>
            <a:ext cx="4810127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১। সুন্দর বন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7873" y="3276600"/>
            <a:ext cx="4810125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৩। মধুপুর ও ভাওয়াল বনভূমি</a:t>
            </a:r>
            <a:r>
              <a:rPr lang="bn-BD" sz="2400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47874" y="4343400"/>
            <a:ext cx="4810124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৪। সিলেটের বনভূমি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47875" y="5181600"/>
            <a:ext cx="4810124" cy="6334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৫ । দিনাজপুর ও রংপুরের বনভূমি</a:t>
            </a:r>
            <a:r>
              <a:rPr lang="bn-BD" sz="2400" b="1" dirty="0" smtClean="0">
                <a:solidFill>
                  <a:srgbClr val="002060"/>
                </a:solidFill>
              </a:rPr>
              <a:t> </a:t>
            </a:r>
            <a:r>
              <a:rPr lang="bn-BD" sz="24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9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14475"/>
            <a:ext cx="2705100" cy="1685925"/>
          </a:xfrm>
          <a:prstGeom prst="cloudCallou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3800" y="1295400"/>
            <a:ext cx="32004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797B7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hialkhanMJ" pitchFamily="2" charset="0"/>
                <a:ea typeface="+mn-ea"/>
                <a:cs typeface="Nikosh" pitchFamily="2" charset="0"/>
              </a:rPr>
              <a:t>একক </a:t>
            </a:r>
            <a:r>
              <a:rPr kumimoji="0" lang="bn-BD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hialkhanMJ" pitchFamily="2" charset="0"/>
                <a:ea typeface="+mn-ea"/>
                <a:cs typeface="Nikosh" pitchFamily="2" charset="0"/>
              </a:rPr>
              <a:t> </a:t>
            </a:r>
            <a:r>
              <a:rPr kumimoji="0" lang="bn-I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hialkhanMJ" pitchFamily="2" charset="0"/>
                <a:ea typeface="+mn-ea"/>
                <a:cs typeface="Nikosh" pitchFamily="2" charset="0"/>
              </a:rPr>
              <a:t>কাজ</a:t>
            </a:r>
            <a:r>
              <a:rPr kumimoji="0" lang="bn-I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/>
                <a:ea typeface="+mn-ea"/>
                <a:cs typeface="Vrinda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Book"/>
              <a:ea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9750" y="3962400"/>
            <a:ext cx="6419850" cy="533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বনজ সম্পদ কাকে বলে ? </a:t>
            </a:r>
            <a:endParaRPr lang="en-US" sz="32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7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4103685</TotalTime>
  <Words>547</Words>
  <Application>Microsoft Office PowerPoint</Application>
  <PresentationFormat>On-screen Show (4:3)</PresentationFormat>
  <Paragraphs>147</Paragraphs>
  <Slides>27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Organic</vt:lpstr>
      <vt:lpstr>Solstice</vt:lpstr>
      <vt:lpstr>1_Organic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Shilpi Farida</dc:creator>
  <cp:lastModifiedBy>User</cp:lastModifiedBy>
  <cp:revision>475</cp:revision>
  <dcterms:created xsi:type="dcterms:W3CDTF">2006-08-16T00:00:00Z</dcterms:created>
  <dcterms:modified xsi:type="dcterms:W3CDTF">2021-06-24T04:35:18Z</dcterms:modified>
</cp:coreProperties>
</file>