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7" r:id="rId3"/>
    <p:sldId id="259" r:id="rId4"/>
    <p:sldId id="258" r:id="rId5"/>
    <p:sldId id="260" r:id="rId6"/>
    <p:sldId id="261" r:id="rId7"/>
    <p:sldId id="262" r:id="rId8"/>
    <p:sldId id="284" r:id="rId9"/>
    <p:sldId id="264" r:id="rId10"/>
    <p:sldId id="266" r:id="rId11"/>
    <p:sldId id="285" r:id="rId12"/>
    <p:sldId id="279" r:id="rId13"/>
    <p:sldId id="273" r:id="rId14"/>
    <p:sldId id="274" r:id="rId15"/>
    <p:sldId id="268" r:id="rId16"/>
    <p:sldId id="286" r:id="rId17"/>
    <p:sldId id="276" r:id="rId18"/>
    <p:sldId id="269" r:id="rId19"/>
    <p:sldId id="289" r:id="rId20"/>
    <p:sldId id="291" r:id="rId21"/>
    <p:sldId id="277" r:id="rId22"/>
    <p:sldId id="290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41" d="100"/>
          <a:sy n="41" d="100"/>
        </p:scale>
        <p:origin x="5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8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6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6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F5B-E21C-4E98-BFAC-8BC822E88B5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9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9F5B-E21C-4E98-BFAC-8BC822E88B5A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40739-DBD5-4C08-AF2E-93A12A47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3" name="Rectangle 2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26" y="242553"/>
            <a:ext cx="6228521" cy="62510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16515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5345" y="1790163"/>
            <a:ext cx="5769394" cy="3348506"/>
            <a:chOff x="888985" y="1673181"/>
            <a:chExt cx="7314857" cy="37253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985" y="1673181"/>
              <a:ext cx="7314857" cy="37253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845" y="2918700"/>
              <a:ext cx="2961997" cy="18933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6490953" y="1996227"/>
            <a:ext cx="5293216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২০১১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সালের ৯ জুন নিউইয়ার্ক টাইমস পত্রিকায় একটি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ক্রে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অপারাধীদের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701" y="243909"/>
            <a:ext cx="1077753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200" b="1" dirty="0">
                <a:solidFill>
                  <a:prstClr val="black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সম্প্রতি ঘটে যাওয়া কিছু সাইবার </a:t>
            </a:r>
            <a:r>
              <a:rPr lang="en-US" sz="4200" b="1" dirty="0" smtClean="0">
                <a:solidFill>
                  <a:prstClr val="black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অপরাধঃ</a:t>
            </a:r>
            <a:endParaRPr lang="en-US" sz="4200" b="1" dirty="0">
              <a:solidFill>
                <a:prstClr val="black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11" name="Rectangle 10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27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3" name="Rectangle 2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45426" y="2163649"/>
            <a:ext cx="6048589" cy="27853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5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তথ্য-প্রযুক্তি এবং ইন্টারনেটের কারণে আমাদের জীবনে অসংখ্য নতুন নতুন সূযোগ-সুবিধার সৃষ্টি হয়েছে, ঠিক সেরকম অপরাধ নামে সম্পূর্ণ নতুন এক ধরনের অপরাধের জন্ম হয়েছে। </a:t>
            </a:r>
            <a:endParaRPr lang="en-US" sz="35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" y="3218689"/>
            <a:ext cx="4913291" cy="3157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1" t="19092" r="19155" b="20905"/>
          <a:stretch/>
        </p:blipFill>
        <p:spPr>
          <a:xfrm>
            <a:off x="656822" y="381892"/>
            <a:ext cx="4420716" cy="2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94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387145" y="388232"/>
            <a:ext cx="4984124" cy="10303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 err="1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7500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75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1369" y="2135770"/>
            <a:ext cx="108372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45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সাইবার </a:t>
            </a:r>
            <a:r>
              <a:rPr lang="en-US" altLang="en-US" sz="4500" dirty="0" err="1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altLang="en-US" sz="45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45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কাকে বলে?</a:t>
            </a:r>
          </a:p>
          <a:p>
            <a:pPr marL="571500" indent="-5715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bn-BD" altLang="en-US" sz="45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চট্টগ্রামের কোথায় দুর্বৃত্তরা আগুন লাগায়? </a:t>
            </a:r>
          </a:p>
          <a:p>
            <a:pPr marL="571500" indent="-5715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bn-BD" altLang="en-US" sz="45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২০১১ সালে কোন পত্রিকায় সিটি ব্যাংকের ক্রেডিট কার্ডের ভুয়া খবর প্রকাশিত হয়? </a:t>
            </a:r>
            <a:endParaRPr lang="en-US" altLang="en-US" sz="45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6" name="Rectangle 5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15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4107" y="252136"/>
            <a:ext cx="77659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 কিছু </a:t>
            </a:r>
            <a:r>
              <a:rPr lang="en-US" sz="5500" dirty="0" err="1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5500" dirty="0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500" dirty="0" err="1" smtClean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endParaRPr lang="en-US" sz="55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87" y="1908094"/>
            <a:ext cx="4069674" cy="2302781"/>
          </a:xfrm>
          <a:prstGeom prst="rect">
            <a:avLst/>
          </a:prstGeom>
          <a:ln w="28575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8034" y="4382483"/>
            <a:ext cx="11191741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স্প্যাম হলো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দিয়ে তৈরি করা অপ্রয়োজনীয়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উদ্দেশ্যমূলক 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3600" dirty="0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আঘাত থেকে রক্ষার জন্য নানা ধরনের ব্যবস্থা নিতে গিয়ে অনেকেরই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ও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0"/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5406" y="1176551"/>
            <a:ext cx="290161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স্প্যাম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9" name="Rectangle 8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3" y="1216464"/>
            <a:ext cx="3645325" cy="230902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98" y="1211899"/>
            <a:ext cx="3646122" cy="2313588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63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2084" y="4066282"/>
            <a:ext cx="669235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ফেসবুকসহ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 মাধ্যম ব্যবহার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প্রতরণা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 হয়। </a:t>
            </a:r>
            <a:endParaRPr lang="en-US" sz="4000" dirty="0">
              <a:ln w="0"/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8" name="Rectangle 7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9"/>
          <a:stretch/>
        </p:blipFill>
        <p:spPr>
          <a:xfrm>
            <a:off x="8057321" y="450574"/>
            <a:ext cx="3737113" cy="2385392"/>
          </a:xfrm>
          <a:prstGeom prst="rect">
            <a:avLst/>
          </a:prstGeom>
          <a:ln w="28575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1" y="494306"/>
            <a:ext cx="4124226" cy="2407920"/>
          </a:xfrm>
          <a:prstGeom prst="rect">
            <a:avLst/>
          </a:prstGeom>
          <a:ln w="28575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15" y="520086"/>
            <a:ext cx="3277259" cy="1480953"/>
          </a:xfrm>
          <a:prstGeom prst="ellipse">
            <a:avLst/>
          </a:prstGeom>
          <a:ln w="285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1" y="3663104"/>
            <a:ext cx="4150478" cy="2621788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08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0781" y="294174"/>
            <a:ext cx="5208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আপত্তিকর </a:t>
            </a:r>
            <a:r>
              <a:rPr lang="en-US" sz="5400" dirty="0" err="1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endParaRPr lang="en-US" sz="5400" dirty="0">
              <a:ln w="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425" y="3754784"/>
            <a:ext cx="11169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n w="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সময়েই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কোনো মানুষ সম্পর্কে শত্রুতামূলকভাবে অথবা রাজনৈতিক উদ্দেশ্যে কিংবা অন্য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4000" dirty="0" smtClean="0">
                <a:ln w="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4000" dirty="0" smtClean="0">
                <a:ln w="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ভুল কিংবা আপত্তিকর তথ্য প্রকাশ করে।</a:t>
            </a:r>
            <a:endParaRPr lang="en-US" sz="4000" dirty="0">
              <a:ln w="0"/>
              <a:solidFill>
                <a:srgbClr val="7030A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6" name="Rectangle 5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7" y="1274613"/>
            <a:ext cx="3589173" cy="23318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40" y="1281894"/>
            <a:ext cx="3670622" cy="23318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3" name="Group 12"/>
          <p:cNvGrpSpPr/>
          <p:nvPr/>
        </p:nvGrpSpPr>
        <p:grpSpPr>
          <a:xfrm>
            <a:off x="8375373" y="1289079"/>
            <a:ext cx="3308381" cy="2209495"/>
            <a:chOff x="8125688" y="1787250"/>
            <a:chExt cx="2885749" cy="196612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688" y="1787250"/>
              <a:ext cx="2885749" cy="1966123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9098280" y="3558540"/>
              <a:ext cx="762000" cy="151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1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4" name="Rectangle 3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91200" y="3593206"/>
            <a:ext cx="5637944" cy="25545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আপত্তিকর তথ্য প্রকাশ করে বিদ্বেষ ছড়ানোর চেষ্টা করায় বাংলাদেশে কয়েকবার জনপ্রিয় সাইট ফেসবুক ও ইউটিউব বন্ধ রাখা হয়েছিল। </a:t>
            </a:r>
            <a:endParaRPr lang="en-US" sz="4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r="4218"/>
          <a:stretch/>
        </p:blipFill>
        <p:spPr>
          <a:xfrm>
            <a:off x="719715" y="481044"/>
            <a:ext cx="4785538" cy="2890145"/>
          </a:xfrm>
          <a:prstGeom prst="rect">
            <a:avLst/>
          </a:prstGeom>
          <a:ln w="28575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5" y="3590504"/>
            <a:ext cx="4746869" cy="2823548"/>
          </a:xfrm>
          <a:prstGeom prst="rect">
            <a:avLst/>
          </a:prstGeom>
          <a:ln w="28575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00" y="547305"/>
            <a:ext cx="4867887" cy="2864084"/>
          </a:xfrm>
          <a:prstGeom prst="rect">
            <a:avLst/>
          </a:prstGeom>
          <a:ln w="28575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97414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6873" y="320912"/>
            <a:ext cx="3679718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হুমকি প্রদর্শন</a:t>
            </a:r>
            <a:endParaRPr lang="en-US" sz="6000" dirty="0">
              <a:ln w="0"/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459" y="4521107"/>
            <a:ext cx="1088264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যেহেতু একজন মানুষকে সরাসরি অন্য মানুষের মুখোমুখি হতে হয় না তাই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ফেসবুক,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সামাজিক যোগাযোগ মাধ্যম ব্যবহার করে হুমকি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6" name="Rectangle 5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9" y="1409432"/>
            <a:ext cx="4576623" cy="27554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b="19426"/>
          <a:stretch/>
        </p:blipFill>
        <p:spPr>
          <a:xfrm>
            <a:off x="6626086" y="1409432"/>
            <a:ext cx="4679884" cy="27554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256360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4953" y="329282"/>
            <a:ext cx="407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সাইবার যুদ্ধ</a:t>
            </a:r>
            <a:endParaRPr lang="en-US" sz="54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97" y="4463993"/>
            <a:ext cx="10851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পর্যায়ে একজনের সাথে আরেকজনের সংঘাত অনেক </a:t>
            </a:r>
            <a:r>
              <a:rPr lang="en-US" sz="40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আকার </a:t>
            </a:r>
            <a:r>
              <a:rPr lang="en-US" sz="40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0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40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তেমনি একটি দল বা গোষ্ঠী এমনকি একটি </a:t>
            </a:r>
            <a:r>
              <a:rPr lang="en-US" sz="4000" dirty="0" err="1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বিরুদ্ধে এক ধরনের সাইবার যুদ্ধ ঘোষণা করতে পারে</a:t>
            </a:r>
            <a:r>
              <a:rPr lang="en-US" sz="4000" dirty="0" smtClean="0">
                <a:ln w="0"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6" name="Rectangle 5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6" y="1417891"/>
            <a:ext cx="4662708" cy="2811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7" y="1417891"/>
            <a:ext cx="5009321" cy="281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031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4" y="294312"/>
            <a:ext cx="11734799" cy="62887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pSp>
        <p:nvGrpSpPr>
          <p:cNvPr id="2" name="Group 1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3" name="Rectangle 2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70238" y="291549"/>
            <a:ext cx="86536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200" dirty="0" err="1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altLang="en-US" sz="52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200" dirty="0" err="1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altLang="en-US" sz="52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200" dirty="0" err="1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altLang="en-US" sz="5200" dirty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5200" dirty="0" smtClean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পরিত্রাণের </a:t>
            </a:r>
            <a:r>
              <a:rPr lang="en-US" altLang="en-US" sz="5200" dirty="0" err="1" smtClean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sz="52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583" y="1163272"/>
            <a:ext cx="113306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সাইবার অপরাধ খুব-ই স্পর্শকাতর একটি </a:t>
            </a:r>
            <a:r>
              <a:rPr lang="as-IN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তাই এর থেকে পরিত্রাণ পাওয়ার জন্য আমাদেরকে অবশ্যই সতর্ক থাকা প্রয়োজন।  </a:t>
            </a:r>
            <a:endParaRPr lang="as-IN" sz="32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as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অপরাধ থেকে রেহাই পেতে সবচেয়ে গুরুত্বপূর্ণ হল </a:t>
            </a:r>
            <a:r>
              <a:rPr lang="as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 থাকা।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অহেতুক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কোন ব্যক্তিগত মুহূর্তের ছবি কিংবা ভিডিও মোবাইল ফোন কিংবা কম্পিউটারে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as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রাখা।</a:t>
            </a:r>
            <a:endParaRPr lang="as-IN" sz="32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as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অপরিচিত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ব্যক্তির সাথে যোগাযোগ না </a:t>
            </a:r>
            <a:r>
              <a:rPr lang="as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রাখা।</a:t>
            </a:r>
            <a:endParaRPr lang="bn-BD" sz="3200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as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অ্যাকাউন্ট, ই-মেইল অ্যাকাউন্ট এর পাসওয়ার্ড ব্যবহারে 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সচেতনতা অবলম্বন করা। </a:t>
            </a:r>
            <a:r>
              <a:rPr lang="as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as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যত্রতত্র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কিংবা কম্পিউটার থেকে ব্যক্তিগত অ্যাকাউন্টে প্রবেশ </a:t>
            </a:r>
            <a:r>
              <a:rPr lang="as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</a:t>
            </a:r>
            <a:r>
              <a:rPr lang="as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 তথ্যচুরির সমূহ সম্ভাবনা থাকে। </a:t>
            </a:r>
            <a:endParaRPr lang="bn-BD" sz="32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3200" dirty="0" err="1" smtClean="0">
                <a:ln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3200" dirty="0" smtClean="0">
                <a:ln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bn-BD" sz="3200" dirty="0" smtClean="0">
                <a:ln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bn-BD" sz="3200" dirty="0" smtClean="0">
                <a:ln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n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200" dirty="0" smtClean="0">
                <a:ln/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1" y="309093"/>
            <a:ext cx="11603865" cy="62591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pSp>
        <p:nvGrpSpPr>
          <p:cNvPr id="2" name="Group 1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3" name="Rectangle 2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25003" y="1532586"/>
            <a:ext cx="11333408" cy="3515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আজকের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মাল্টিমিডিয়া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ক্লাসে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সবাইকে</a:t>
            </a:r>
            <a:r>
              <a:rPr lang="en-US" sz="7500" b="1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11000" b="1" dirty="0" err="1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স্বাগতম</a:t>
            </a:r>
            <a:r>
              <a:rPr lang="en-US" sz="7500" b="1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7500" b="1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068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3" name="Rectangle 2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128537" y="455846"/>
            <a:ext cx="4016583" cy="8966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b="1" dirty="0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365" y="2809464"/>
            <a:ext cx="107740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সাইবার অপরাধের তালিকা তৈরি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8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7372" y="1976282"/>
            <a:ext cx="10641289" cy="2622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r>
              <a:rPr lang="bn-BD" sz="36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সাইবার অপরাধ কাকে বলে? </a:t>
            </a:r>
          </a:p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r>
              <a:rPr lang="bn-BD" sz="36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কখন ও কোথায় তারিখে বস্টন শহরে বোমা বিস্ফোরণ হয়েছিল</a:t>
            </a:r>
            <a:r>
              <a:rPr lang="en-US" sz="36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r>
              <a:rPr lang="en-US" sz="36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অপ্রয়োজনীয়</a:t>
            </a:r>
            <a:r>
              <a:rPr lang="en-US" sz="36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আপত্তিকর</a:t>
            </a:r>
            <a:r>
              <a:rPr lang="en-US" sz="36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r>
              <a:rPr lang="bn-BD" sz="36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আপত্তিকর তথ্য প্রকাশ করে বিদ্বেষ ছড়ানোর </a:t>
            </a:r>
            <a:r>
              <a:rPr lang="bn-BD" sz="36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বাংলাদেশে কোন সাইট বন্ধ </a:t>
            </a:r>
            <a:r>
              <a:rPr lang="bn-BD" sz="36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 </a:t>
            </a:r>
            <a:r>
              <a:rPr lang="bn-BD" sz="36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হয়েছিল? </a:t>
            </a:r>
            <a:endParaRPr lang="en-US" sz="36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6" name="Rectangle 5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869636" y="363086"/>
            <a:ext cx="4534386" cy="10283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n w="0"/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77118" y="1406569"/>
            <a:ext cx="10833409" cy="4634371"/>
            <a:chOff x="692331" y="470263"/>
            <a:chExt cx="11024302" cy="5264331"/>
          </a:xfrm>
        </p:grpSpPr>
        <p:sp>
          <p:nvSpPr>
            <p:cNvPr id="6" name="Rectangle 5"/>
            <p:cNvSpPr/>
            <p:nvPr/>
          </p:nvSpPr>
          <p:spPr>
            <a:xfrm>
              <a:off x="2024743" y="2286000"/>
              <a:ext cx="8059783" cy="3043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92331" y="470263"/>
              <a:ext cx="11024302" cy="1815737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8061" y="3807823"/>
              <a:ext cx="757647" cy="15218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5062" y="3566161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6976" y="3566162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0"/>
              <a:endCxn id="8" idx="2"/>
            </p:cNvCxnSpPr>
            <p:nvPr/>
          </p:nvCxnSpPr>
          <p:spPr>
            <a:xfrm>
              <a:off x="6106885" y="3807823"/>
              <a:ext cx="0" cy="1521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284617" y="5329646"/>
              <a:ext cx="3647563" cy="4049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284617" y="5597435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80261" y="5449386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>
            <a:off x="4120253" y="431150"/>
            <a:ext cx="4016583" cy="8966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000" dirty="0">
              <a:solidFill>
                <a:srgbClr val="7030A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22" name="Rectangle 21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9249" y="3349018"/>
            <a:ext cx="11463129" cy="78483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500" dirty="0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সাইবার </a:t>
            </a:r>
            <a:r>
              <a:rPr lang="en-US" sz="4500" dirty="0" err="1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500" dirty="0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dirty="0" smtClean="0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500" dirty="0" err="1" smtClean="0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4500" dirty="0" smtClean="0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dirty="0" smtClean="0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তোমার করণীয় </a:t>
            </a:r>
            <a:r>
              <a:rPr lang="en-US" sz="4500" dirty="0" err="1" smtClean="0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500" dirty="0" smtClean="0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বর্ণনা কর।</a:t>
            </a:r>
            <a:endParaRPr lang="en-US" sz="4500" dirty="0">
              <a:solidFill>
                <a:prstClr val="black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6" name="Rectangle 5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 rot="21244206">
            <a:off x="4845867" y="2173357"/>
            <a:ext cx="2111529" cy="18095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57808" y="490330"/>
            <a:ext cx="5189918" cy="4518991"/>
            <a:chOff x="4134678" y="382748"/>
            <a:chExt cx="4598505" cy="49976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678" y="382748"/>
              <a:ext cx="4598505" cy="499763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209776">
              <a:off x="4211567" y="2242697"/>
              <a:ext cx="324904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Cyber  </a:t>
              </a:r>
              <a:r>
                <a:rPr lang="en-US" sz="30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Crime</a:t>
              </a:r>
              <a:endParaRPr lang="en-US" sz="300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 rot="21384062">
            <a:off x="5680760" y="1177204"/>
            <a:ext cx="5764695" cy="320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>
                <a:gd name="adj" fmla="val 52760"/>
              </a:avLst>
            </a:prstTxWarp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11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altLang="en-US" sz="110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altLang="en-US" sz="11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9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33171" y="1136860"/>
            <a:ext cx="4233065" cy="5285655"/>
            <a:chOff x="7581654" y="273975"/>
            <a:chExt cx="4233065" cy="52856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936" y="273975"/>
              <a:ext cx="3476503" cy="44912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7581654" y="4765182"/>
              <a:ext cx="4233065" cy="7944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bn-BD" sz="2500" b="1" dirty="0"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</a:t>
              </a:r>
              <a:r>
                <a:rPr lang="bn-BD" sz="2500" b="1" dirty="0" smtClean="0"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r>
                <a:rPr lang="en-US" sz="2500" b="1" dirty="0" smtClean="0"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2500" b="1" dirty="0" smtClean="0"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শ্রেণি </a:t>
              </a:r>
              <a:r>
                <a:rPr lang="en-US" sz="2500" b="1" dirty="0" smtClean="0"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bn-BD" sz="2500" b="1" dirty="0" smtClean="0"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৮ম,</a:t>
              </a:r>
              <a:endParaRPr lang="en-US" sz="2500" b="1" dirty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bn-BD" sz="2500" b="1" dirty="0" smtClean="0"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</a:t>
              </a:r>
              <a:r>
                <a:rPr lang="en-US" sz="2500" b="1" dirty="0" smtClean="0"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৩য়, </a:t>
              </a:r>
              <a:r>
                <a:rPr lang="en-US" sz="2500" b="1" dirty="0" err="1" smtClean="0"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BD" sz="2500" b="1" dirty="0" smtClean="0"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b="1" dirty="0" smtClean="0"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১৯</a:t>
              </a:r>
              <a:endParaRPr lang="en-US" sz="2500" b="1" dirty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 flipH="1">
            <a:off x="5762273" y="2317444"/>
            <a:ext cx="45719" cy="2988649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12522" tIns="56262" rIns="112522" bIns="56262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914672" y="1854553"/>
            <a:ext cx="45719" cy="4161417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12522" tIns="56262" rIns="112522" bIns="56262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6069221" y="2315296"/>
            <a:ext cx="45719" cy="2988649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12522" tIns="56262" rIns="112522" bIns="56262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90416" y="1085344"/>
            <a:ext cx="3558041" cy="5574545"/>
            <a:chOff x="1942564" y="831622"/>
            <a:chExt cx="3558041" cy="5532100"/>
          </a:xfrm>
        </p:grpSpPr>
        <p:sp>
          <p:nvSpPr>
            <p:cNvPr id="15" name="TextBox 5"/>
            <p:cNvSpPr txBox="1"/>
            <p:nvPr/>
          </p:nvSpPr>
          <p:spPr>
            <a:xfrm>
              <a:off x="1942564" y="3747621"/>
              <a:ext cx="3558041" cy="2616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মনিরুজ্জামান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মনির </a:t>
              </a:r>
              <a:endPara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4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আই সি টি</a:t>
              </a:r>
              <a:r>
                <a:rPr lang="en-US" sz="24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আমবাগান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সাদুল্লাপুর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গাইবান্ধা</a:t>
              </a:r>
              <a:r>
                <a:rPr lang="en-US" sz="28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monirict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sz="2000" dirty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@gmail.com</a:t>
              </a:r>
            </a:p>
            <a:p>
              <a:pPr algn="ctr"/>
              <a:r>
                <a:rPr lang="bn-BD" sz="28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০১৭২৮১৬৬১১৬ </a:t>
              </a:r>
              <a:endParaRPr lang="en-US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15" descr="NewAd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1891" y="831622"/>
              <a:ext cx="2806932" cy="291677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17" name="Rectangle 16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031691" y="358464"/>
            <a:ext cx="3854783" cy="13360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5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5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1"/>
          <p:cNvSpPr/>
          <p:nvPr/>
        </p:nvSpPr>
        <p:spPr>
          <a:xfrm>
            <a:off x="1154010" y="452356"/>
            <a:ext cx="4943063" cy="992132"/>
          </a:xfrm>
          <a:prstGeom prst="bentArrow">
            <a:avLst>
              <a:gd name="adj1" fmla="val 100000"/>
              <a:gd name="adj2" fmla="val 50000"/>
              <a:gd name="adj3" fmla="val 0"/>
              <a:gd name="adj4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 গুলো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4" y="1577428"/>
            <a:ext cx="4415993" cy="3072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8" name="Rectangle 7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8" y="1522004"/>
            <a:ext cx="4741115" cy="3114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33" y="1550924"/>
            <a:ext cx="4597873" cy="3072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84658" y="4945443"/>
            <a:ext cx="98107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ধরনের অপরাধ...? </a:t>
            </a:r>
            <a:endParaRPr lang="en-US" sz="4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7232" y="4929006"/>
            <a:ext cx="9810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সাইবার অপরাধ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4975" y="2531764"/>
            <a:ext cx="9924195" cy="1688080"/>
            <a:chOff x="1163407" y="2117949"/>
            <a:chExt cx="9924195" cy="1688080"/>
          </a:xfrm>
        </p:grpSpPr>
        <p:sp>
          <p:nvSpPr>
            <p:cNvPr id="10" name="Rectangle 9"/>
            <p:cNvSpPr/>
            <p:nvPr/>
          </p:nvSpPr>
          <p:spPr>
            <a:xfrm>
              <a:off x="1220271" y="2174813"/>
              <a:ext cx="986733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 err="1" smtClean="0">
                  <a:ln w="0"/>
                  <a:solidFill>
                    <a:srgbClr val="FFFF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সাইবার</a:t>
              </a:r>
              <a:r>
                <a:rPr lang="en-US" sz="10000" dirty="0" smtClean="0">
                  <a:ln w="0"/>
                  <a:solidFill>
                    <a:srgbClr val="FFFF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0000" dirty="0" err="1" smtClean="0">
                  <a:ln w="0"/>
                  <a:solidFill>
                    <a:srgbClr val="FFFF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অপরাধ</a:t>
              </a:r>
              <a:endParaRPr lang="en-US" sz="10000" dirty="0">
                <a:ln w="0"/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63407" y="2117949"/>
              <a:ext cx="9867331" cy="1631216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 err="1" smtClean="0">
                  <a:ln w="0"/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সাইবার</a:t>
              </a:r>
              <a:r>
                <a:rPr lang="en-US" sz="10000" dirty="0" smtClean="0">
                  <a:ln w="0"/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0000" dirty="0" err="1" smtClean="0">
                  <a:ln w="0"/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অপরাধ</a:t>
              </a:r>
              <a:endParaRPr lang="en-US" sz="100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8" name="Rectangle 7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9" y="4401329"/>
            <a:ext cx="3134404" cy="208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9" y="317769"/>
            <a:ext cx="3172321" cy="209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33" y="321468"/>
            <a:ext cx="3383447" cy="205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5" r="6995"/>
          <a:stretch/>
        </p:blipFill>
        <p:spPr>
          <a:xfrm>
            <a:off x="8328597" y="4340180"/>
            <a:ext cx="3326784" cy="217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4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6" name="Rectangle 5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0627" y="859809"/>
            <a:ext cx="77655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5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US" sz="45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5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45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5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altLang="en-US" sz="45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500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altLang="en-US" sz="45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altLang="en-US" sz="45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50627" y="1987415"/>
            <a:ext cx="11213846" cy="2599452"/>
            <a:chOff x="750627" y="1987415"/>
            <a:chExt cx="11213846" cy="2599452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750627" y="1987415"/>
              <a:ext cx="111975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571500" indent="-571500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en-US" altLang="en-US" sz="4000" dirty="0" err="1" smtClean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সাইবার</a:t>
              </a:r>
              <a:r>
                <a:rPr lang="en-US" altLang="en-US" sz="4000" dirty="0" smtClean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অপরাধ কী</a:t>
              </a:r>
              <a:r>
                <a:rPr lang="bn-IN" sz="4000" dirty="0" smtClean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তা বলতে</a:t>
              </a:r>
              <a:r>
                <a:rPr lang="bn-BD" altLang="en-US" sz="4000" dirty="0" smtClean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পারবে।</a:t>
              </a: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766940" y="2912726"/>
              <a:ext cx="111975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571500" indent="-571500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ধরণের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সাইবার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অপরাধ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সমূহ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চিহ্নিত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BD" altLang="en-US" sz="4000" dirty="0" smtClean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bn-BD" altLang="en-US" sz="4000" dirty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766940" y="3878981"/>
              <a:ext cx="111975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571500" indent="-571500" eaLnBrk="1" hangingPunct="1"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সাইবার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অপরাধ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পরিত্রাণের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উপায়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সমূহ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বর্ণনা </a:t>
              </a: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altLang="en-US" sz="4000" dirty="0" err="1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altLang="en-US" sz="4000" dirty="0">
                  <a:ln w="0"/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bn-BD" altLang="en-US" sz="4000" dirty="0">
                <a:ln w="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9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5280" y="2041595"/>
            <a:ext cx="421400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6" name="Rectangle 5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70198" y="2866115"/>
            <a:ext cx="11253032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তথ্য-প্রযুক্তি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ইন্টারনেট ব্যবহার করে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কোনো অপরাধমূলক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 হয় তাকে সাইবার অপরাধ বলে।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45" y="4227959"/>
            <a:ext cx="3533385" cy="21479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4" y="436184"/>
            <a:ext cx="3470643" cy="213871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9" y="4201455"/>
            <a:ext cx="3554834" cy="21791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06" y="436184"/>
            <a:ext cx="3516060" cy="214875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779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9701" y="243909"/>
            <a:ext cx="1077753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200" b="1" dirty="0">
                <a:solidFill>
                  <a:prstClr val="black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সম্প্রতি ঘটে যাওয়া কিছু সাইবার </a:t>
            </a:r>
            <a:r>
              <a:rPr lang="en-US" sz="4200" b="1" dirty="0" smtClean="0">
                <a:solidFill>
                  <a:prstClr val="black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অপরাধঃ</a:t>
            </a:r>
            <a:endParaRPr lang="en-US" sz="4200" b="1" dirty="0">
              <a:solidFill>
                <a:prstClr val="black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3" y="1060883"/>
            <a:ext cx="4354643" cy="24925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76" y="1070636"/>
            <a:ext cx="4398628" cy="246323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E:\MOTIAR\D,contennt Picture 2\sib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13" y="3935112"/>
            <a:ext cx="4354643" cy="25440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Rectangle 8"/>
          <p:cNvSpPr/>
          <p:nvPr/>
        </p:nvSpPr>
        <p:spPr>
          <a:xfrm>
            <a:off x="5335290" y="3673301"/>
            <a:ext cx="6114027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২০১২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চট্টগ্রামের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রামুতে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দুঃখজনক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kern="0" dirty="0" err="1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দুর্বৃত্ত</a:t>
            </a:r>
            <a:r>
              <a:rPr lang="bn-BD" sz="3600" kern="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kern="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মানু</a:t>
            </a:r>
            <a:r>
              <a:rPr lang="bn-BD" sz="3600" kern="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ষের মাঝে</a:t>
            </a:r>
            <a:r>
              <a:rPr lang="en-US" sz="3600" kern="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kern="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বিদ্বেষী</a:t>
            </a:r>
            <a:r>
              <a:rPr lang="en-US" sz="3600" kern="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মনোভাব তৈরি করে </a:t>
            </a:r>
            <a:r>
              <a:rPr lang="en-US" sz="3600" kern="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kern="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kern="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600" kern="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600" kern="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3600" kern="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দিয়েছিল</a:t>
            </a:r>
            <a:r>
              <a:rPr lang="en-US" sz="3600" kern="0" dirty="0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12" name="Rectangle 11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6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75806" y="2412726"/>
            <a:ext cx="5993342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২০১৩ সালে ১৫ এপ্রিল মার্কিন যুক্তরাষ্ট্রের বস্টন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ম্যারাথন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ড়ের শেষে দর্শকদের মাঝে বোমা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হাম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লায় ৩ জন মানুষ মারা যায়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শতাধিক আহত হয়। </a:t>
            </a:r>
            <a:endParaRPr lang="en-US" sz="3600" dirty="0">
              <a:ln w="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701" y="243909"/>
            <a:ext cx="1077753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200" b="1" dirty="0">
                <a:solidFill>
                  <a:prstClr val="black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সম্প্রতি ঘটে যাওয়া কিছু সাইবার </a:t>
            </a:r>
            <a:r>
              <a:rPr lang="en-US" sz="4200" b="1" dirty="0" smtClean="0">
                <a:solidFill>
                  <a:prstClr val="black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অপরাধঃ</a:t>
            </a:r>
            <a:endParaRPr lang="en-US" sz="4200" b="1" dirty="0">
              <a:solidFill>
                <a:prstClr val="black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395" y="77274"/>
            <a:ext cx="12067504" cy="6711405"/>
            <a:chOff x="64395" y="77274"/>
            <a:chExt cx="12067504" cy="6711405"/>
          </a:xfrm>
        </p:grpSpPr>
        <p:sp>
          <p:nvSpPr>
            <p:cNvPr id="12" name="Rectangle 11"/>
            <p:cNvSpPr/>
            <p:nvPr/>
          </p:nvSpPr>
          <p:spPr>
            <a:xfrm>
              <a:off x="64395" y="77274"/>
              <a:ext cx="12067504" cy="6711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9674" y="242553"/>
              <a:ext cx="11734799" cy="6364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1" y="3761643"/>
            <a:ext cx="4401444" cy="25648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8" y="976788"/>
            <a:ext cx="4423570" cy="25499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15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579</Words>
  <Application>Microsoft Office PowerPoint</Application>
  <PresentationFormat>Widescreen</PresentationFormat>
  <Paragraphs>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DOEL</cp:lastModifiedBy>
  <cp:revision>322</cp:revision>
  <dcterms:created xsi:type="dcterms:W3CDTF">2020-11-07T05:59:24Z</dcterms:created>
  <dcterms:modified xsi:type="dcterms:W3CDTF">2021-03-09T09:57:28Z</dcterms:modified>
</cp:coreProperties>
</file>