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91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CEAF-5693-4CE0-9D3A-1FF446C1CD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0ADA-C617-41C1-B506-26DB0402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0ADA-C617-41C1-B506-26DB0402D5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B34E-7504-417B-914F-C6A95F0478B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E72A-81AB-4590-93E4-AABE74CA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6950" y="100473"/>
            <a:ext cx="9913545" cy="12394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Teachers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199" y="2199993"/>
            <a:ext cx="3445599" cy="433661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Mazada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Akter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Barabor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alim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Madrasha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Class : 1x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Subject : English 1</a:t>
            </a:r>
            <a:r>
              <a:rPr lang="en-US" sz="2400" b="1" baseline="30000" dirty="0" smtClean="0">
                <a:latin typeface="Book Antiqua" pitchFamily="18" charset="0"/>
              </a:rPr>
              <a:t>st</a:t>
            </a:r>
            <a:r>
              <a:rPr lang="en-US" sz="2400" b="1" dirty="0" smtClean="0">
                <a:latin typeface="Book Antiqua" pitchFamily="18" charset="0"/>
              </a:rPr>
              <a:t> paper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76" y="2199993"/>
            <a:ext cx="3340012" cy="3983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65" y="2199993"/>
            <a:ext cx="3322206" cy="44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609600"/>
            <a:ext cx="3676650" cy="2788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609600"/>
            <a:ext cx="3733800" cy="2788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974" y="4572000"/>
            <a:ext cx="797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 Black" pitchFamily="34" charset="0"/>
              </a:rPr>
              <a:t>Eventually with the help of his devoted servant </a:t>
            </a:r>
            <a:r>
              <a:rPr lang="en-US" sz="2400" dirty="0" err="1">
                <a:latin typeface="Arial Black" pitchFamily="34" charset="0"/>
              </a:rPr>
              <a:t>Iolaus</a:t>
            </a:r>
            <a:r>
              <a:rPr lang="en-US" sz="2400" dirty="0">
                <a:latin typeface="Arial Black" pitchFamily="34" charset="0"/>
              </a:rPr>
              <a:t>, Hercules succeeded in burning all the heads if the Hydra except the ninth or immoral one,  which he decided to bury under a huge rock.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550" y="3478794"/>
            <a:ext cx="428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itchFamily="34" charset="0"/>
              </a:rPr>
              <a:t>Micheal</a:t>
            </a:r>
            <a:r>
              <a:rPr lang="en-US" sz="2000" dirty="0">
                <a:latin typeface="Arial Black" pitchFamily="34" charset="0"/>
              </a:rPr>
              <a:t> Hurst as </a:t>
            </a:r>
            <a:r>
              <a:rPr lang="en-US" sz="2000" dirty="0" err="1">
                <a:latin typeface="Arial Black" pitchFamily="34" charset="0"/>
              </a:rPr>
              <a:t>Iolaus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1" y="347879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itchFamily="34" charset="0"/>
              </a:rPr>
              <a:t>Iolaus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Franklin Gothic Heavy" pitchFamily="34" charset="0"/>
              </a:rPr>
              <a:t>1.Who gave Hercules all the </a:t>
            </a:r>
            <a:r>
              <a:rPr lang="en-US" sz="4000" dirty="0" err="1">
                <a:latin typeface="Franklin Gothic Heavy" pitchFamily="34" charset="0"/>
              </a:rPr>
              <a:t>labours</a:t>
            </a:r>
            <a:r>
              <a:rPr lang="en-US" sz="4000" dirty="0">
                <a:latin typeface="Franklin Gothic Heavy" pitchFamily="34" charset="0"/>
              </a:rPr>
              <a:t>?</a:t>
            </a:r>
          </a:p>
          <a:p>
            <a:pPr algn="just"/>
            <a:r>
              <a:rPr lang="en-US" sz="4000" dirty="0">
                <a:latin typeface="Franklin Gothic Heavy" pitchFamily="34" charset="0"/>
              </a:rPr>
              <a:t>2.What was the second </a:t>
            </a:r>
            <a:r>
              <a:rPr lang="en-US" sz="4000" dirty="0" err="1">
                <a:latin typeface="Franklin Gothic Heavy" pitchFamily="34" charset="0"/>
              </a:rPr>
              <a:t>labour</a:t>
            </a:r>
            <a:r>
              <a:rPr lang="en-US" sz="4000" dirty="0">
                <a:latin typeface="Franklin Gothic Heavy" pitchFamily="34" charset="0"/>
              </a:rPr>
              <a:t> of Hercules?</a:t>
            </a:r>
          </a:p>
          <a:p>
            <a:pPr algn="just"/>
            <a:r>
              <a:rPr lang="en-US" sz="4000" dirty="0">
                <a:latin typeface="Franklin Gothic Heavy" pitchFamily="34" charset="0"/>
              </a:rPr>
              <a:t>3. How did he kill the hydra?</a:t>
            </a:r>
          </a:p>
          <a:p>
            <a:pPr algn="just"/>
            <a:endParaRPr lang="en-US" sz="4000" dirty="0"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itchFamily="34" charset="0"/>
              </a:rPr>
              <a:t>Single</a:t>
            </a:r>
            <a:r>
              <a:rPr lang="en-US" sz="3600" u="sng" dirty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en-US" sz="3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itchFamily="34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0738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6" y="131315"/>
            <a:ext cx="3109912" cy="2091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75" y="107131"/>
            <a:ext cx="2219854" cy="2165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557" y="2272420"/>
            <a:ext cx="226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Horses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4348" y="2272420"/>
            <a:ext cx="191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The Boar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92" y="155500"/>
            <a:ext cx="3146907" cy="2116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715" y="227242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Bull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74" y="155500"/>
            <a:ext cx="2566043" cy="204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985" y="2118532"/>
            <a:ext cx="19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stable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557" y="3532976"/>
            <a:ext cx="1145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Hercules triumphed again and again, as he would every time he was given an impossible task by </a:t>
            </a:r>
            <a:r>
              <a:rPr lang="en-US" sz="2400" dirty="0" err="1">
                <a:latin typeface="Arial Black" pitchFamily="34" charset="0"/>
              </a:rPr>
              <a:t>Eurystheus</a:t>
            </a:r>
            <a:r>
              <a:rPr lang="en-US" sz="24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8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24384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6" y="228599"/>
            <a:ext cx="3924719" cy="2720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29" y="228600"/>
            <a:ext cx="3498273" cy="2720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66" y="4448908"/>
            <a:ext cx="10065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>
                <a:latin typeface="Bernard MT Condensed" pitchFamily="18" charset="0"/>
              </a:rPr>
              <a:t>Because of  twelve </a:t>
            </a:r>
            <a:r>
              <a:rPr lang="en-US" sz="3600" u="sng" dirty="0" err="1">
                <a:latin typeface="Bernard MT Condensed" pitchFamily="18" charset="0"/>
              </a:rPr>
              <a:t>labours</a:t>
            </a:r>
            <a:r>
              <a:rPr lang="en-US" sz="3600" u="sng" dirty="0">
                <a:latin typeface="Bernard MT Condensed" pitchFamily="18" charset="0"/>
              </a:rPr>
              <a:t> Hercules began to acquire reputation of a hero possessing immense strength throughout the world.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7002" y="3156229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gerian" pitchFamily="82" charset="0"/>
              </a:rPr>
              <a:t>Kevin as Hercules</a:t>
            </a:r>
          </a:p>
        </p:txBody>
      </p:sp>
    </p:spTree>
    <p:extLst>
      <p:ext uri="{BB962C8B-B14F-4D97-AF65-F5344CB8AC3E}">
        <p14:creationId xmlns:p14="http://schemas.microsoft.com/office/powerpoint/2010/main" val="38587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nard MT Condensed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19437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>
                <a:latin typeface="Bernard MT Condensed" pitchFamily="18" charset="0"/>
              </a:rPr>
              <a:t>Discuss Hercules’s second </a:t>
            </a:r>
            <a:r>
              <a:rPr lang="en-US" sz="2800" dirty="0" err="1">
                <a:latin typeface="Bernard MT Condensed" pitchFamily="18" charset="0"/>
              </a:rPr>
              <a:t>labour</a:t>
            </a:r>
            <a:r>
              <a:rPr lang="en-US" sz="2800" dirty="0">
                <a:latin typeface="Bernard MT Condensed" pitchFamily="18" charset="0"/>
              </a:rPr>
              <a:t>?</a:t>
            </a:r>
          </a:p>
          <a:p>
            <a:pPr algn="just"/>
            <a:r>
              <a:rPr lang="en-US" sz="2800" dirty="0">
                <a:latin typeface="Bernard MT Condensed" pitchFamily="18" charset="0"/>
              </a:rPr>
              <a:t>2. What did he do with Hydra’s immortal head?</a:t>
            </a:r>
          </a:p>
        </p:txBody>
      </p:sp>
    </p:spTree>
    <p:extLst>
      <p:ext uri="{BB962C8B-B14F-4D97-AF65-F5344CB8AC3E}">
        <p14:creationId xmlns:p14="http://schemas.microsoft.com/office/powerpoint/2010/main" val="35723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9" y="381000"/>
            <a:ext cx="7368791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733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Broadway" pitchFamily="82" charset="0"/>
              </a:rPr>
              <a:t>Write a paragraph on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</a:rPr>
              <a:t>Hercules’ SECOND LABOUR</a:t>
            </a:r>
          </a:p>
        </p:txBody>
      </p:sp>
    </p:spTree>
    <p:extLst>
      <p:ext uri="{BB962C8B-B14F-4D97-AF65-F5344CB8AC3E}">
        <p14:creationId xmlns:p14="http://schemas.microsoft.com/office/powerpoint/2010/main" val="12985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oper Black" pitchFamily="18" charset="0"/>
              </a:rPr>
              <a:t>Thanks a lot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00250"/>
            <a:ext cx="7467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157" y="1739775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nard MT Condensed" pitchFamily="18" charset="0"/>
              </a:rPr>
              <a:t>English 1</a:t>
            </a:r>
            <a:r>
              <a:rPr lang="en-US" sz="3600" baseline="30000" dirty="0">
                <a:latin typeface="Bernard MT Condensed" pitchFamily="18" charset="0"/>
              </a:rPr>
              <a:t>st</a:t>
            </a:r>
            <a:r>
              <a:rPr lang="en-US" sz="3600" dirty="0">
                <a:latin typeface="Bernard MT Condensed" pitchFamily="18" charset="0"/>
              </a:rPr>
              <a:t> Paper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Class: xi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Unit: Nine (Myths and Literature)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Lesson: </a:t>
            </a:r>
            <a:r>
              <a:rPr lang="en-US" sz="2800" dirty="0" smtClean="0">
                <a:latin typeface="Bernard MT Condensed" pitchFamily="18" charset="0"/>
              </a:rPr>
              <a:t>4</a:t>
            </a:r>
            <a:br>
              <a:rPr lang="en-US" sz="2800" dirty="0" smtClean="0">
                <a:latin typeface="Bernard MT Condensed" pitchFamily="18" charset="0"/>
              </a:rPr>
            </a:br>
            <a:r>
              <a:rPr lang="en-US" sz="2800" dirty="0" smtClean="0">
                <a:latin typeface="Bernard MT Condensed" pitchFamily="18" charset="0"/>
              </a:rPr>
              <a:t>Time:45 </a:t>
            </a:r>
            <a:r>
              <a:rPr lang="en-US" sz="2800" dirty="0" smtClean="0">
                <a:latin typeface="Bernard MT Condensed" pitchFamily="18" charset="0"/>
              </a:rPr>
              <a:t>minutes</a:t>
            </a:r>
            <a:endParaRPr lang="en-US" sz="2800" dirty="0">
              <a:latin typeface="Bernard MT Condensed" pitchFamily="18" charset="0"/>
            </a:endParaRPr>
          </a:p>
          <a:p>
            <a:pPr algn="ctr"/>
            <a:r>
              <a:rPr lang="en-US" sz="2800" dirty="0" smtClean="0">
                <a:latin typeface="Bernard MT Condensed" pitchFamily="18" charset="0"/>
              </a:rPr>
              <a:t>24/06/2021</a:t>
            </a:r>
            <a:endParaRPr lang="en-US" sz="28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4564" y="2465561"/>
            <a:ext cx="7391400" cy="1905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HERCULES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itannic Bold" pitchFamily="34" charset="0"/>
              </a:rPr>
              <a:t>Announcement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6562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136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oadway" pitchFamily="82" charset="0"/>
              </a:rPr>
              <a:t>Let us watch some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1" y="923453"/>
            <a:ext cx="4175844" cy="278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50" y="923454"/>
            <a:ext cx="3725501" cy="278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67" y="923453"/>
            <a:ext cx="3096974" cy="2667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1" y="3922916"/>
            <a:ext cx="4175844" cy="2821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51" y="4003800"/>
            <a:ext cx="4083112" cy="2741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3" y="4003800"/>
            <a:ext cx="2934107" cy="27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itchFamily="34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872" y="2209800"/>
            <a:ext cx="85413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Students will be able to…….</a:t>
            </a:r>
          </a:p>
          <a:p>
            <a:pPr algn="just"/>
            <a:endParaRPr lang="en-US" sz="2400" dirty="0">
              <a:latin typeface="Arial Black" pitchFamily="34" charset="0"/>
            </a:endParaRPr>
          </a:p>
          <a:p>
            <a:pPr algn="just"/>
            <a:r>
              <a:rPr lang="en-US" sz="2400" dirty="0">
                <a:latin typeface="Arial Black" pitchFamily="34" charset="0"/>
              </a:rPr>
              <a:t># Tell the meaning of some words.</a:t>
            </a:r>
          </a:p>
          <a:p>
            <a:pPr algn="just"/>
            <a:r>
              <a:rPr lang="en-US" sz="2400" dirty="0">
                <a:latin typeface="Arial Black" pitchFamily="34" charset="0"/>
              </a:rPr>
              <a:t># Describe the” second </a:t>
            </a:r>
            <a:r>
              <a:rPr lang="en-US" sz="2400" dirty="0" err="1">
                <a:latin typeface="Arial Black" pitchFamily="34" charset="0"/>
              </a:rPr>
              <a:t>labour</a:t>
            </a:r>
            <a:r>
              <a:rPr lang="en-US" sz="2400" dirty="0">
                <a:latin typeface="Arial Black" pitchFamily="34" charset="0"/>
              </a:rPr>
              <a:t>” of the hero</a:t>
            </a:r>
            <a:r>
              <a:rPr lang="en-US" dirty="0"/>
              <a:t>.</a:t>
            </a:r>
          </a:p>
          <a:p>
            <a:pPr algn="just"/>
            <a:r>
              <a:rPr lang="en-US" sz="2400" dirty="0">
                <a:latin typeface="Arial Black" pitchFamily="34" charset="0"/>
              </a:rPr>
              <a:t># Describe the reasons for calling Hercules a hero.</a:t>
            </a:r>
          </a:p>
        </p:txBody>
      </p:sp>
    </p:spTree>
    <p:extLst>
      <p:ext uri="{BB962C8B-B14F-4D97-AF65-F5344CB8AC3E}">
        <p14:creationId xmlns:p14="http://schemas.microsoft.com/office/powerpoint/2010/main" val="26293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660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304800" y="1295400"/>
            <a:ext cx="2590800" cy="1149036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Terrible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16" y="1295400"/>
            <a:ext cx="2313914" cy="1348177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5934546" y="1295400"/>
            <a:ext cx="2971800" cy="100946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Dreadful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52400" y="3383731"/>
            <a:ext cx="2743200" cy="122448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Slay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14" y="3136827"/>
            <a:ext cx="1834128" cy="1498745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6166755" y="3383730"/>
            <a:ext cx="2850495" cy="122448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kill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04800" y="5305331"/>
            <a:ext cx="2819400" cy="114396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Victorious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61199"/>
            <a:ext cx="1929892" cy="1447419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6029902" y="5305331"/>
            <a:ext cx="3124200" cy="114396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35364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80" y="210493"/>
            <a:ext cx="6019800" cy="379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953000"/>
            <a:ext cx="1118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latin typeface="Bernard MT Condensed" pitchFamily="18" charset="0"/>
              </a:rPr>
              <a:t>His next task was to slay a monster called Hydra that was ravaging the country of Argos.</a:t>
            </a:r>
          </a:p>
        </p:txBody>
      </p:sp>
    </p:spTree>
    <p:extLst>
      <p:ext uri="{BB962C8B-B14F-4D97-AF65-F5344CB8AC3E}">
        <p14:creationId xmlns:p14="http://schemas.microsoft.com/office/powerpoint/2010/main" val="2773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5173579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3579" y="990600"/>
            <a:ext cx="35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The Hydra had nine heads.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Among them the middle one was said to be immortal.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57200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292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20" y="228601"/>
            <a:ext cx="5029200" cy="2976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347" y="3661372"/>
            <a:ext cx="10818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itannic Bold" pitchFamily="34" charset="0"/>
              </a:rPr>
              <a:t>Our hero struck off its heads with his club, but whenever he knocked off a head ,two new ones erupted in its place. </a:t>
            </a:r>
          </a:p>
        </p:txBody>
      </p:sp>
    </p:spTree>
    <p:extLst>
      <p:ext uri="{BB962C8B-B14F-4D97-AF65-F5344CB8AC3E}">
        <p14:creationId xmlns:p14="http://schemas.microsoft.com/office/powerpoint/2010/main" val="18209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299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Algerian</vt:lpstr>
      <vt:lpstr>Arial</vt:lpstr>
      <vt:lpstr>Arial Black</vt:lpstr>
      <vt:lpstr>Bernard MT Condensed</vt:lpstr>
      <vt:lpstr>Book Antiqua</vt:lpstr>
      <vt:lpstr>Britannic Bold</vt:lpstr>
      <vt:lpstr>Broadway</vt:lpstr>
      <vt:lpstr>Calibri</vt:lpstr>
      <vt:lpstr>Calibri Light</vt:lpstr>
      <vt:lpstr>Cooper Black</vt:lpstr>
      <vt:lpstr>Franklin Gothic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Abc</dc:creator>
  <cp:lastModifiedBy>Pc Abc</cp:lastModifiedBy>
  <cp:revision>7</cp:revision>
  <dcterms:created xsi:type="dcterms:W3CDTF">2021-06-24T02:51:51Z</dcterms:created>
  <dcterms:modified xsi:type="dcterms:W3CDTF">2021-06-24T03:52:12Z</dcterms:modified>
</cp:coreProperties>
</file>