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71" r:id="rId9"/>
    <p:sldId id="265" r:id="rId10"/>
    <p:sldId id="272" r:id="rId11"/>
    <p:sldId id="266" r:id="rId12"/>
    <p:sldId id="267" r:id="rId13"/>
    <p:sldId id="273" r:id="rId14"/>
    <p:sldId id="274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75" r:id="rId23"/>
    <p:sldId id="268" r:id="rId24"/>
    <p:sldId id="269" r:id="rId25"/>
    <p:sldId id="286" r:id="rId26"/>
    <p:sldId id="270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F9E52-108C-4409-95F3-068081CE0CD9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EB6E55-AB59-45BE-81EF-D10E8C820A9A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44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4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06C4B7-9688-4259-8784-C2A7B78276FC}" type="parTrans" cxnId="{1077BE63-7EDF-4A24-9EB8-B17246297B5F}">
      <dgm:prSet/>
      <dgm:spPr/>
      <dgm:t>
        <a:bodyPr/>
        <a:lstStyle/>
        <a:p>
          <a:endParaRPr lang="en-US"/>
        </a:p>
      </dgm:t>
    </dgm:pt>
    <dgm:pt modelId="{E073E91F-797D-410B-930D-CE111A566189}" type="sibTrans" cxnId="{1077BE63-7EDF-4A24-9EB8-B17246297B5F}">
      <dgm:prSet/>
      <dgm:spPr/>
      <dgm:t>
        <a:bodyPr/>
        <a:lstStyle/>
        <a:p>
          <a:endParaRPr lang="en-US"/>
        </a:p>
      </dgm:t>
    </dgm:pt>
    <dgm:pt modelId="{C8E061DE-7FE8-4B29-9794-377D4F04C809}">
      <dgm:prSet phldrT="[Text]" custT="1"/>
      <dgm:spPr/>
      <dgm:t>
        <a:bodyPr/>
        <a:lstStyle/>
        <a:p>
          <a:pPr algn="ctr"/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১৯২৪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6F6DC6-7888-421F-A18A-1E7F88C3CA68}" type="parTrans" cxnId="{DEBC0D87-E6B2-4428-8B81-7F643D37138F}">
      <dgm:prSet/>
      <dgm:spPr/>
      <dgm:t>
        <a:bodyPr/>
        <a:lstStyle/>
        <a:p>
          <a:endParaRPr lang="en-US"/>
        </a:p>
      </dgm:t>
    </dgm:pt>
    <dgm:pt modelId="{081971DA-6831-462E-8A83-A3E3AB44B8BB}" type="sibTrans" cxnId="{DEBC0D87-E6B2-4428-8B81-7F643D37138F}">
      <dgm:prSet/>
      <dgm:spPr/>
      <dgm:t>
        <a:bodyPr/>
        <a:lstStyle/>
        <a:p>
          <a:endParaRPr lang="en-US"/>
        </a:p>
      </dgm:t>
    </dgm:pt>
    <dgm:pt modelId="{F0F9319E-FBBE-4E97-9891-8981B8206EEC}">
      <dgm:prSet phldrT="[Text]" custT="1"/>
      <dgm:spPr/>
      <dgm:t>
        <a:bodyPr/>
        <a:lstStyle/>
        <a:p>
          <a:r>
            <a:rPr lang="en-US" sz="1800" b="1" dirty="0">
              <a:latin typeface="NikoshBAN" panose="02000000000000000000" pitchFamily="2" charset="0"/>
              <a:cs typeface="NikoshBAN" panose="02000000000000000000" pitchFamily="2" charset="0"/>
            </a:rPr>
            <a:t>১৯৫২ </a:t>
          </a:r>
          <a:r>
            <a:rPr lang="en-US" sz="1800" b="1" dirty="0" err="1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1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latin typeface="NikoshBAN" panose="02000000000000000000" pitchFamily="2" charset="0"/>
              <a:cs typeface="NikoshBAN" panose="02000000000000000000" pitchFamily="2" charset="0"/>
            </a:rPr>
            <a:t>বঙ্গবন্ধুর</a:t>
          </a:r>
          <a:r>
            <a:rPr lang="en-US" sz="1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latin typeface="NikoshBAN" panose="02000000000000000000" pitchFamily="2" charset="0"/>
              <a:cs typeface="NikoshBAN" panose="02000000000000000000" pitchFamily="2" charset="0"/>
            </a:rPr>
            <a:t>আমন্ত্রনে</a:t>
          </a:r>
          <a:r>
            <a:rPr lang="en-US" sz="1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1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latin typeface="NikoshBAN" panose="02000000000000000000" pitchFamily="2" charset="0"/>
              <a:cs typeface="NikoshBAN" panose="02000000000000000000" pitchFamily="2" charset="0"/>
            </a:rPr>
            <a:t>বাংলাদেশে</a:t>
          </a:r>
          <a:r>
            <a:rPr lang="en-US" sz="1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latin typeface="NikoshBAN" panose="02000000000000000000" pitchFamily="2" charset="0"/>
              <a:cs typeface="NikoshBAN" panose="02000000000000000000" pitchFamily="2" charset="0"/>
            </a:rPr>
            <a:t>আসেন</a:t>
          </a:r>
          <a:r>
            <a:rPr lang="en-US" sz="1800" b="1" dirty="0"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</a:p>
      </dgm:t>
    </dgm:pt>
    <dgm:pt modelId="{503B7D93-7711-4D82-9727-4E7953BDCC3D}" type="parTrans" cxnId="{7F9FAB03-EA48-48C1-830E-658A4758D759}">
      <dgm:prSet/>
      <dgm:spPr/>
      <dgm:t>
        <a:bodyPr/>
        <a:lstStyle/>
        <a:p>
          <a:endParaRPr lang="en-US"/>
        </a:p>
      </dgm:t>
    </dgm:pt>
    <dgm:pt modelId="{5A595CA1-F9BA-4760-A61A-51A4FD3287C1}" type="sibTrans" cxnId="{7F9FAB03-EA48-48C1-830E-658A4758D759}">
      <dgm:prSet/>
      <dgm:spPr/>
      <dgm:t>
        <a:bodyPr/>
        <a:lstStyle/>
        <a:p>
          <a:endParaRPr lang="en-US"/>
        </a:p>
      </dgm:t>
    </dgm:pt>
    <dgm:pt modelId="{9A1A0AB0-C9AF-46BB-A229-044D746FA237}">
      <dgm:prSet phldrT="[Text]" custT="1"/>
      <dgm:spPr/>
      <dgm:t>
        <a:bodyPr/>
        <a:lstStyle/>
        <a:p>
          <a:r>
            <a:rPr lang="en-US" sz="1800" b="1" dirty="0">
              <a:latin typeface="NikoshBAN" panose="02000000000000000000" pitchFamily="2" charset="0"/>
              <a:cs typeface="NikoshBAN" panose="02000000000000000000" pitchFamily="2" charset="0"/>
            </a:rPr>
            <a:t>২০১২ </a:t>
          </a:r>
          <a:r>
            <a:rPr lang="en-US" sz="1800" b="1" dirty="0" err="1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1800" b="1" dirty="0">
              <a:latin typeface="NikoshBAN" panose="02000000000000000000" pitchFamily="2" charset="0"/>
              <a:cs typeface="NikoshBAN" panose="02000000000000000000" pitchFamily="2" charset="0"/>
            </a:rPr>
            <a:t> “</a:t>
          </a:r>
          <a:r>
            <a:rPr lang="en-US" sz="1800" b="1" dirty="0" err="1">
              <a:latin typeface="NikoshBAN" panose="02000000000000000000" pitchFamily="2" charset="0"/>
              <a:cs typeface="NikoshBAN" panose="02000000000000000000" pitchFamily="2" charset="0"/>
            </a:rPr>
            <a:t>মুক্তিযুদ্ধ</a:t>
          </a:r>
          <a:r>
            <a:rPr lang="en-US" sz="1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latin typeface="NikoshBAN" panose="02000000000000000000" pitchFamily="2" charset="0"/>
              <a:cs typeface="NikoshBAN" panose="02000000000000000000" pitchFamily="2" charset="0"/>
            </a:rPr>
            <a:t>মৈত্রি</a:t>
          </a:r>
          <a:r>
            <a:rPr lang="en-US" sz="1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latin typeface="NikoshBAN" panose="02000000000000000000" pitchFamily="2" charset="0"/>
              <a:cs typeface="NikoshBAN" panose="02000000000000000000" pitchFamily="2" charset="0"/>
            </a:rPr>
            <a:t>সম্মাননা</a:t>
          </a:r>
          <a:r>
            <a:rPr lang="en-US" sz="1800" b="1" dirty="0">
              <a:latin typeface="NikoshBAN" panose="02000000000000000000" pitchFamily="2" charset="0"/>
              <a:cs typeface="NikoshBAN" panose="02000000000000000000" pitchFamily="2" charset="0"/>
            </a:rPr>
            <a:t>” </a:t>
          </a:r>
          <a:r>
            <a:rPr lang="en-US" sz="1800" b="1" err="1">
              <a:latin typeface="NikoshBAN" panose="02000000000000000000" pitchFamily="2" charset="0"/>
              <a:cs typeface="NikoshBAN" panose="02000000000000000000" pitchFamily="2" charset="0"/>
            </a:rPr>
            <a:t>জানানো</a:t>
          </a:r>
          <a:r>
            <a:rPr lang="en-US" sz="1800" b="1">
              <a:latin typeface="NikoshBAN" panose="02000000000000000000" pitchFamily="2" charset="0"/>
              <a:cs typeface="NikoshBAN" panose="02000000000000000000" pitchFamily="2" charset="0"/>
            </a:rPr>
            <a:t> হয় । 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CDF3B2-48B0-4728-AA89-CB464569C39D}" type="parTrans" cxnId="{F748A453-3606-49BD-BE62-22A0B3E37E0A}">
      <dgm:prSet/>
      <dgm:spPr/>
      <dgm:t>
        <a:bodyPr/>
        <a:lstStyle/>
        <a:p>
          <a:endParaRPr lang="en-US"/>
        </a:p>
      </dgm:t>
    </dgm:pt>
    <dgm:pt modelId="{E8E4DF35-9E53-40A3-AF4E-874838EA03B4}" type="sibTrans" cxnId="{F748A453-3606-49BD-BE62-22A0B3E37E0A}">
      <dgm:prSet/>
      <dgm:spPr/>
      <dgm:t>
        <a:bodyPr/>
        <a:lstStyle/>
        <a:p>
          <a:endParaRPr lang="en-US"/>
        </a:p>
      </dgm:t>
    </dgm:pt>
    <dgm:pt modelId="{1731BF8B-407E-4AFF-AD52-FA908F135872}">
      <dgm:prSet custT="1"/>
      <dgm:spPr/>
      <dgm:t>
        <a:bodyPr/>
        <a:lstStyle/>
        <a:p>
          <a:pPr algn="ctr"/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১৯৮৬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72BE82-B4B8-483E-817B-D88492AE44A0}" type="parTrans" cxnId="{9F05B6CC-378F-4142-8F99-1913130B55AA}">
      <dgm:prSet/>
      <dgm:spPr/>
      <dgm:t>
        <a:bodyPr/>
        <a:lstStyle/>
        <a:p>
          <a:endParaRPr lang="en-US"/>
        </a:p>
      </dgm:t>
    </dgm:pt>
    <dgm:pt modelId="{5E746065-F9CB-4A0C-8A04-D94CC20933BF}" type="sibTrans" cxnId="{9F05B6CC-378F-4142-8F99-1913130B55AA}">
      <dgm:prSet/>
      <dgm:spPr/>
      <dgm:t>
        <a:bodyPr/>
        <a:lstStyle/>
        <a:p>
          <a:endParaRPr lang="en-US"/>
        </a:p>
      </dgm:t>
    </dgm:pt>
    <dgm:pt modelId="{D18331CB-346D-4358-BD51-4580FABF909B}">
      <dgm:prSet custT="1"/>
      <dgm:spPr/>
      <dgm:t>
        <a:bodyPr/>
        <a:lstStyle/>
        <a:p>
          <a:pPr algn="ctr"/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লেখা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গানঃ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272E89-1886-448D-AA9C-14DB4DB7EAAD}" type="parTrans" cxnId="{0857B8D6-06EE-49DE-9F57-4FFDDC4C3619}">
      <dgm:prSet/>
      <dgm:spPr/>
      <dgm:t>
        <a:bodyPr/>
        <a:lstStyle/>
        <a:p>
          <a:endParaRPr lang="en-US"/>
        </a:p>
      </dgm:t>
    </dgm:pt>
    <dgm:pt modelId="{C2555CD4-99FB-4125-A613-4408E78EEE61}" type="sibTrans" cxnId="{0857B8D6-06EE-49DE-9F57-4FFDDC4C3619}">
      <dgm:prSet/>
      <dgm:spPr/>
      <dgm:t>
        <a:bodyPr/>
        <a:lstStyle/>
        <a:p>
          <a:endParaRPr lang="en-US"/>
        </a:p>
      </dgm:t>
    </dgm:pt>
    <dgm:pt modelId="{7A47F928-F5CC-4AD6-A18D-3CEDCB609643}" type="pres">
      <dgm:prSet presAssocID="{601F9E52-108C-4409-95F3-068081CE0CD9}" presName="composite" presStyleCnt="0">
        <dgm:presLayoutVars>
          <dgm:chMax val="1"/>
          <dgm:dir/>
          <dgm:resizeHandles val="exact"/>
        </dgm:presLayoutVars>
      </dgm:prSet>
      <dgm:spPr/>
    </dgm:pt>
    <dgm:pt modelId="{223E765A-FCC3-4E45-A9F6-23ED50E851DB}" type="pres">
      <dgm:prSet presAssocID="{601F9E52-108C-4409-95F3-068081CE0CD9}" presName="radial" presStyleCnt="0">
        <dgm:presLayoutVars>
          <dgm:animLvl val="ctr"/>
        </dgm:presLayoutVars>
      </dgm:prSet>
      <dgm:spPr/>
    </dgm:pt>
    <dgm:pt modelId="{E38581C8-C01F-4E9D-8A61-617EEDA8FF31}" type="pres">
      <dgm:prSet presAssocID="{5FEB6E55-AB59-45BE-81EF-D10E8C820A9A}" presName="centerShape" presStyleLbl="vennNode1" presStyleIdx="0" presStyleCnt="6"/>
      <dgm:spPr/>
    </dgm:pt>
    <dgm:pt modelId="{E71E59A4-8884-4BE6-ABF0-FD7FF8F0D597}" type="pres">
      <dgm:prSet presAssocID="{C8E061DE-7FE8-4B29-9794-377D4F04C809}" presName="node" presStyleLbl="vennNode1" presStyleIdx="1" presStyleCnt="6">
        <dgm:presLayoutVars>
          <dgm:bulletEnabled val="1"/>
        </dgm:presLayoutVars>
      </dgm:prSet>
      <dgm:spPr/>
    </dgm:pt>
    <dgm:pt modelId="{7162F6CB-0825-49F8-B780-05304B3AF124}" type="pres">
      <dgm:prSet presAssocID="{D18331CB-346D-4358-BD51-4580FABF909B}" presName="node" presStyleLbl="vennNode1" presStyleIdx="2" presStyleCnt="6">
        <dgm:presLayoutVars>
          <dgm:bulletEnabled val="1"/>
        </dgm:presLayoutVars>
      </dgm:prSet>
      <dgm:spPr/>
    </dgm:pt>
    <dgm:pt modelId="{A8E25E5A-92C1-4337-BCB8-BCEBB149075D}" type="pres">
      <dgm:prSet presAssocID="{F0F9319E-FBBE-4E97-9891-8981B8206EEC}" presName="node" presStyleLbl="vennNode1" presStyleIdx="3" presStyleCnt="6">
        <dgm:presLayoutVars>
          <dgm:bulletEnabled val="1"/>
        </dgm:presLayoutVars>
      </dgm:prSet>
      <dgm:spPr/>
    </dgm:pt>
    <dgm:pt modelId="{877B0EFD-3089-488C-B6A9-4ACEC8D7C002}" type="pres">
      <dgm:prSet presAssocID="{9A1A0AB0-C9AF-46BB-A229-044D746FA237}" presName="node" presStyleLbl="vennNode1" presStyleIdx="4" presStyleCnt="6">
        <dgm:presLayoutVars>
          <dgm:bulletEnabled val="1"/>
        </dgm:presLayoutVars>
      </dgm:prSet>
      <dgm:spPr/>
    </dgm:pt>
    <dgm:pt modelId="{D92EAD88-20FC-4E58-A08C-AEDE1B11CB88}" type="pres">
      <dgm:prSet presAssocID="{1731BF8B-407E-4AFF-AD52-FA908F135872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0857B8D6-06EE-49DE-9F57-4FFDDC4C3619}" srcId="{5FEB6E55-AB59-45BE-81EF-D10E8C820A9A}" destId="{D18331CB-346D-4358-BD51-4580FABF909B}" srcOrd="1" destOrd="0" parTransId="{38272E89-1886-448D-AA9C-14DB4DB7EAAD}" sibTransId="{C2555CD4-99FB-4125-A613-4408E78EEE61}"/>
    <dgm:cxn modelId="{F748A453-3606-49BD-BE62-22A0B3E37E0A}" srcId="{5FEB6E55-AB59-45BE-81EF-D10E8C820A9A}" destId="{9A1A0AB0-C9AF-46BB-A229-044D746FA237}" srcOrd="3" destOrd="0" parTransId="{C9CDF3B2-48B0-4728-AA89-CB464569C39D}" sibTransId="{E8E4DF35-9E53-40A3-AF4E-874838EA03B4}"/>
    <dgm:cxn modelId="{9F05B6CC-378F-4142-8F99-1913130B55AA}" srcId="{5FEB6E55-AB59-45BE-81EF-D10E8C820A9A}" destId="{1731BF8B-407E-4AFF-AD52-FA908F135872}" srcOrd="4" destOrd="0" parTransId="{6F72BE82-B4B8-483E-817B-D88492AE44A0}" sibTransId="{5E746065-F9CB-4A0C-8A04-D94CC20933BF}"/>
    <dgm:cxn modelId="{582990EB-1395-45C5-979D-CBDF7C42278B}" type="presOf" srcId="{601F9E52-108C-4409-95F3-068081CE0CD9}" destId="{7A47F928-F5CC-4AD6-A18D-3CEDCB609643}" srcOrd="0" destOrd="0" presId="urn:microsoft.com/office/officeart/2005/8/layout/radial3"/>
    <dgm:cxn modelId="{CDEF96B0-2A05-4DF6-BFB7-3A50A88533CB}" type="presOf" srcId="{C8E061DE-7FE8-4B29-9794-377D4F04C809}" destId="{E71E59A4-8884-4BE6-ABF0-FD7FF8F0D597}" srcOrd="0" destOrd="0" presId="urn:microsoft.com/office/officeart/2005/8/layout/radial3"/>
    <dgm:cxn modelId="{7F9FAB03-EA48-48C1-830E-658A4758D759}" srcId="{5FEB6E55-AB59-45BE-81EF-D10E8C820A9A}" destId="{F0F9319E-FBBE-4E97-9891-8981B8206EEC}" srcOrd="2" destOrd="0" parTransId="{503B7D93-7711-4D82-9727-4E7953BDCC3D}" sibTransId="{5A595CA1-F9BA-4760-A61A-51A4FD3287C1}"/>
    <dgm:cxn modelId="{A30BAD75-4779-4772-B2EA-C68FF90BFF3A}" type="presOf" srcId="{5FEB6E55-AB59-45BE-81EF-D10E8C820A9A}" destId="{E38581C8-C01F-4E9D-8A61-617EEDA8FF31}" srcOrd="0" destOrd="0" presId="urn:microsoft.com/office/officeart/2005/8/layout/radial3"/>
    <dgm:cxn modelId="{B1C31C19-03CA-4DBE-B097-7FC43C609CD6}" type="presOf" srcId="{1731BF8B-407E-4AFF-AD52-FA908F135872}" destId="{D92EAD88-20FC-4E58-A08C-AEDE1B11CB88}" srcOrd="0" destOrd="0" presId="urn:microsoft.com/office/officeart/2005/8/layout/radial3"/>
    <dgm:cxn modelId="{5EDABCEA-F4D9-4BFF-BB38-A3128C9273DC}" type="presOf" srcId="{9A1A0AB0-C9AF-46BB-A229-044D746FA237}" destId="{877B0EFD-3089-488C-B6A9-4ACEC8D7C002}" srcOrd="0" destOrd="0" presId="urn:microsoft.com/office/officeart/2005/8/layout/radial3"/>
    <dgm:cxn modelId="{1077BE63-7EDF-4A24-9EB8-B17246297B5F}" srcId="{601F9E52-108C-4409-95F3-068081CE0CD9}" destId="{5FEB6E55-AB59-45BE-81EF-D10E8C820A9A}" srcOrd="0" destOrd="0" parTransId="{3706C4B7-9688-4259-8784-C2A7B78276FC}" sibTransId="{E073E91F-797D-410B-930D-CE111A566189}"/>
    <dgm:cxn modelId="{DEBC0D87-E6B2-4428-8B81-7F643D37138F}" srcId="{5FEB6E55-AB59-45BE-81EF-D10E8C820A9A}" destId="{C8E061DE-7FE8-4B29-9794-377D4F04C809}" srcOrd="0" destOrd="0" parTransId="{666F6DC6-7888-421F-A18A-1E7F88C3CA68}" sibTransId="{081971DA-6831-462E-8A83-A3E3AB44B8BB}"/>
    <dgm:cxn modelId="{BF8575E8-9113-4A99-A9EF-D72B7529C7D0}" type="presOf" srcId="{F0F9319E-FBBE-4E97-9891-8981B8206EEC}" destId="{A8E25E5A-92C1-4337-BCB8-BCEBB149075D}" srcOrd="0" destOrd="0" presId="urn:microsoft.com/office/officeart/2005/8/layout/radial3"/>
    <dgm:cxn modelId="{EB6145F7-0C28-4A40-BBB3-17302DD54D97}" type="presOf" srcId="{D18331CB-346D-4358-BD51-4580FABF909B}" destId="{7162F6CB-0825-49F8-B780-05304B3AF124}" srcOrd="0" destOrd="0" presId="urn:microsoft.com/office/officeart/2005/8/layout/radial3"/>
    <dgm:cxn modelId="{F3D774D8-0953-4B3C-9832-8EFBB84FA458}" type="presParOf" srcId="{7A47F928-F5CC-4AD6-A18D-3CEDCB609643}" destId="{223E765A-FCC3-4E45-A9F6-23ED50E851DB}" srcOrd="0" destOrd="0" presId="urn:microsoft.com/office/officeart/2005/8/layout/radial3"/>
    <dgm:cxn modelId="{2F5151D8-35B9-4AD1-8193-A7916F3A2244}" type="presParOf" srcId="{223E765A-FCC3-4E45-A9F6-23ED50E851DB}" destId="{E38581C8-C01F-4E9D-8A61-617EEDA8FF31}" srcOrd="0" destOrd="0" presId="urn:microsoft.com/office/officeart/2005/8/layout/radial3"/>
    <dgm:cxn modelId="{1BD01C2E-618E-4746-A8AD-7A3EA7522C43}" type="presParOf" srcId="{223E765A-FCC3-4E45-A9F6-23ED50E851DB}" destId="{E71E59A4-8884-4BE6-ABF0-FD7FF8F0D597}" srcOrd="1" destOrd="0" presId="urn:microsoft.com/office/officeart/2005/8/layout/radial3"/>
    <dgm:cxn modelId="{BF88A102-C4F1-4512-8E87-2F54419F59B6}" type="presParOf" srcId="{223E765A-FCC3-4E45-A9F6-23ED50E851DB}" destId="{7162F6CB-0825-49F8-B780-05304B3AF124}" srcOrd="2" destOrd="0" presId="urn:microsoft.com/office/officeart/2005/8/layout/radial3"/>
    <dgm:cxn modelId="{C29156F6-94BC-48C0-A023-A8A17BEACBE8}" type="presParOf" srcId="{223E765A-FCC3-4E45-A9F6-23ED50E851DB}" destId="{A8E25E5A-92C1-4337-BCB8-BCEBB149075D}" srcOrd="3" destOrd="0" presId="urn:microsoft.com/office/officeart/2005/8/layout/radial3"/>
    <dgm:cxn modelId="{09583A64-E749-489C-98D3-11A87D21DD67}" type="presParOf" srcId="{223E765A-FCC3-4E45-A9F6-23ED50E851DB}" destId="{877B0EFD-3089-488C-B6A9-4ACEC8D7C002}" srcOrd="4" destOrd="0" presId="urn:microsoft.com/office/officeart/2005/8/layout/radial3"/>
    <dgm:cxn modelId="{CD264621-3C3B-4DDF-92A8-A81E37E777DA}" type="presParOf" srcId="{223E765A-FCC3-4E45-A9F6-23ED50E851DB}" destId="{D92EAD88-20FC-4E58-A08C-AEDE1B11CB8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581C8-C01F-4E9D-8A61-617EEDA8FF31}">
      <dsp:nvSpPr>
        <dsp:cNvPr id="0" name=""/>
        <dsp:cNvSpPr/>
      </dsp:nvSpPr>
      <dsp:spPr>
        <a:xfrm>
          <a:off x="2505604" y="1344555"/>
          <a:ext cx="3116791" cy="31167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44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4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62047" y="1800998"/>
        <a:ext cx="2203905" cy="2203905"/>
      </dsp:txXfrm>
    </dsp:sp>
    <dsp:sp modelId="{E71E59A4-8884-4BE6-ABF0-FD7FF8F0D597}">
      <dsp:nvSpPr>
        <dsp:cNvPr id="0" name=""/>
        <dsp:cNvSpPr/>
      </dsp:nvSpPr>
      <dsp:spPr>
        <a:xfrm>
          <a:off x="3284802" y="96160"/>
          <a:ext cx="1558395" cy="1558395"/>
        </a:xfrm>
        <a:prstGeom prst="ellipse">
          <a:avLst/>
        </a:prstGeom>
        <a:solidFill>
          <a:schemeClr val="accent4">
            <a:alpha val="50000"/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১৯২৪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3024" y="324382"/>
        <a:ext cx="1101951" cy="1101951"/>
      </dsp:txXfrm>
    </dsp:sp>
    <dsp:sp modelId="{7162F6CB-0825-49F8-B780-05304B3AF124}">
      <dsp:nvSpPr>
        <dsp:cNvPr id="0" name=""/>
        <dsp:cNvSpPr/>
      </dsp:nvSpPr>
      <dsp:spPr>
        <a:xfrm>
          <a:off x="5213157" y="1497192"/>
          <a:ext cx="1558395" cy="1558395"/>
        </a:xfrm>
        <a:prstGeom prst="ellipse">
          <a:avLst/>
        </a:prstGeom>
        <a:solidFill>
          <a:schemeClr val="accent4">
            <a:alpha val="50000"/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লেখা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গানঃ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41379" y="1725414"/>
        <a:ext cx="1101951" cy="1101951"/>
      </dsp:txXfrm>
    </dsp:sp>
    <dsp:sp modelId="{A8E25E5A-92C1-4337-BCB8-BCEBB149075D}">
      <dsp:nvSpPr>
        <dsp:cNvPr id="0" name=""/>
        <dsp:cNvSpPr/>
      </dsp:nvSpPr>
      <dsp:spPr>
        <a:xfrm>
          <a:off x="4476591" y="3764110"/>
          <a:ext cx="1558395" cy="1558395"/>
        </a:xfrm>
        <a:prstGeom prst="ellipse">
          <a:avLst/>
        </a:prstGeom>
        <a:solidFill>
          <a:schemeClr val="accent4">
            <a:alpha val="50000"/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১৯৫২ </a:t>
          </a:r>
          <a:r>
            <a:rPr lang="en-US" sz="1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বঙ্গবন্ধুর</a:t>
          </a:r>
          <a:r>
            <a:rPr lang="en-US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আমন্ত্রনে</a:t>
          </a:r>
          <a:r>
            <a:rPr lang="en-US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বাংলাদেশে</a:t>
          </a:r>
          <a:r>
            <a:rPr lang="en-US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আসেন</a:t>
          </a:r>
          <a:r>
            <a:rPr lang="en-US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</a:p>
      </dsp:txBody>
      <dsp:txXfrm>
        <a:off x="4704813" y="3992332"/>
        <a:ext cx="1101951" cy="1101951"/>
      </dsp:txXfrm>
    </dsp:sp>
    <dsp:sp modelId="{877B0EFD-3089-488C-B6A9-4ACEC8D7C002}">
      <dsp:nvSpPr>
        <dsp:cNvPr id="0" name=""/>
        <dsp:cNvSpPr/>
      </dsp:nvSpPr>
      <dsp:spPr>
        <a:xfrm>
          <a:off x="2093012" y="3764110"/>
          <a:ext cx="1558395" cy="1558395"/>
        </a:xfrm>
        <a:prstGeom prst="ellipse">
          <a:avLst/>
        </a:prstGeom>
        <a:solidFill>
          <a:schemeClr val="accent4">
            <a:alpha val="50000"/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২০১২ </a:t>
          </a:r>
          <a:r>
            <a:rPr lang="en-US" sz="1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 “</a:t>
          </a:r>
          <a:r>
            <a:rPr lang="en-US" sz="1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মুক্তিযুদ্ধ</a:t>
          </a:r>
          <a:r>
            <a:rPr lang="en-US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মৈত্রি</a:t>
          </a:r>
          <a:r>
            <a:rPr lang="en-US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সম্মাননা</a:t>
          </a:r>
          <a:r>
            <a:rPr lang="en-US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” </a:t>
          </a:r>
          <a:r>
            <a:rPr lang="en-US" sz="1800" b="1" kern="1200" err="1">
              <a:latin typeface="NikoshBAN" panose="02000000000000000000" pitchFamily="2" charset="0"/>
              <a:cs typeface="NikoshBAN" panose="02000000000000000000" pitchFamily="2" charset="0"/>
            </a:rPr>
            <a:t>জানানো</a:t>
          </a:r>
          <a:r>
            <a:rPr lang="en-US" sz="1800" b="1" kern="1200">
              <a:latin typeface="NikoshBAN" panose="02000000000000000000" pitchFamily="2" charset="0"/>
              <a:cs typeface="NikoshBAN" panose="02000000000000000000" pitchFamily="2" charset="0"/>
            </a:rPr>
            <a:t> হয় । </a:t>
          </a:r>
          <a:endParaRPr lang="en-US" sz="1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21234" y="3992332"/>
        <a:ext cx="1101951" cy="1101951"/>
      </dsp:txXfrm>
    </dsp:sp>
    <dsp:sp modelId="{D92EAD88-20FC-4E58-A08C-AEDE1B11CB88}">
      <dsp:nvSpPr>
        <dsp:cNvPr id="0" name=""/>
        <dsp:cNvSpPr/>
      </dsp:nvSpPr>
      <dsp:spPr>
        <a:xfrm>
          <a:off x="1356446" y="1497192"/>
          <a:ext cx="1558395" cy="1558395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১৯৮৬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84668" y="1725414"/>
        <a:ext cx="1101951" cy="1101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045-B9ED-435D-967C-89D382F13A0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41C7-A314-49FE-8947-FBC3E789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9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045-B9ED-435D-967C-89D382F13A0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41C7-A314-49FE-8947-FBC3E789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5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045-B9ED-435D-967C-89D382F13A0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41C7-A314-49FE-8947-FBC3E789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5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045-B9ED-435D-967C-89D382F13A0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41C7-A314-49FE-8947-FBC3E789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1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045-B9ED-435D-967C-89D382F13A0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41C7-A314-49FE-8947-FBC3E789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045-B9ED-435D-967C-89D382F13A0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41C7-A314-49FE-8947-FBC3E789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6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045-B9ED-435D-967C-89D382F13A0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41C7-A314-49FE-8947-FBC3E789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3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045-B9ED-435D-967C-89D382F13A0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41C7-A314-49FE-8947-FBC3E789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9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045-B9ED-435D-967C-89D382F13A0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41C7-A314-49FE-8947-FBC3E789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045-B9ED-435D-967C-89D382F13A0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41C7-A314-49FE-8947-FBC3E789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5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045-B9ED-435D-967C-89D382F13A0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41C7-A314-49FE-8947-FBC3E789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1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0045-B9ED-435D-967C-89D382F13A0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741C7-A314-49FE-8947-FBC3E789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1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66" t="17385" r="10797" b="8485"/>
          <a:stretch/>
        </p:blipFill>
        <p:spPr>
          <a:xfrm>
            <a:off x="2848241" y="625683"/>
            <a:ext cx="8668512" cy="5592238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978" y="1234904"/>
            <a:ext cx="7413994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700" b="1" spc="50" dirty="0" err="1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স্বাগত</a:t>
            </a:r>
            <a:r>
              <a:rPr lang="en-US" sz="287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71989"/>
            <a:ext cx="4458669" cy="2657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56260" y="826476"/>
            <a:ext cx="91440" cy="25603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9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-243703" y="445750"/>
            <a:ext cx="3276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itchFamily="2" charset="0"/>
              </a:rPr>
              <a:t>শব্দার্থ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5" name="Picture 34" descr="Green_field_in_Banglad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3480" y="2748196"/>
            <a:ext cx="1752864" cy="1576153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7" name="Rectangle 36"/>
          <p:cNvSpPr/>
          <p:nvPr/>
        </p:nvSpPr>
        <p:spPr>
          <a:xfrm>
            <a:off x="5969034" y="764117"/>
            <a:ext cx="5530316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বিশ্বকবি রবিন্দ্রনাথ ঠাকুর এই দেশকে “সোনার বাংলা” বলে অবিহিত করেছেন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95146" y="2379133"/>
            <a:ext cx="5548513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“বাংলাদেশ” শিরোণামে প্রথম কবিতাটি আমাদের জাতীয় কবি কাজী নজরুল ইসলামের লেখা 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16162" y="4647227"/>
            <a:ext cx="553677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নিসর্গের কবি জীবনানন্দ দাশ বাংলার প্রকৃতির অনিন্দ রুপ সৌন্দর্য চিরায়ত মহিমায় উপস্থাপন করেছেন তাঁর “রুপসী বাংলা” কাব্যগ্রন্থে ।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8994" y="4896271"/>
            <a:ext cx="4193502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জীবনান্দের “রুপসী বাংলা”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6178" y="2895600"/>
            <a:ext cx="4193502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নজরুলের বাংলাদেশ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1732" y="1007775"/>
            <a:ext cx="4193502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বিশ্বকবির সোনার বাংলা 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1983"/>
          <a:stretch/>
        </p:blipFill>
        <p:spPr>
          <a:xfrm>
            <a:off x="4286432" y="646007"/>
            <a:ext cx="1929730" cy="1581150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622" y="4595956"/>
            <a:ext cx="1943168" cy="16674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956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237" b="5788"/>
          <a:stretch/>
        </p:blipFill>
        <p:spPr>
          <a:xfrm>
            <a:off x="638651" y="599175"/>
            <a:ext cx="10914719" cy="55647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4769596" y="5476649"/>
            <a:ext cx="8074530" cy="44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আদর্শ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6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77" y="687823"/>
            <a:ext cx="6991643" cy="46526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7673" y="5615190"/>
            <a:ext cx="10616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শোনো একটি মুজিবরের থেকে লক্ষ মুজিবরের কন্ঠস্বরের ধ্বনি – প্রতিধ্বনি</a:t>
            </a:r>
          </a:p>
        </p:txBody>
      </p:sp>
      <p:pic>
        <p:nvPicPr>
          <p:cNvPr id="1026" name="Picture 2" descr="আমরা বাতাস কেনো দেখতে পাই না | বর্তমা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4883" y="-1112402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92" y="644899"/>
            <a:ext cx="1810104" cy="12045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424" y="1946180"/>
            <a:ext cx="23821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শোনো একটি মুজিবরের থেকে লক্ষ মুজিবরের কন্ঠস্বরের ধ্বনি – প্রতিধ্বনি</a:t>
            </a:r>
          </a:p>
        </p:txBody>
      </p:sp>
      <p:pic>
        <p:nvPicPr>
          <p:cNvPr id="1026" name="Picture 2" descr="আমরা বাতাস কেনো দেখতে পাই না | বর্তমা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911" y="657766"/>
            <a:ext cx="6086738" cy="43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27649" y="5364635"/>
            <a:ext cx="644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রণি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7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68560" y="-230267"/>
            <a:ext cx="2727202" cy="272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09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92" y="644899"/>
            <a:ext cx="1810104" cy="12045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424" y="1946180"/>
            <a:ext cx="23821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শোনো একটি মুজিবরের থেকে লক্ষ মুজিবরের কন্ঠস্বরের ধ্বনি – প্রতিধ্বনি</a:t>
            </a:r>
          </a:p>
        </p:txBody>
      </p:sp>
      <p:pic>
        <p:nvPicPr>
          <p:cNvPr id="1026" name="Picture 2" descr="আমরা বাতাস কেনো দেখতে পাই না | বর্তমা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64797" y="644899"/>
            <a:ext cx="1977104" cy="13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28813" y="2074634"/>
            <a:ext cx="6449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রণি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7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5919" y="357882"/>
            <a:ext cx="5207922" cy="52079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24554" y="5081539"/>
            <a:ext cx="644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58873" y="0"/>
            <a:ext cx="1669795" cy="1040682"/>
          </a:xfrm>
          <a:prstGeom prst="rect">
            <a:avLst/>
          </a:prstGeom>
        </p:spPr>
      </p:pic>
      <p:pic>
        <p:nvPicPr>
          <p:cNvPr id="3076" name="Picture 4" descr="Faceboo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b="34250"/>
          <a:stretch/>
        </p:blipFill>
        <p:spPr bwMode="auto">
          <a:xfrm>
            <a:off x="12445651" y="5474474"/>
            <a:ext cx="1887632" cy="106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30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73" b="4873"/>
          <a:stretch/>
        </p:blipFill>
        <p:spPr>
          <a:xfrm>
            <a:off x="646640" y="624391"/>
            <a:ext cx="5443969" cy="3062233"/>
          </a:xfrm>
          <a:prstGeom prst="rect">
            <a:avLst/>
          </a:prstGeom>
        </p:spPr>
      </p:pic>
      <p:pic>
        <p:nvPicPr>
          <p:cNvPr id="3076" name="Picture 4" descr="Faceboo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b="34250"/>
          <a:stretch/>
        </p:blipFill>
        <p:spPr bwMode="auto">
          <a:xfrm>
            <a:off x="6097042" y="636452"/>
            <a:ext cx="5422530" cy="305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32266" y="3686624"/>
            <a:ext cx="83166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সেই সবুজের বুক চেরা মেঠোপথে 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আবার যে যাব ফিরে, আমার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হারানো বাংলাকে আবার তো ফিরে পাব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শিল্পে – কাব্যে কোথায় আছে 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হায়রে এমন সোনার খনি  ।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32470" y="0"/>
            <a:ext cx="1605214" cy="9040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80070" y="152400"/>
            <a:ext cx="1605214" cy="9040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47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6208" y="4963896"/>
            <a:ext cx="1327633" cy="13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77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174" y="640276"/>
            <a:ext cx="7627651" cy="42957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44827" y="5151391"/>
            <a:ext cx="83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বিশ্বকবির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’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9105" y="0"/>
            <a:ext cx="1161233" cy="1163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7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6208" y="4963896"/>
            <a:ext cx="1327633" cy="13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26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25" y="780954"/>
            <a:ext cx="2759803" cy="15542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220686" y="2313134"/>
            <a:ext cx="831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বিশ্বকবির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’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011" y="725269"/>
            <a:ext cx="4390269" cy="4399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4826" y="5235987"/>
            <a:ext cx="83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নজরুলের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’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1249" y="81298"/>
            <a:ext cx="1241654" cy="12361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47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6208" y="4963896"/>
            <a:ext cx="1327633" cy="13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72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25" y="780954"/>
            <a:ext cx="2759803" cy="15542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220686" y="2313134"/>
            <a:ext cx="831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বিশ্বকবির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’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14794" y="687457"/>
            <a:ext cx="1622240" cy="16256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6732" y="2334311"/>
            <a:ext cx="777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নজরুলের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’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676" y="655099"/>
            <a:ext cx="4509678" cy="44896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95282" y="5305601"/>
            <a:ext cx="83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জীবনানন্দের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রূপসী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’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47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6208" y="4963896"/>
            <a:ext cx="1327633" cy="13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4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25" y="780954"/>
            <a:ext cx="2759803" cy="15542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220686" y="2313134"/>
            <a:ext cx="831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বিশ্বকবির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’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13284" y="780954"/>
            <a:ext cx="1622240" cy="16256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6818" y="2406631"/>
            <a:ext cx="777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নজরুলের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’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3090" y="698206"/>
            <a:ext cx="1820420" cy="18123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3750" y="2539218"/>
            <a:ext cx="831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জীবনানন্দের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রূপসী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’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5407" y="5439426"/>
            <a:ext cx="83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রূপের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91072" y="35991"/>
            <a:ext cx="1324429" cy="1324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11245" b="11245"/>
          <a:stretch/>
        </p:blipFill>
        <p:spPr>
          <a:xfrm>
            <a:off x="-2346666" y="55550"/>
            <a:ext cx="1965498" cy="11055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47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4719" y="2539218"/>
            <a:ext cx="3232995" cy="323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33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8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4123" y="1180947"/>
            <a:ext cx="4463623" cy="1314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উপস্থাপনায়ঃ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2" name="Freeform: Shape 30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10865" y="2587714"/>
            <a:ext cx="7357057" cy="4044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ছাবিনা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ইয়াছমিন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sweetsabina75@gmail.com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0"/>
          <a:stretch/>
        </p:blipFill>
        <p:spPr>
          <a:xfrm flipH="1">
            <a:off x="6720257" y="732391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41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5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4773" y="3507136"/>
            <a:ext cx="2759803" cy="15542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5810384" y="5039316"/>
            <a:ext cx="831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বিশ্বকবির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’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428436" y="1540507"/>
            <a:ext cx="1622240" cy="16256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434902" y="3166184"/>
            <a:ext cx="777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নজরুলের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’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24773" y="1760019"/>
            <a:ext cx="1820420" cy="18123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6244113" y="3601031"/>
            <a:ext cx="831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জীবনানন্দের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রূপসী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’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47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2093" y="5034902"/>
            <a:ext cx="1393821" cy="1393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t="21875" b="21875"/>
          <a:stretch/>
        </p:blipFill>
        <p:spPr>
          <a:xfrm>
            <a:off x="6198273" y="612074"/>
            <a:ext cx="5313701" cy="2988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t="11245" b="11245"/>
          <a:stretch/>
        </p:blipFill>
        <p:spPr>
          <a:xfrm>
            <a:off x="686428" y="641219"/>
            <a:ext cx="5205205" cy="29279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4984" y="4151237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“জয় বাংলা” বলতে মন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আমার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এখনো কেন ভাব, আমার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হারানো বাংলাকে আবার তো ফিরে পাব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265664" y="-1166"/>
            <a:ext cx="2112344" cy="158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7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881" y="349685"/>
            <a:ext cx="4048144" cy="4048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1875" b="21875"/>
          <a:stretch/>
        </p:blipFill>
        <p:spPr>
          <a:xfrm>
            <a:off x="12556696" y="591656"/>
            <a:ext cx="2343691" cy="1318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11245" b="11245"/>
          <a:stretch/>
        </p:blipFill>
        <p:spPr>
          <a:xfrm>
            <a:off x="9444986" y="678696"/>
            <a:ext cx="2034213" cy="11442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10303" y="1915475"/>
            <a:ext cx="6885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itchFamily="2" charset="0"/>
                <a:cs typeface="NikoshBAN" pitchFamily="2" charset="0"/>
              </a:rPr>
              <a:t>“জয় বাংলা” বলতে মন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আমার</a:t>
            </a:r>
          </a:p>
          <a:p>
            <a:pPr algn="ctr"/>
            <a:r>
              <a:rPr lang="bn-IN" sz="2000" b="1" dirty="0">
                <a:latin typeface="NikoshBAN" pitchFamily="2" charset="0"/>
                <a:cs typeface="NikoshBAN" pitchFamily="2" charset="0"/>
              </a:rPr>
              <a:t>এখনো কেন ভাব, আমার</a:t>
            </a:r>
          </a:p>
          <a:p>
            <a:pPr algn="ctr"/>
            <a:r>
              <a:rPr lang="bn-IN" sz="2000" b="1" dirty="0">
                <a:latin typeface="NikoshBAN" pitchFamily="2" charset="0"/>
                <a:cs typeface="NikoshBAN" pitchFamily="2" charset="0"/>
              </a:rPr>
              <a:t>হারানো বাংলাকে আবার তো ফিরে পাব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765" y="671418"/>
            <a:ext cx="4682148" cy="35116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806196" y="425325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অন্ধকারে পুব আকাশে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উঠবে আবার দিনমণি।।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3992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32323" y="824797"/>
            <a:ext cx="5856263" cy="785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36133"/>
          <a:stretch/>
        </p:blipFill>
        <p:spPr>
          <a:xfrm>
            <a:off x="4270156" y="1498795"/>
            <a:ext cx="3649980" cy="3008170"/>
          </a:xfrm>
          <a:prstGeom prst="ellipse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27855" y="4435194"/>
            <a:ext cx="953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এদেশের কবিরা বাংলাদেশকে ভালোবে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কী কী নাম দিয়েছেন?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13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462" b="5587"/>
          <a:stretch/>
        </p:blipFill>
        <p:spPr>
          <a:xfrm>
            <a:off x="672060" y="643672"/>
            <a:ext cx="10846171" cy="5570656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2452" y="4392423"/>
            <a:ext cx="3275715" cy="731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সরব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36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63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:\DIGITAL CONTENT RELATED\MODEL CONTENT FINAL\DSC06158.JPG"/>
          <p:cNvPicPr>
            <a:picLocks noChangeAspect="1" noChangeArrowheads="1"/>
          </p:cNvPicPr>
          <p:nvPr/>
        </p:nvPicPr>
        <p:blipFill rotWithShape="1">
          <a:blip r:embed="rId2"/>
          <a:srcRect l="6723" t="8923" b="9872"/>
          <a:stretch/>
        </p:blipFill>
        <p:spPr bwMode="auto">
          <a:xfrm>
            <a:off x="647114" y="604912"/>
            <a:ext cx="9019480" cy="593135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576720" y="2743445"/>
            <a:ext cx="3822189" cy="90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62834" y="927135"/>
            <a:ext cx="5856732" cy="90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ekti muji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52819" y="1727361"/>
            <a:ext cx="3922782" cy="39227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</p:pic>
    </p:spTree>
    <p:extLst>
      <p:ext uri="{BB962C8B-B14F-4D97-AF65-F5344CB8AC3E}">
        <p14:creationId xmlns:p14="http://schemas.microsoft.com/office/powerpoint/2010/main" val="201055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Punched Tape 6"/>
          <p:cNvSpPr/>
          <p:nvPr/>
        </p:nvSpPr>
        <p:spPr>
          <a:xfrm>
            <a:off x="882760" y="1600200"/>
            <a:ext cx="10424771" cy="358140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বাংলাকে “সোনার খনি” বলা হয়েছে কেন ?</a:t>
            </a:r>
          </a:p>
          <a:p>
            <a:pPr algn="just"/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কোন কবির চোখে বাংলাদেশ “রুপসী বাংলা” ?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৩। “অন্ধকারে পুব আকাশে উঠবে আবার দিনমনি” বলতে কী বোঝানো হয়েছে ?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4945" y="60702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itchFamily="2" charset="0"/>
              </a:rPr>
              <a:t>মুল্যায়ন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9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252" y1="91018" x2="34884" y2="98802"/>
                      </a14:backgroundRemoval>
                    </a14:imgEffect>
                  </a14:imgLayer>
                </a14:imgProps>
              </a:ext>
            </a:extLst>
          </a:blip>
          <a:srcRect l="15595" r="21358"/>
          <a:stretch/>
        </p:blipFill>
        <p:spPr>
          <a:xfrm>
            <a:off x="729676" y="725516"/>
            <a:ext cx="5011557" cy="4639411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8058" y="1064822"/>
            <a:ext cx="9352548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000" b="1" dirty="0">
              <a:ln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40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স্বাধীনতা যুদ্ধে বঙ্গবন্ধুর ভূমিকা ব্যাখ্যা কর ।</a:t>
            </a:r>
            <a:endParaRPr lang="en-US" sz="40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17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124" r="5200" b="9474"/>
          <a:stretch/>
        </p:blipFill>
        <p:spPr>
          <a:xfrm>
            <a:off x="2913888" y="625682"/>
            <a:ext cx="8668512" cy="558261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02208" y="2710531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পর্যন্তই</a:t>
            </a:r>
            <a:endParaRPr lang="en-US" sz="4400" b="1" dirty="0">
              <a:ln/>
              <a:solidFill>
                <a:schemeClr val="accent3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সবাই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ভাল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থেকো</a:t>
            </a:r>
            <a:endParaRPr lang="en-US" sz="5400" b="1" dirty="0">
              <a:ln/>
              <a:solidFill>
                <a:schemeClr val="accent3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ln/>
              <a:solidFill>
                <a:schemeClr val="accent3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2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190726_153001.jpg"/>
          <p:cNvPicPr>
            <a:picLocks noChangeAspect="1"/>
          </p:cNvPicPr>
          <p:nvPr/>
        </p:nvPicPr>
        <p:blipFill rotWithShape="1">
          <a:blip r:embed="rId2" cstate="print"/>
          <a:srcRect l="-329" t="2" r="50984"/>
          <a:stretch/>
        </p:blipFill>
        <p:spPr>
          <a:xfrm rot="5400000">
            <a:off x="4534611" y="-951716"/>
            <a:ext cx="5555257" cy="8668512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99650" y="270371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lang="en-US" sz="40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40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1366" y="2849532"/>
            <a:ext cx="5213780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৭ম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5001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7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73" y="691533"/>
            <a:ext cx="5890217" cy="5890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2255" y="580606"/>
            <a:ext cx="4760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2749" y="2806898"/>
            <a:ext cx="4760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2255" y="580606"/>
            <a:ext cx="7103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6971152" y="2784454"/>
            <a:ext cx="32111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1133" y="603348"/>
            <a:ext cx="8315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হয়েছিলো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7680923" y="2784454"/>
            <a:ext cx="2114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2255" y="626090"/>
            <a:ext cx="6275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45363" y="2795676"/>
            <a:ext cx="4119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" name="Rectangle 1"/>
          <p:cNvSpPr/>
          <p:nvPr/>
        </p:nvSpPr>
        <p:spPr>
          <a:xfrm>
            <a:off x="5730232" y="1913210"/>
            <a:ext cx="45719" cy="282760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0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9" grpId="0"/>
      <p:bldP spid="9" grpId="1"/>
      <p:bldP spid="4" grpId="0"/>
      <p:bldP spid="4" grpId="1"/>
      <p:bldP spid="11" grpId="0"/>
      <p:bldP spid="11" grpId="1"/>
      <p:bldP spid="7" grpId="0"/>
      <p:bldP spid="7" grpId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252" y1="91018" x2="34884" y2="98802"/>
                      </a14:backgroundRemoval>
                    </a14:imgEffect>
                  </a14:imgLayer>
                </a14:imgProps>
              </a:ext>
            </a:extLst>
          </a:blip>
          <a:srcRect l="15595" r="21358"/>
          <a:stretch/>
        </p:blipFill>
        <p:spPr>
          <a:xfrm>
            <a:off x="729676" y="725516"/>
            <a:ext cx="5011557" cy="4639411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80827" y="2104523"/>
            <a:ext cx="8791786" cy="2831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ln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54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মুজিবরের</a:t>
            </a:r>
            <a:r>
              <a:rPr lang="en-US" sz="54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endParaRPr lang="en-US" sz="54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গৌরীপ্রসন্ন</a:t>
            </a:r>
            <a:r>
              <a:rPr lang="en-US" sz="4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মজুমদার</a:t>
            </a:r>
            <a:endParaRPr lang="en-US" sz="40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625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2244" y="2740130"/>
            <a:ext cx="10639756" cy="4041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				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1015" y="1861942"/>
            <a:ext cx="1622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9303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43813747"/>
              </p:ext>
            </p:extLst>
          </p:nvPr>
        </p:nvGraphicFramePr>
        <p:xfrm>
          <a:off x="-542387" y="6265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5988871" y="2897945"/>
            <a:ext cx="67921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>
            <a:off x="6668086" y="1301262"/>
            <a:ext cx="789093" cy="3193366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85613" y="1142455"/>
            <a:ext cx="35859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কফি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হাউসের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আড্ডাটা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নিশিরাত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বাঁকা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মংগল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জ্বেলে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হিমালয়-আল্পসের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বাঙ্গালি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মাগো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ক্লান্তি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0009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2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20190320_124222.jpg"/>
          <p:cNvPicPr>
            <a:picLocks noChangeAspect="1"/>
          </p:cNvPicPr>
          <p:nvPr/>
        </p:nvPicPr>
        <p:blipFill rotWithShape="1">
          <a:blip r:embed="rId2" cstate="print"/>
          <a:srcRect t="6817" b="25556"/>
          <a:stretch/>
        </p:blipFill>
        <p:spPr>
          <a:xfrm>
            <a:off x="2079812" y="805516"/>
            <a:ext cx="8032376" cy="4074026"/>
          </a:xfrm>
          <a:prstGeom prst="rect">
            <a:avLst/>
          </a:prstGeom>
        </p:spPr>
      </p:pic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476050" y="4982446"/>
            <a:ext cx="10392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গৌরীপ্রসন্ন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মজুমদারের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721614" y="128435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837530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images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559" y="700780"/>
            <a:ext cx="1828800" cy="13716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 descr="images (9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963" y="2529590"/>
            <a:ext cx="1828800" cy="15978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 descr="847281ab02be6111da7e262230a450a2_xlarg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763" y="4586980"/>
            <a:ext cx="1828800" cy="15934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-243703" y="445750"/>
            <a:ext cx="3276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itchFamily="2" charset="0"/>
              </a:rPr>
              <a:t>শব্দার্থ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31363" y="761097"/>
            <a:ext cx="3010535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একজন মুজিব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71720" y="2258520"/>
            <a:ext cx="4877855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একাত্তরে বঙ্গবন্ধুর বজ্রকন্ঠে স্বাধীনতা আহ্বানের মধ্য দিয়ে যেন লক্ষ বাঙ্গালির মিলিত কন্ঠস্বর স্বাধীনতার জন্য গর্জে উঠেছিল 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86295" y="4354984"/>
            <a:ext cx="486328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 সময় এই বাংলা ----- ফিরে পাওয়ার আকাঙ্ক্ষা প্রকাশিত হয়েছে 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1182" y="4696920"/>
            <a:ext cx="3874581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হারানো বাংলাকে আবার তো ফিরে পাব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6846" y="2757009"/>
            <a:ext cx="3978917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লক্ষ মুজিবরের কন্ঠস্বরের ধ্বনি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3814" y="761097"/>
            <a:ext cx="3010535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 মুজিবর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525</Words>
  <Application>Microsoft Office PowerPoint</Application>
  <PresentationFormat>Widescreen</PresentationFormat>
  <Paragraphs>105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40</cp:revision>
  <dcterms:created xsi:type="dcterms:W3CDTF">2021-06-24T06:39:03Z</dcterms:created>
  <dcterms:modified xsi:type="dcterms:W3CDTF">2021-06-25T06:17:10Z</dcterms:modified>
</cp:coreProperties>
</file>