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62" r:id="rId4"/>
    <p:sldId id="260" r:id="rId5"/>
    <p:sldId id="259" r:id="rId6"/>
    <p:sldId id="263" r:id="rId7"/>
    <p:sldId id="328" r:id="rId8"/>
    <p:sldId id="329" r:id="rId9"/>
    <p:sldId id="330" r:id="rId10"/>
    <p:sldId id="331" r:id="rId11"/>
    <p:sldId id="303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25" r:id="rId21"/>
    <p:sldId id="326" r:id="rId22"/>
    <p:sldId id="299" r:id="rId23"/>
    <p:sldId id="304" r:id="rId24"/>
    <p:sldId id="306" r:id="rId25"/>
    <p:sldId id="305" r:id="rId26"/>
    <p:sldId id="265" r:id="rId27"/>
    <p:sldId id="266" r:id="rId28"/>
    <p:sldId id="307" r:id="rId29"/>
    <p:sldId id="309" r:id="rId30"/>
    <p:sldId id="310" r:id="rId31"/>
    <p:sldId id="311" r:id="rId32"/>
    <p:sldId id="33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1273-F1C1-42EA-BA25-6F1FA7462ADB}" type="datetimeFigureOut">
              <a:rPr lang="en-US" smtClean="0"/>
              <a:pPr/>
              <a:t>26-Sep-20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C6D99-B60C-47D4-A46B-41BD42F395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791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1273-F1C1-42EA-BA25-6F1FA7462ADB}" type="datetimeFigureOut">
              <a:rPr lang="en-US" smtClean="0"/>
              <a:pPr/>
              <a:t>26-Sep-20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C6D99-B60C-47D4-A46B-41BD42F395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05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1273-F1C1-42EA-BA25-6F1FA7462ADB}" type="datetimeFigureOut">
              <a:rPr lang="en-US" smtClean="0"/>
              <a:pPr/>
              <a:t>26-Sep-20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C6D99-B60C-47D4-A46B-41BD42F395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205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1273-F1C1-42EA-BA25-6F1FA7462ADB}" type="datetimeFigureOut">
              <a:rPr lang="en-US" smtClean="0"/>
              <a:pPr/>
              <a:t>26-Sep-20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C6D99-B60C-47D4-A46B-41BD42F395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661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1273-F1C1-42EA-BA25-6F1FA7462ADB}" type="datetimeFigureOut">
              <a:rPr lang="en-US" smtClean="0"/>
              <a:pPr/>
              <a:t>26-Sep-20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C6D99-B60C-47D4-A46B-41BD42F395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430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1273-F1C1-42EA-BA25-6F1FA7462ADB}" type="datetimeFigureOut">
              <a:rPr lang="en-US" smtClean="0"/>
              <a:pPr/>
              <a:t>26-Sep-20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C6D99-B60C-47D4-A46B-41BD42F395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898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1273-F1C1-42EA-BA25-6F1FA7462ADB}" type="datetimeFigureOut">
              <a:rPr lang="en-US" smtClean="0"/>
              <a:pPr/>
              <a:t>26-Sep-20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C6D99-B60C-47D4-A46B-41BD42F395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828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1273-F1C1-42EA-BA25-6F1FA7462ADB}" type="datetimeFigureOut">
              <a:rPr lang="en-US" smtClean="0"/>
              <a:pPr/>
              <a:t>26-Sep-20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C6D99-B60C-47D4-A46B-41BD42F395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621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1273-F1C1-42EA-BA25-6F1FA7462ADB}" type="datetimeFigureOut">
              <a:rPr lang="en-US" smtClean="0"/>
              <a:pPr/>
              <a:t>26-Sep-20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C6D99-B60C-47D4-A46B-41BD42F395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487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1273-F1C1-42EA-BA25-6F1FA7462ADB}" type="datetimeFigureOut">
              <a:rPr lang="en-US" smtClean="0"/>
              <a:pPr/>
              <a:t>26-Sep-20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C6D99-B60C-47D4-A46B-41BD42F395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863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1273-F1C1-42EA-BA25-6F1FA7462ADB}" type="datetimeFigureOut">
              <a:rPr lang="en-US" smtClean="0"/>
              <a:pPr/>
              <a:t>26-Sep-20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C6D99-B60C-47D4-A46B-41BD42F395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576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1273-F1C1-42EA-BA25-6F1FA7462ADB}" type="datetimeFigureOut">
              <a:rPr lang="en-US" smtClean="0"/>
              <a:pPr/>
              <a:t>26-Sep-20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C6D99-B60C-47D4-A46B-41BD42F395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7815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1273-F1C1-42EA-BA25-6F1FA7462ADB}" type="datetimeFigureOut">
              <a:rPr lang="en-US" smtClean="0"/>
              <a:pPr/>
              <a:t>26-Sep-20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C6D99-B60C-47D4-A46B-41BD42F395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4863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1273-F1C1-42EA-BA25-6F1FA7462ADB}" type="datetimeFigureOut">
              <a:rPr lang="en-US" smtClean="0"/>
              <a:pPr/>
              <a:t>26-Sep-20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C6D99-B60C-47D4-A46B-41BD42F395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857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1273-F1C1-42EA-BA25-6F1FA7462ADB}" type="datetimeFigureOut">
              <a:rPr lang="en-US" smtClean="0"/>
              <a:pPr/>
              <a:t>26-Sep-20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C6D99-B60C-47D4-A46B-41BD42F395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97756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1273-F1C1-42EA-BA25-6F1FA7462ADB}" type="datetimeFigureOut">
              <a:rPr lang="en-US" smtClean="0"/>
              <a:pPr/>
              <a:t>26-Sep-20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C6D99-B60C-47D4-A46B-41BD42F395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67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1273-F1C1-42EA-BA25-6F1FA7462ADB}" type="datetimeFigureOut">
              <a:rPr lang="en-US" smtClean="0"/>
              <a:pPr/>
              <a:t>26-Sep-20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C6D99-B60C-47D4-A46B-41BD42F395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03150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1273-F1C1-42EA-BA25-6F1FA7462ADB}" type="datetimeFigureOut">
              <a:rPr lang="en-US" smtClean="0"/>
              <a:pPr/>
              <a:t>26-Sep-20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C6D99-B60C-47D4-A46B-41BD42F395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8704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1273-F1C1-42EA-BA25-6F1FA7462ADB}" type="datetimeFigureOut">
              <a:rPr lang="en-US" smtClean="0"/>
              <a:pPr/>
              <a:t>26-Sep-20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C6D99-B60C-47D4-A46B-41BD42F395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37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1273-F1C1-42EA-BA25-6F1FA7462ADB}" type="datetimeFigureOut">
              <a:rPr lang="en-US" smtClean="0"/>
              <a:pPr/>
              <a:t>26-Sep-20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C6D99-B60C-47D4-A46B-41BD42F395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849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1273-F1C1-42EA-BA25-6F1FA7462ADB}" type="datetimeFigureOut">
              <a:rPr lang="en-US" smtClean="0"/>
              <a:pPr/>
              <a:t>26-Sep-20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C6D99-B60C-47D4-A46B-41BD42F395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599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1273-F1C1-42EA-BA25-6F1FA7462ADB}" type="datetimeFigureOut">
              <a:rPr lang="en-US" smtClean="0"/>
              <a:pPr/>
              <a:t>26-Sep-20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C6D99-B60C-47D4-A46B-41BD42F395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02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1273-F1C1-42EA-BA25-6F1FA7462ADB}" type="datetimeFigureOut">
              <a:rPr lang="en-US" smtClean="0"/>
              <a:pPr/>
              <a:t>26-Sep-20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C6D99-B60C-47D4-A46B-41BD42F395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923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1273-F1C1-42EA-BA25-6F1FA7462ADB}" type="datetimeFigureOut">
              <a:rPr lang="en-US" smtClean="0"/>
              <a:pPr/>
              <a:t>26-Sep-20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C6D99-B60C-47D4-A46B-41BD42F395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11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1273-F1C1-42EA-BA25-6F1FA7462ADB}" type="datetimeFigureOut">
              <a:rPr lang="en-US" smtClean="0"/>
              <a:pPr/>
              <a:t>26-Sep-20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C6D99-B60C-47D4-A46B-41BD42F395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70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1273-F1C1-42EA-BA25-6F1FA7462ADB}" type="datetimeFigureOut">
              <a:rPr lang="en-US" smtClean="0"/>
              <a:pPr/>
              <a:t>26-Sep-20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C6D99-B60C-47D4-A46B-41BD42F395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98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1273-F1C1-42EA-BA25-6F1FA7462ADB}" type="datetimeFigureOut">
              <a:rPr lang="en-US" smtClean="0"/>
              <a:pPr/>
              <a:t>26-Sep-20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C6D99-B60C-47D4-A46B-41BD42F395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354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21273-F1C1-42EA-BA25-6F1FA7462ADB}" type="datetimeFigureOut">
              <a:rPr lang="en-US" smtClean="0"/>
              <a:pPr/>
              <a:t>26-Sep-20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C6D99-B60C-47D4-A46B-41BD42F395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34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21273-F1C1-42EA-BA25-6F1FA7462ADB}" type="datetimeFigureOut">
              <a:rPr lang="en-US" smtClean="0"/>
              <a:pPr/>
              <a:t>26-Sep-20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33C6D99-B60C-47D4-A46B-41BD42F395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12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92002" y="1011554"/>
            <a:ext cx="5975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আমাদের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আজকের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পাঠ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9271" y="1929051"/>
            <a:ext cx="114065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SolaimanLipi" pitchFamily="2" charset="0"/>
                <a:cs typeface="SolaimanLipi" pitchFamily="2" charset="0"/>
              </a:rPr>
              <a:t>সি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SolaimanLipi" pitchFamily="2" charset="0"/>
                <a:cs typeface="SolaimanLipi" pitchFamily="2" charset="0"/>
              </a:rPr>
              <a:t>ভাষায়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SolaimanLipi" pitchFamily="2" charset="0"/>
                <a:cs typeface="SolaimanLipi" pitchFamily="2" charset="0"/>
              </a:rPr>
              <a:t>ব্যবহৃত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SolaimanLipi" pitchFamily="2" charset="0"/>
                <a:cs typeface="SolaimanLipi" pitchFamily="2" charset="0"/>
              </a:rPr>
              <a:t>কন্ডিশনাল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SolaimanLipi" pitchFamily="2" charset="0"/>
                <a:cs typeface="SolaimanLipi" pitchFamily="2" charset="0"/>
              </a:rPr>
              <a:t>কন্ট্রোল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SolaimanLipi" pitchFamily="2" charset="0"/>
                <a:cs typeface="SolaimanLipi" pitchFamily="2" charset="0"/>
              </a:rPr>
              <a:t>স্টেটমেন্ট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SolaimanLipi" pitchFamily="2" charset="0"/>
              <a:cs typeface="SolaimanLip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45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333679" y="784830"/>
          <a:ext cx="3017949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3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Memory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568486" y="1442601"/>
            <a:ext cx="558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07175" y="328443"/>
            <a:ext cx="2984465" cy="461665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CPU</a:t>
            </a:r>
          </a:p>
        </p:txBody>
      </p:sp>
      <p:sp>
        <p:nvSpPr>
          <p:cNvPr id="68" name="Rectangle 67"/>
          <p:cNvSpPr/>
          <p:nvPr/>
        </p:nvSpPr>
        <p:spPr>
          <a:xfrm>
            <a:off x="7307175" y="5470529"/>
            <a:ext cx="21643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 a number: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406294" y="4854854"/>
            <a:ext cx="1409913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OUTPUT: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939025" y="1464674"/>
            <a:ext cx="1685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main()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</p:txBody>
      </p:sp>
      <p:sp>
        <p:nvSpPr>
          <p:cNvPr id="71" name="Rectangle 70"/>
          <p:cNvSpPr/>
          <p:nvPr/>
        </p:nvSpPr>
        <p:spPr>
          <a:xfrm>
            <a:off x="1265984" y="3081029"/>
            <a:ext cx="2236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scanf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("%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d",&amp;a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940775" y="5438665"/>
            <a:ext cx="1685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olaimanLipi" pitchFamily="2" charset="0"/>
                <a:cs typeface="SolaimanLipi" pitchFamily="2" charset="0"/>
              </a:rPr>
              <a:t>}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843614" y="1055811"/>
            <a:ext cx="3561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#include&lt;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stdio.h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80" name="Rectangle 79"/>
          <p:cNvSpPr/>
          <p:nvPr/>
        </p:nvSpPr>
        <p:spPr>
          <a:xfrm>
            <a:off x="1265984" y="2645334"/>
            <a:ext cx="35605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(“Enter a number: ");</a:t>
            </a:r>
          </a:p>
        </p:txBody>
      </p:sp>
      <p:sp>
        <p:nvSpPr>
          <p:cNvPr id="2" name="Rectangle 1"/>
          <p:cNvSpPr/>
          <p:nvPr/>
        </p:nvSpPr>
        <p:spPr>
          <a:xfrm>
            <a:off x="1213993" y="3787325"/>
            <a:ext cx="12907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(a&gt;=0)</a:t>
            </a:r>
          </a:p>
        </p:txBody>
      </p:sp>
      <p:sp>
        <p:nvSpPr>
          <p:cNvPr id="44" name="AutoShape 8"/>
          <p:cNvSpPr>
            <a:spLocks noChangeArrowheads="1"/>
          </p:cNvSpPr>
          <p:nvPr/>
        </p:nvSpPr>
        <p:spPr bwMode="auto">
          <a:xfrm>
            <a:off x="559211" y="253161"/>
            <a:ext cx="4680445" cy="653050"/>
          </a:xfrm>
          <a:prstGeom prst="chevron">
            <a:avLst>
              <a:gd name="adj" fmla="val 39600"/>
            </a:avLst>
          </a:prstGeom>
          <a:gradFill rotWithShape="1">
            <a:gsLst>
              <a:gs pos="0">
                <a:srgbClr val="929200"/>
              </a:gs>
              <a:gs pos="50000">
                <a:srgbClr val="FFFF00"/>
              </a:gs>
              <a:gs pos="100000">
                <a:srgbClr val="9292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r>
              <a:rPr lang="en-US" sz="2400" b="1" dirty="0" err="1">
                <a:latin typeface="SolaimanLipi" pitchFamily="2" charset="0"/>
                <a:cs typeface="SolaimanLipi" pitchFamily="2" charset="0"/>
              </a:rPr>
              <a:t>প্রোগ্রামটির</a:t>
            </a:r>
            <a:r>
              <a:rPr lang="en-US" sz="2400" b="1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400" b="1" dirty="0" err="1">
                <a:latin typeface="SolaimanLipi" pitchFamily="2" charset="0"/>
                <a:cs typeface="SolaimanLipi" pitchFamily="2" charset="0"/>
              </a:rPr>
              <a:t>মুড</a:t>
            </a:r>
            <a:r>
              <a:rPr lang="en-US" sz="2400" b="1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400" b="1" dirty="0" err="1">
                <a:latin typeface="SolaimanLipi" pitchFamily="2" charset="0"/>
                <a:cs typeface="SolaimanLipi" pitchFamily="2" charset="0"/>
              </a:rPr>
              <a:t>অফ</a:t>
            </a:r>
            <a:r>
              <a:rPr lang="en-US" sz="2400" b="1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400" b="1" dirty="0" err="1">
                <a:latin typeface="SolaimanLipi" pitchFamily="2" charset="0"/>
                <a:cs typeface="SolaimanLipi" pitchFamily="2" charset="0"/>
              </a:rPr>
              <a:t>অ্যাকসন</a:t>
            </a:r>
            <a:endParaRPr lang="en-US" sz="2400" b="1" dirty="0"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242517" y="2155443"/>
            <a:ext cx="1820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a;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9192507" y="1510841"/>
            <a:ext cx="558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152878" y="1695507"/>
            <a:ext cx="5154297" cy="69076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730026" y="2876166"/>
            <a:ext cx="21347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864824" y="2876166"/>
            <a:ext cx="54591" cy="2793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68" idx="1"/>
          </p:cNvCxnSpPr>
          <p:nvPr/>
        </p:nvCxnSpPr>
        <p:spPr>
          <a:xfrm>
            <a:off x="6919415" y="5701361"/>
            <a:ext cx="38776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69943" y="3836627"/>
            <a:ext cx="796041" cy="3522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7&gt;=0</a:t>
            </a:r>
          </a:p>
        </p:txBody>
      </p:sp>
      <p:sp>
        <p:nvSpPr>
          <p:cNvPr id="74" name="Rectangle 73"/>
          <p:cNvSpPr/>
          <p:nvPr/>
        </p:nvSpPr>
        <p:spPr>
          <a:xfrm>
            <a:off x="1650817" y="4450973"/>
            <a:ext cx="4548040" cy="46166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(“Given number is Positive”);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6375928" y="4554955"/>
            <a:ext cx="2017" cy="16371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6375928" y="6480746"/>
            <a:ext cx="931247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7307175" y="6277540"/>
            <a:ext cx="3371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Given number is Positive</a:t>
            </a:r>
          </a:p>
        </p:txBody>
      </p:sp>
    </p:spTree>
    <p:extLst>
      <p:ext uri="{BB962C8B-B14F-4D97-AF65-F5344CB8AC3E}">
        <p14:creationId xmlns:p14="http://schemas.microsoft.com/office/powerpoint/2010/main" val="398474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81481E-6 L 0.00782 0.07129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" y="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6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21 0.07083 L 0.075 0.07129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8" grpId="0"/>
      <p:bldP spid="71" grpId="0"/>
      <p:bldP spid="80" grpId="0"/>
      <p:bldP spid="2" grpId="0"/>
      <p:bldP spid="49" grpId="0"/>
      <p:bldP spid="58" grpId="0"/>
      <p:bldP spid="30" grpId="0" animBg="1"/>
      <p:bldP spid="30" grpId="1" animBg="1"/>
      <p:bldP spid="30" grpId="2" animBg="1"/>
      <p:bldP spid="30" grpId="3" animBg="1"/>
      <p:bldP spid="74" grpId="0" animBg="1"/>
      <p:bldP spid="74" grpId="1" animBg="1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/>
          <p:nvPr/>
        </p:nvPicPr>
        <p:blipFill rotWithShape="1">
          <a:blip r:embed="rId2"/>
          <a:srcRect l="48620" t="21236" r="12493" b="26874"/>
          <a:stretch/>
        </p:blipFill>
        <p:spPr bwMode="auto">
          <a:xfrm>
            <a:off x="2737458" y="1629025"/>
            <a:ext cx="5664421" cy="46790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80289" y="1127142"/>
            <a:ext cx="10780305" cy="5394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sz="2400" dirty="0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৮. </a:t>
            </a:r>
            <a:r>
              <a:rPr lang="en-US" sz="2400" dirty="0" err="1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প্রথমে</a:t>
            </a:r>
            <a:r>
              <a:rPr lang="en-US" sz="2400" dirty="0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ফাইল</a:t>
            </a:r>
            <a:r>
              <a:rPr lang="en-US" sz="2400" dirty="0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মেনুর</a:t>
            </a:r>
            <a:r>
              <a:rPr lang="en-US" sz="2400" dirty="0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উপর</a:t>
            </a:r>
            <a:r>
              <a:rPr lang="en-US" sz="2400" dirty="0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ক্লিক</a:t>
            </a:r>
            <a:r>
              <a:rPr lang="en-US" sz="2400" dirty="0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করতে</a:t>
            </a:r>
            <a:r>
              <a:rPr lang="en-US" sz="2400" dirty="0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হবে</a:t>
            </a:r>
            <a:r>
              <a:rPr lang="en-US" sz="2400" dirty="0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  </a:t>
            </a:r>
            <a:r>
              <a:rPr lang="en-US" sz="2400" dirty="0" err="1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ফলে</a:t>
            </a:r>
            <a:r>
              <a:rPr lang="en-US" sz="2400" dirty="0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আমাদের</a:t>
            </a:r>
            <a:r>
              <a:rPr lang="en-US" sz="2400" dirty="0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সামনে</a:t>
            </a:r>
            <a:r>
              <a:rPr lang="en-US" sz="2400" dirty="0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ফাইল</a:t>
            </a:r>
            <a:r>
              <a:rPr lang="en-US" sz="2400" dirty="0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মেনু</a:t>
            </a:r>
            <a:r>
              <a:rPr lang="en-US" sz="2400" dirty="0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প্রদর্শিত</a:t>
            </a:r>
            <a:r>
              <a:rPr lang="en-US" sz="2400" dirty="0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হবে</a:t>
            </a:r>
            <a:r>
              <a:rPr lang="en-US" sz="2400" dirty="0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।</a:t>
            </a: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endParaRPr lang="en-US" sz="3000" dirty="0">
              <a:solidFill>
                <a:prstClr val="black"/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4393100" y="72930"/>
            <a:ext cx="3350725" cy="539453"/>
          </a:xfrm>
          <a:prstGeom prst="chevron">
            <a:avLst>
              <a:gd name="adj" fmla="val 39600"/>
            </a:avLst>
          </a:prstGeom>
          <a:gradFill rotWithShape="1">
            <a:gsLst>
              <a:gs pos="0">
                <a:srgbClr val="929200"/>
              </a:gs>
              <a:gs pos="50000">
                <a:srgbClr val="FFFF00"/>
              </a:gs>
              <a:gs pos="100000">
                <a:srgbClr val="9292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pPr algn="just">
              <a:lnSpc>
                <a:spcPct val="90000"/>
              </a:lnSpc>
              <a:defRPr/>
            </a:pPr>
            <a:r>
              <a:rPr lang="en-US" sz="3200" b="1" dirty="0" err="1">
                <a:latin typeface="SolaimanLipi" pitchFamily="2" charset="0"/>
                <a:cs typeface="SolaimanLipi" pitchFamily="2" charset="0"/>
              </a:rPr>
              <a:t>ফাইল</a:t>
            </a:r>
            <a:r>
              <a:rPr lang="en-US" sz="3200" b="1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latin typeface="SolaimanLipi" pitchFamily="2" charset="0"/>
                <a:cs typeface="SolaimanLipi" pitchFamily="2" charset="0"/>
              </a:rPr>
              <a:t>সংরক্ষণ</a:t>
            </a:r>
            <a:r>
              <a:rPr lang="en-US" sz="3200" b="1" dirty="0">
                <a:latin typeface="SolaimanLipi" pitchFamily="2" charset="0"/>
                <a:cs typeface="SolaimanLipi" pitchFamily="2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8443">
            <a:off x="2836380" y="1842968"/>
            <a:ext cx="921673" cy="92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17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3" t="25834" r="34400" b="22053"/>
          <a:stretch/>
        </p:blipFill>
        <p:spPr bwMode="auto">
          <a:xfrm>
            <a:off x="6163303" y="2292955"/>
            <a:ext cx="5363957" cy="42057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6378976" y="2803827"/>
            <a:ext cx="521748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#include&lt;</a:t>
            </a:r>
            <a:r>
              <a:rPr lang="en-US" sz="2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stdio.h</a:t>
            </a: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main()</a:t>
            </a:r>
          </a:p>
          <a:p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r>
              <a:rPr lang="en-US" sz="2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a;</a:t>
            </a:r>
          </a:p>
          <a:p>
            <a:r>
              <a:rPr lang="en-US" sz="2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("Enter a number: ");</a:t>
            </a:r>
          </a:p>
          <a:p>
            <a:r>
              <a:rPr lang="en-US" sz="2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scanf</a:t>
            </a: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("%</a:t>
            </a:r>
            <a:r>
              <a:rPr lang="en-US" sz="2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d",&amp;a</a:t>
            </a: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if(a&gt;=0)</a:t>
            </a:r>
          </a:p>
          <a:p>
            <a:r>
              <a:rPr lang="en-US" sz="2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("Given number is positive");</a:t>
            </a:r>
          </a:p>
          <a:p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77385" y="1008315"/>
            <a:ext cx="5145025" cy="3646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0" algn="just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endParaRPr lang="bn-BD" sz="30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640080" indent="-457200" algn="just">
              <a:lnSpc>
                <a:spcPct val="90000"/>
              </a:lnSpc>
              <a:spcBef>
                <a:spcPts val="0"/>
              </a:spcBef>
              <a:defRPr/>
            </a:pPr>
            <a:endParaRPr lang="en-US" sz="30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sz="24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৯. </a:t>
            </a:r>
            <a:r>
              <a:rPr lang="en-US" sz="24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এবারে</a:t>
            </a:r>
            <a:r>
              <a:rPr lang="en-US" sz="24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4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File</a:t>
            </a:r>
            <a:r>
              <a:rPr lang="en-US" sz="2400" dirty="0">
                <a:solidFill>
                  <a:srgbClr val="0033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24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মেনুর </a:t>
            </a:r>
            <a:r>
              <a:rPr lang="en-US" sz="24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Save</a:t>
            </a:r>
            <a:r>
              <a:rPr lang="en-US" sz="24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অপশনে</a:t>
            </a:r>
            <a:r>
              <a:rPr lang="bn-BD" sz="24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করব-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1432" y="2818663"/>
            <a:ext cx="2468880" cy="283157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376402" y="3601897"/>
            <a:ext cx="2468880" cy="219456"/>
          </a:xfrm>
          <a:prstGeom prst="round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8443">
            <a:off x="6458541" y="2611919"/>
            <a:ext cx="438912" cy="438912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" y="1161288"/>
            <a:ext cx="6827522" cy="1190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pitchFamily="34" charset="0"/>
              <a:buNone/>
              <a:defRPr/>
            </a:pPr>
            <a:endParaRPr lang="en-US" sz="3000" dirty="0">
              <a:solidFill>
                <a:srgbClr val="E7E6E6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4393100" y="72930"/>
            <a:ext cx="3026875" cy="584401"/>
          </a:xfrm>
          <a:prstGeom prst="chevron">
            <a:avLst>
              <a:gd name="adj" fmla="val 39600"/>
            </a:avLst>
          </a:prstGeom>
          <a:gradFill rotWithShape="1">
            <a:gsLst>
              <a:gs pos="0">
                <a:srgbClr val="929200"/>
              </a:gs>
              <a:gs pos="50000">
                <a:srgbClr val="FFFF00"/>
              </a:gs>
              <a:gs pos="100000">
                <a:srgbClr val="9292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pPr algn="just">
              <a:lnSpc>
                <a:spcPct val="90000"/>
              </a:lnSpc>
              <a:defRPr/>
            </a:pPr>
            <a:r>
              <a:rPr lang="en-US" sz="2800" b="1" dirty="0" err="1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ফাইল</a:t>
            </a:r>
            <a:r>
              <a:rPr lang="en-US" sz="2800" b="1" dirty="0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সংরক্ষণ</a:t>
            </a:r>
            <a:r>
              <a:rPr lang="en-US" sz="2800" b="1" dirty="0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236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48148E-6 L 0.06601 0.146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4" y="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3" t="25834" r="34400" b="22053"/>
          <a:stretch/>
        </p:blipFill>
        <p:spPr bwMode="auto">
          <a:xfrm>
            <a:off x="6163303" y="2292955"/>
            <a:ext cx="5363957" cy="42057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6378976" y="2803827"/>
            <a:ext cx="521748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#include&lt;</a:t>
            </a:r>
            <a:r>
              <a:rPr lang="en-US" sz="2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stdio.h</a:t>
            </a:r>
            <a:r>
              <a:rPr 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&gt;</a:t>
            </a:r>
          </a:p>
          <a:p>
            <a:r>
              <a:rPr 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main()</a:t>
            </a:r>
          </a:p>
          <a:p>
            <a:r>
              <a:rPr 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{</a:t>
            </a:r>
          </a:p>
          <a:p>
            <a:r>
              <a:rPr 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	float </a:t>
            </a:r>
            <a:r>
              <a:rPr lang="en-US" sz="2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pi,area</a:t>
            </a:r>
            <a:r>
              <a:rPr 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, r;</a:t>
            </a:r>
          </a:p>
          <a:p>
            <a:r>
              <a:rPr 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	</a:t>
            </a:r>
            <a:r>
              <a:rPr lang="en-US" sz="2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printf</a:t>
            </a:r>
            <a:r>
              <a:rPr 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("Enter radius of circle: ");</a:t>
            </a:r>
          </a:p>
          <a:p>
            <a:r>
              <a:rPr 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	</a:t>
            </a:r>
            <a:r>
              <a:rPr lang="en-US" sz="2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scanf</a:t>
            </a:r>
            <a:r>
              <a:rPr 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("%</a:t>
            </a:r>
            <a:r>
              <a:rPr lang="en-US" sz="2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f",&amp;r</a:t>
            </a:r>
            <a:r>
              <a:rPr 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);</a:t>
            </a:r>
          </a:p>
          <a:p>
            <a:r>
              <a:rPr 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	pi=3.1416;</a:t>
            </a:r>
          </a:p>
          <a:p>
            <a:r>
              <a:rPr 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	area=pi*r*r;</a:t>
            </a:r>
          </a:p>
          <a:p>
            <a:r>
              <a:rPr 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	</a:t>
            </a:r>
            <a:r>
              <a:rPr lang="en-US" sz="2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printf</a:t>
            </a:r>
            <a:r>
              <a:rPr 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("Area of circle=%</a:t>
            </a:r>
            <a:r>
              <a:rPr lang="en-US" sz="2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f",area</a:t>
            </a:r>
            <a:r>
              <a:rPr 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);</a:t>
            </a:r>
          </a:p>
          <a:p>
            <a:r>
              <a:rPr 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}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9437" y="1473189"/>
            <a:ext cx="6095600" cy="912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sz="24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১০. </a:t>
            </a:r>
            <a:r>
              <a:rPr lang="bn-BD" sz="24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তাহলে আমাদের সামনে </a:t>
            </a:r>
            <a:r>
              <a:rPr lang="en-US" sz="24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Save</a:t>
            </a:r>
            <a:r>
              <a:rPr lang="bn-BD" sz="2400" dirty="0">
                <a:solidFill>
                  <a:srgbClr val="003300"/>
                </a:solidFill>
                <a:latin typeface="Times New Roman" panose="02020603050405020304" pitchFamily="18" charset="0"/>
                <a:cs typeface="SolaimanLipi" pitchFamily="2" charset="0"/>
              </a:rPr>
              <a:t> </a:t>
            </a:r>
            <a:r>
              <a:rPr lang="en-US" sz="24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bn-BD" sz="24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ডায়লগ বক্স </a:t>
            </a:r>
            <a:r>
              <a:rPr lang="bn-BD" sz="24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প্রদর্শিত হ</a:t>
            </a:r>
            <a:r>
              <a:rPr lang="en-US" sz="24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বে</a:t>
            </a:r>
            <a:endParaRPr lang="en-US" sz="24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endParaRPr lang="en-US" sz="30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6306" y="2624544"/>
            <a:ext cx="552878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en-US" sz="24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১১. </a:t>
            </a:r>
            <a:r>
              <a:rPr lang="bn-BD" sz="24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এখন </a:t>
            </a:r>
            <a:r>
              <a:rPr lang="en-US" sz="24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File name</a:t>
            </a:r>
            <a:r>
              <a:rPr lang="en-US" sz="24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24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ঘরে</a:t>
            </a:r>
            <a:r>
              <a:rPr lang="en-US" sz="24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টেক্সবক্সে</a:t>
            </a:r>
            <a:r>
              <a:rPr lang="en-US" sz="24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24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আমরা </a:t>
            </a:r>
            <a:r>
              <a:rPr lang="en-US" sz="24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কাংঙ্খিত</a:t>
            </a:r>
            <a:r>
              <a:rPr lang="en-US" sz="24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ফাইলের</a:t>
            </a:r>
            <a:r>
              <a:rPr lang="en-US" sz="24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নাম</a:t>
            </a:r>
            <a:r>
              <a:rPr lang="en-US" sz="24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 </a:t>
            </a:r>
            <a:r>
              <a:rPr lang="bn-BD" sz="24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দি</a:t>
            </a:r>
            <a:r>
              <a:rPr lang="en-US" sz="24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বো</a:t>
            </a:r>
            <a:r>
              <a:rPr lang="en-US" sz="24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।</a:t>
            </a:r>
            <a:r>
              <a:rPr lang="bn-BD" sz="24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endParaRPr lang="en-US" sz="24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18" name="Picture 1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5" t="26271" r="27016" b="32564"/>
          <a:stretch/>
        </p:blipFill>
        <p:spPr bwMode="auto">
          <a:xfrm>
            <a:off x="6343027" y="2803569"/>
            <a:ext cx="4859203" cy="32261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6599585" y="3375598"/>
            <a:ext cx="1589072" cy="2539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050" b="1" dirty="0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test</a:t>
            </a:r>
          </a:p>
        </p:txBody>
      </p:sp>
      <p:sp>
        <p:nvSpPr>
          <p:cNvPr id="20" name="AutoShape 8"/>
          <p:cNvSpPr>
            <a:spLocks noChangeArrowheads="1"/>
          </p:cNvSpPr>
          <p:nvPr/>
        </p:nvSpPr>
        <p:spPr bwMode="auto">
          <a:xfrm>
            <a:off x="4393101" y="72930"/>
            <a:ext cx="3417400" cy="670020"/>
          </a:xfrm>
          <a:prstGeom prst="chevron">
            <a:avLst>
              <a:gd name="adj" fmla="val 39600"/>
            </a:avLst>
          </a:prstGeom>
          <a:gradFill rotWithShape="1">
            <a:gsLst>
              <a:gs pos="0">
                <a:srgbClr val="929200"/>
              </a:gs>
              <a:gs pos="50000">
                <a:srgbClr val="FFFF00"/>
              </a:gs>
              <a:gs pos="100000">
                <a:srgbClr val="9292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pPr algn="just">
              <a:lnSpc>
                <a:spcPct val="90000"/>
              </a:lnSpc>
              <a:defRPr/>
            </a:pPr>
            <a:r>
              <a:rPr lang="en-US" sz="3200" dirty="0" err="1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ফাইল</a:t>
            </a:r>
            <a:r>
              <a:rPr lang="en-US" sz="3200" dirty="0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সংরক্ষণ</a:t>
            </a:r>
            <a:r>
              <a:rPr lang="en-US" sz="3200" dirty="0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706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2340162"/>
            <a:ext cx="6121250" cy="4251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 Save</a:t>
            </a:r>
            <a:r>
              <a:rPr lang="en-US" sz="2400" dirty="0">
                <a:solidFill>
                  <a:srgbClr val="000066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24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হওয়ার </a:t>
            </a:r>
            <a:r>
              <a:rPr lang="en-US" sz="24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জা</a:t>
            </a:r>
            <a:r>
              <a:rPr lang="bn-BD" sz="24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য়গা নির্দ্</a:t>
            </a:r>
            <a:r>
              <a:rPr lang="en-US" sz="24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ধারণ</a:t>
            </a:r>
            <a:r>
              <a:rPr lang="en-US" sz="24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করে</a:t>
            </a:r>
            <a:r>
              <a:rPr lang="en-US" sz="24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দিতে</a:t>
            </a:r>
            <a:r>
              <a:rPr lang="en-US" sz="24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পারি</a:t>
            </a:r>
            <a:r>
              <a:rPr lang="en-US" sz="24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।  </a:t>
            </a:r>
            <a:r>
              <a:rPr lang="en-US" sz="24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যেমন</a:t>
            </a:r>
            <a:r>
              <a:rPr lang="en-US" sz="24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: 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solidFill>
                  <a:srgbClr val="000066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ড্রাইভ</a:t>
            </a:r>
            <a:endParaRPr lang="en-US" sz="24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endParaRPr lang="en-US" sz="24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endParaRPr lang="en-US" sz="24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</a:t>
            </a:r>
            <a:r>
              <a:rPr lang="en-US" sz="2400" dirty="0">
                <a:solidFill>
                  <a:srgbClr val="000066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এবারে</a:t>
            </a:r>
            <a:r>
              <a:rPr lang="en-US" sz="24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ডায়লগ</a:t>
            </a:r>
            <a:r>
              <a:rPr lang="en-US" sz="24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বক্সের</a:t>
            </a:r>
            <a:r>
              <a:rPr lang="en-US" sz="24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 </a:t>
            </a:r>
            <a:r>
              <a:rPr lang="bn-BD" sz="2400" dirty="0">
                <a:solidFill>
                  <a:srgbClr val="000066"/>
                </a:solidFill>
                <a:latin typeface="SolaimanLipi" pitchFamily="2" charset="0"/>
                <a:cs typeface="SolaimanLipi" pitchFamily="2" charset="0"/>
              </a:rPr>
              <a:t>বাটনে</a:t>
            </a:r>
            <a:r>
              <a:rPr lang="en-US" sz="2400" dirty="0">
                <a:solidFill>
                  <a:srgbClr val="000066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ক্লিক</a:t>
            </a:r>
            <a:r>
              <a:rPr lang="en-US" sz="24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করি</a:t>
            </a:r>
            <a:r>
              <a:rPr lang="bn-BD" sz="24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।</a:t>
            </a:r>
            <a:endParaRPr lang="en-US" sz="24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546148" y="3733634"/>
            <a:ext cx="1097280" cy="182880"/>
          </a:xfrm>
          <a:prstGeom prst="round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16" name="Picture 1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3" t="25834" r="34400" b="22053"/>
          <a:stretch/>
        </p:blipFill>
        <p:spPr bwMode="auto">
          <a:xfrm>
            <a:off x="6163303" y="2292955"/>
            <a:ext cx="5363957" cy="42057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5" t="26271" r="27016" b="32564"/>
          <a:stretch/>
        </p:blipFill>
        <p:spPr bwMode="auto">
          <a:xfrm>
            <a:off x="6236170" y="2852709"/>
            <a:ext cx="4859203" cy="32261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6435808" y="3452884"/>
            <a:ext cx="1643667" cy="2539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8443">
            <a:off x="9707909" y="5662085"/>
            <a:ext cx="438912" cy="438912"/>
          </a:xfrm>
          <a:prstGeom prst="rect">
            <a:avLst/>
          </a:prstGeom>
        </p:spPr>
      </p:pic>
      <p:sp>
        <p:nvSpPr>
          <p:cNvPr id="20" name="AutoShape 8"/>
          <p:cNvSpPr>
            <a:spLocks noChangeArrowheads="1"/>
          </p:cNvSpPr>
          <p:nvPr/>
        </p:nvSpPr>
        <p:spPr bwMode="auto">
          <a:xfrm>
            <a:off x="4393100" y="72930"/>
            <a:ext cx="3026875" cy="706191"/>
          </a:xfrm>
          <a:prstGeom prst="chevron">
            <a:avLst>
              <a:gd name="adj" fmla="val 39600"/>
            </a:avLst>
          </a:prstGeom>
          <a:gradFill rotWithShape="1">
            <a:gsLst>
              <a:gs pos="0">
                <a:srgbClr val="929200"/>
              </a:gs>
              <a:gs pos="50000">
                <a:srgbClr val="FFFF00"/>
              </a:gs>
              <a:gs pos="100000">
                <a:srgbClr val="9292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pPr algn="just">
              <a:lnSpc>
                <a:spcPct val="90000"/>
              </a:lnSpc>
              <a:defRPr/>
            </a:pP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ফাইল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সংরক্ষণ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260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0.05352 -0.35417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9" y="-1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837583" y="2003805"/>
            <a:ext cx="4188226" cy="9911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 </a:t>
            </a:r>
            <a:r>
              <a:rPr lang="en-US" sz="24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ফলে</a:t>
            </a:r>
            <a:r>
              <a:rPr lang="en-US" sz="24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ফাইলটি</a:t>
            </a:r>
            <a:r>
              <a:rPr lang="en-US" sz="24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24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কম্পিউটারের </a:t>
            </a:r>
            <a:r>
              <a:rPr lang="en-US" sz="24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sz="24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      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24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ড্রাইভে</a:t>
            </a:r>
            <a:r>
              <a:rPr lang="en-US" sz="24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সংরক্ষণ</a:t>
            </a:r>
            <a:r>
              <a:rPr lang="en-US" sz="24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হবে</a:t>
            </a:r>
            <a:r>
              <a:rPr lang="en-US" sz="24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।</a:t>
            </a:r>
            <a:endParaRPr lang="bn-BD" sz="24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4393101" y="72930"/>
            <a:ext cx="3379300" cy="670020"/>
          </a:xfrm>
          <a:prstGeom prst="chevron">
            <a:avLst>
              <a:gd name="adj" fmla="val 39600"/>
            </a:avLst>
          </a:prstGeom>
          <a:gradFill rotWithShape="1">
            <a:gsLst>
              <a:gs pos="0">
                <a:srgbClr val="929200"/>
              </a:gs>
              <a:gs pos="50000">
                <a:srgbClr val="FFFF00"/>
              </a:gs>
              <a:gs pos="100000">
                <a:srgbClr val="9292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pPr algn="just">
              <a:lnSpc>
                <a:spcPct val="90000"/>
              </a:lnSpc>
              <a:defRPr/>
            </a:pP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ফাইল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সংরক্ষণ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</a:p>
        </p:txBody>
      </p:sp>
      <p:pic>
        <p:nvPicPr>
          <p:cNvPr id="12" name="Picture 11"/>
          <p:cNvPicPr/>
          <p:nvPr/>
        </p:nvPicPr>
        <p:blipFill rotWithShape="1">
          <a:blip r:embed="rId2"/>
          <a:srcRect l="28314" t="29117" r="31692" b="18766"/>
          <a:stretch/>
        </p:blipFill>
        <p:spPr bwMode="auto">
          <a:xfrm>
            <a:off x="342640" y="1169873"/>
            <a:ext cx="5779595" cy="52443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3826" y="2499398"/>
            <a:ext cx="49430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#include&lt;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stdio.h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main()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a;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("Enter a number: ");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scanf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("%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d",&amp;a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if(a&gt;=0)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("Given number is positive");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92581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 rotWithShape="1">
          <a:blip r:embed="rId2"/>
          <a:srcRect l="28314" t="29117" r="31692" b="18109"/>
          <a:stretch/>
        </p:blipFill>
        <p:spPr bwMode="auto">
          <a:xfrm>
            <a:off x="1829864" y="1959247"/>
            <a:ext cx="6876254" cy="47453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8443">
            <a:off x="5052698" y="2390417"/>
            <a:ext cx="438912" cy="43891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81426" y="1272694"/>
            <a:ext cx="10448523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en-US" sz="2800" dirty="0">
                <a:solidFill>
                  <a:srgbClr val="000066"/>
                </a:solidFill>
                <a:latin typeface="SolaimanLipi" pitchFamily="2" charset="0"/>
                <a:cs typeface="SolaimanLipi" pitchFamily="2" charset="0"/>
              </a:rPr>
              <a:t>১৬. </a:t>
            </a:r>
            <a:r>
              <a:rPr lang="bn-BD" sz="2800" dirty="0">
                <a:solidFill>
                  <a:srgbClr val="000066"/>
                </a:solidFill>
                <a:latin typeface="SolaimanLipi" pitchFamily="2" charset="0"/>
                <a:cs typeface="SolaimanLipi" pitchFamily="2" charset="0"/>
              </a:rPr>
              <a:t>এবার </a:t>
            </a:r>
            <a:r>
              <a:rPr lang="en-US" sz="2800" dirty="0" err="1">
                <a:solidFill>
                  <a:srgbClr val="000066"/>
                </a:solidFill>
                <a:latin typeface="SolaimanLipi" pitchFamily="2" charset="0"/>
                <a:cs typeface="SolaimanLipi" pitchFamily="2" charset="0"/>
              </a:rPr>
              <a:t>নির্বাহ</a:t>
            </a:r>
            <a:r>
              <a:rPr lang="en-US" sz="2800" dirty="0">
                <a:solidFill>
                  <a:srgbClr val="000066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SolaimanLipi" pitchFamily="2" charset="0"/>
                <a:cs typeface="SolaimanLipi" pitchFamily="2" charset="0"/>
              </a:rPr>
              <a:t>করতে</a:t>
            </a:r>
            <a:r>
              <a:rPr lang="en-US" sz="2800" dirty="0">
                <a:solidFill>
                  <a:srgbClr val="000066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SolaimanLipi" pitchFamily="2" charset="0"/>
                <a:cs typeface="SolaimanLipi" pitchFamily="2" charset="0"/>
              </a:rPr>
              <a:t>চাইলে</a:t>
            </a:r>
            <a:r>
              <a:rPr lang="en-US" sz="2800" dirty="0">
                <a:solidFill>
                  <a:srgbClr val="000066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debug </a:t>
            </a:r>
            <a:r>
              <a:rPr lang="en-US" sz="2800" dirty="0" err="1">
                <a:solidFill>
                  <a:srgbClr val="000066"/>
                </a:solidFill>
                <a:latin typeface="SolaimanLipi" pitchFamily="2" charset="0"/>
                <a:cs typeface="SolaimanLipi" pitchFamily="2" charset="0"/>
              </a:rPr>
              <a:t>মেনুর</a:t>
            </a:r>
            <a:r>
              <a:rPr lang="en-US" sz="2800" dirty="0">
                <a:solidFill>
                  <a:srgbClr val="000066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 </a:t>
            </a:r>
            <a:r>
              <a:rPr lang="en-US" sz="2800" dirty="0" err="1">
                <a:solidFill>
                  <a:srgbClr val="000066"/>
                </a:solidFill>
                <a:latin typeface="SolaimanLipi" pitchFamily="2" charset="0"/>
                <a:cs typeface="SolaimanLipi" pitchFamily="2" charset="0"/>
              </a:rPr>
              <a:t>অপশনে</a:t>
            </a:r>
            <a:r>
              <a:rPr lang="en-US" sz="2800" dirty="0">
                <a:solidFill>
                  <a:srgbClr val="000066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SolaimanLipi" pitchFamily="2" charset="0"/>
                <a:cs typeface="SolaimanLipi" pitchFamily="2" charset="0"/>
              </a:rPr>
              <a:t>ক্লিক</a:t>
            </a:r>
            <a:r>
              <a:rPr lang="en-US" sz="2800" dirty="0">
                <a:solidFill>
                  <a:srgbClr val="000066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SolaimanLipi" pitchFamily="2" charset="0"/>
                <a:cs typeface="SolaimanLipi" pitchFamily="2" charset="0"/>
              </a:rPr>
              <a:t>করি</a:t>
            </a:r>
            <a:r>
              <a:rPr lang="en-US" sz="2800" dirty="0">
                <a:solidFill>
                  <a:srgbClr val="000066"/>
                </a:solidFill>
                <a:latin typeface="SolaimanLipi" pitchFamily="2" charset="0"/>
                <a:cs typeface="SolaimanLipi" pitchFamily="2" charset="0"/>
              </a:rPr>
              <a:t>। </a:t>
            </a:r>
            <a:endParaRPr lang="en-US" sz="2800" dirty="0">
              <a:solidFill>
                <a:srgbClr val="003300"/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2247463" y="197030"/>
            <a:ext cx="5467787" cy="717370"/>
          </a:xfrm>
          <a:prstGeom prst="chevron">
            <a:avLst>
              <a:gd name="adj" fmla="val 39600"/>
            </a:avLst>
          </a:prstGeom>
          <a:gradFill rotWithShape="1">
            <a:gsLst>
              <a:gs pos="0">
                <a:srgbClr val="929200"/>
              </a:gs>
              <a:gs pos="50000">
                <a:srgbClr val="FFFF00"/>
              </a:gs>
              <a:gs pos="100000">
                <a:srgbClr val="9292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pPr algn="just">
              <a:lnSpc>
                <a:spcPct val="90000"/>
              </a:lnSpc>
              <a:defRPr/>
            </a:pPr>
            <a:r>
              <a:rPr lang="en-US" sz="4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ফাইলটি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নির্বাহ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করে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দেখা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5509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 rotWithShape="1">
          <a:blip r:embed="rId2"/>
          <a:srcRect l="28314" t="29117" r="31692" b="18109"/>
          <a:stretch/>
        </p:blipFill>
        <p:spPr bwMode="auto">
          <a:xfrm>
            <a:off x="1501651" y="1701669"/>
            <a:ext cx="6876254" cy="47453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/>
          <p:cNvPicPr/>
          <p:nvPr/>
        </p:nvPicPr>
        <p:blipFill rotWithShape="1">
          <a:blip r:embed="rId3"/>
          <a:srcRect l="55638" t="30030" r="28738" b="31908"/>
          <a:stretch/>
        </p:blipFill>
        <p:spPr bwMode="auto">
          <a:xfrm>
            <a:off x="4441602" y="2028710"/>
            <a:ext cx="2493645" cy="34156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8443">
            <a:off x="4720321" y="2133168"/>
            <a:ext cx="438912" cy="4389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30138" y="878132"/>
            <a:ext cx="5337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 </a:t>
            </a:r>
            <a:r>
              <a:rPr lang="en-US" sz="2800" dirty="0" err="1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তাহলে</a:t>
            </a:r>
            <a:r>
              <a:rPr lang="en-US" sz="2800" dirty="0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নিম্নের</a:t>
            </a:r>
            <a:r>
              <a:rPr lang="en-US" sz="2800" dirty="0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মতো</a:t>
            </a:r>
            <a:r>
              <a:rPr lang="en-US" sz="2800" dirty="0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দেখাবে</a:t>
            </a:r>
            <a:endParaRPr lang="en-US" sz="2800" dirty="0">
              <a:solidFill>
                <a:prstClr val="black"/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24" name="AutoShape 8"/>
          <p:cNvSpPr>
            <a:spLocks noChangeArrowheads="1"/>
          </p:cNvSpPr>
          <p:nvPr/>
        </p:nvSpPr>
        <p:spPr bwMode="auto">
          <a:xfrm>
            <a:off x="2247464" y="188634"/>
            <a:ext cx="5458262" cy="623318"/>
          </a:xfrm>
          <a:prstGeom prst="chevron">
            <a:avLst>
              <a:gd name="adj" fmla="val 39600"/>
            </a:avLst>
          </a:prstGeom>
          <a:gradFill rotWithShape="1">
            <a:gsLst>
              <a:gs pos="0">
                <a:srgbClr val="929200"/>
              </a:gs>
              <a:gs pos="50000">
                <a:srgbClr val="FFFF00"/>
              </a:gs>
              <a:gs pos="100000">
                <a:srgbClr val="9292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pPr algn="just">
              <a:lnSpc>
                <a:spcPct val="90000"/>
              </a:lnSpc>
              <a:defRPr/>
            </a:pPr>
            <a:r>
              <a:rPr lang="en-US" sz="4800" dirty="0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ফাইলটি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নির্বাহ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করে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দেখা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4266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 rotWithShape="1">
          <a:blip r:embed="rId2"/>
          <a:srcRect l="38894" t="26052" r="21354" b="20965"/>
          <a:stretch/>
        </p:blipFill>
        <p:spPr bwMode="auto">
          <a:xfrm>
            <a:off x="3082046" y="2110022"/>
            <a:ext cx="6348555" cy="47844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3"/>
          <a:srcRect l="55638" t="30030" r="28738" b="31908"/>
          <a:stretch/>
        </p:blipFill>
        <p:spPr bwMode="auto">
          <a:xfrm>
            <a:off x="5795518" y="2491111"/>
            <a:ext cx="2493645" cy="34156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8443">
            <a:off x="6046108" y="2763306"/>
            <a:ext cx="438912" cy="4389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20613" y="1122294"/>
            <a:ext cx="624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1৮.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Run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2247463" y="197030"/>
            <a:ext cx="5486837" cy="584775"/>
          </a:xfrm>
          <a:prstGeom prst="chevron">
            <a:avLst>
              <a:gd name="adj" fmla="val 39600"/>
            </a:avLst>
          </a:prstGeom>
          <a:gradFill rotWithShape="1">
            <a:gsLst>
              <a:gs pos="0">
                <a:srgbClr val="929200"/>
              </a:gs>
              <a:gs pos="50000">
                <a:srgbClr val="FFFF00"/>
              </a:gs>
              <a:gs pos="100000">
                <a:srgbClr val="9292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pPr algn="just">
              <a:lnSpc>
                <a:spcPct val="90000"/>
              </a:lnSpc>
              <a:defRPr/>
            </a:pPr>
            <a:r>
              <a:rPr lang="en-US" sz="4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ফাইলটি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নির্বাহ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8599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0902" y="1576730"/>
            <a:ext cx="10143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1৯. </a:t>
            </a:r>
            <a:r>
              <a:rPr lang="en-US" sz="2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এডিটর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টাইপ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1947212" y="181390"/>
            <a:ext cx="5072713" cy="584775"/>
          </a:xfrm>
          <a:prstGeom prst="chevron">
            <a:avLst>
              <a:gd name="adj" fmla="val 39600"/>
            </a:avLst>
          </a:prstGeom>
          <a:gradFill rotWithShape="1">
            <a:gsLst>
              <a:gs pos="0">
                <a:srgbClr val="929200"/>
              </a:gs>
              <a:gs pos="50000">
                <a:srgbClr val="FFFF00"/>
              </a:gs>
              <a:gs pos="100000">
                <a:srgbClr val="9292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pPr algn="just">
              <a:lnSpc>
                <a:spcPct val="90000"/>
              </a:lnSpc>
              <a:defRPr/>
            </a:pPr>
            <a:r>
              <a:rPr lang="en-US" sz="4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ফাইলটি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নির্বাহ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14" name="Picture 13"/>
          <p:cNvPicPr/>
          <p:nvPr/>
        </p:nvPicPr>
        <p:blipFill rotWithShape="1">
          <a:blip r:embed="rId2"/>
          <a:srcRect l="29299" t="35029" r="46462" b="46358"/>
          <a:stretch/>
        </p:blipFill>
        <p:spPr bwMode="auto">
          <a:xfrm>
            <a:off x="1694802" y="2248411"/>
            <a:ext cx="4414450" cy="23500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59372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34178" y="1050356"/>
            <a:ext cx="5975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এই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পাঠ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শেষে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শিক্ষার্থীরা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-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39403" y="2076717"/>
            <a:ext cx="9047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কন্ট্রোল</a:t>
            </a:r>
            <a:r>
              <a:rPr lang="en-US" sz="28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স্টেটমেন্ট</a:t>
            </a:r>
            <a:r>
              <a:rPr lang="en-US" sz="28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কী</a:t>
            </a:r>
            <a:r>
              <a:rPr lang="en-US" sz="28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তা</a:t>
            </a:r>
            <a:r>
              <a:rPr lang="en-US" sz="28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বলতে</a:t>
            </a:r>
            <a:r>
              <a:rPr lang="en-US" sz="28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পারবে</a:t>
            </a:r>
            <a:endParaRPr lang="en-US" sz="2800" b="1" dirty="0">
              <a:solidFill>
                <a:srgbClr val="002060"/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9403" y="2800700"/>
            <a:ext cx="9157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কন্ডিশনাল</a:t>
            </a:r>
            <a:r>
              <a:rPr lang="en-US" sz="28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কন্ট্রোল</a:t>
            </a:r>
            <a:r>
              <a:rPr lang="en-US" sz="28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স্টেটমেন্ট</a:t>
            </a:r>
            <a:r>
              <a:rPr lang="en-US" sz="28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কী</a:t>
            </a:r>
            <a:r>
              <a:rPr lang="en-US" sz="28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তা</a:t>
            </a:r>
            <a:r>
              <a:rPr lang="en-US" sz="28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বলতে</a:t>
            </a:r>
            <a:r>
              <a:rPr lang="en-US" sz="28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পারবে</a:t>
            </a:r>
            <a:endParaRPr lang="en-US" sz="2800" b="1" dirty="0">
              <a:solidFill>
                <a:srgbClr val="002060"/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9401" y="3548245"/>
            <a:ext cx="105287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কন্ডিশনাল</a:t>
            </a:r>
            <a:r>
              <a:rPr lang="en-US" sz="28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কন্ট্রোল</a:t>
            </a:r>
            <a:r>
              <a:rPr lang="en-US" sz="28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স্টেটমেন্ট</a:t>
            </a:r>
            <a:r>
              <a:rPr lang="en-US" sz="28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ব্যবহার</a:t>
            </a:r>
            <a:r>
              <a:rPr lang="en-US" sz="28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করে</a:t>
            </a:r>
            <a:r>
              <a:rPr lang="en-US" sz="28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প্রোগ্রাম</a:t>
            </a:r>
            <a:r>
              <a:rPr lang="en-US" sz="28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তৈরি</a:t>
            </a:r>
            <a:r>
              <a:rPr lang="en-US" sz="28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করতে</a:t>
            </a:r>
            <a:r>
              <a:rPr lang="en-US" sz="28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পারবে</a:t>
            </a:r>
            <a:r>
              <a:rPr lang="en-US" sz="28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2701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33826" y="1426512"/>
            <a:ext cx="79616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20.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Enter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চাপি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নিম্নরুপ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1510484" y="197030"/>
            <a:ext cx="5128442" cy="688795"/>
          </a:xfrm>
          <a:prstGeom prst="chevron">
            <a:avLst>
              <a:gd name="adj" fmla="val 39600"/>
            </a:avLst>
          </a:prstGeom>
          <a:gradFill rotWithShape="1">
            <a:gsLst>
              <a:gs pos="0">
                <a:srgbClr val="929200"/>
              </a:gs>
              <a:gs pos="50000">
                <a:srgbClr val="FFFF00"/>
              </a:gs>
              <a:gs pos="100000">
                <a:srgbClr val="9292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pPr algn="just">
              <a:lnSpc>
                <a:spcPct val="90000"/>
              </a:lnSpc>
              <a:defRPr/>
            </a:pPr>
            <a:r>
              <a:rPr lang="en-US" sz="4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ফাইলটি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নির্বাহ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11" name="Picture 10"/>
          <p:cNvPicPr/>
          <p:nvPr/>
        </p:nvPicPr>
        <p:blipFill rotWithShape="1">
          <a:blip r:embed="rId2"/>
          <a:srcRect l="37542" t="47508" r="35015" b="38479"/>
          <a:stretch/>
        </p:blipFill>
        <p:spPr bwMode="auto">
          <a:xfrm>
            <a:off x="1510483" y="2011286"/>
            <a:ext cx="7041089" cy="20841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980118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902899" y="126594"/>
            <a:ext cx="3459551" cy="709856"/>
          </a:xfrm>
          <a:prstGeom prst="chevron">
            <a:avLst>
              <a:gd name="adj" fmla="val 39600"/>
            </a:avLst>
          </a:prstGeom>
          <a:gradFill rotWithShape="1">
            <a:gsLst>
              <a:gs pos="0">
                <a:srgbClr val="929200"/>
              </a:gs>
              <a:gs pos="50000">
                <a:srgbClr val="FFFF00"/>
              </a:gs>
              <a:gs pos="100000">
                <a:srgbClr val="9292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if-else statement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43773" y="995703"/>
            <a:ext cx="110127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‘</a:t>
            </a:r>
            <a:r>
              <a:rPr lang="en-US" sz="2400" dirty="0" err="1"/>
              <a:t>সি</a:t>
            </a:r>
            <a:r>
              <a:rPr lang="en-US" sz="2400" dirty="0"/>
              <a:t>’ </a:t>
            </a:r>
            <a:r>
              <a:rPr lang="en-US" sz="2400" dirty="0" err="1"/>
              <a:t>প্রোগ্রামে</a:t>
            </a:r>
            <a:r>
              <a:rPr lang="en-US" sz="2400" dirty="0"/>
              <a:t> ‘</a:t>
            </a:r>
            <a:r>
              <a:rPr lang="en-US" sz="2400" dirty="0" err="1"/>
              <a:t>অন্যথায়</a:t>
            </a:r>
            <a:r>
              <a:rPr lang="en-US" sz="2400" dirty="0"/>
              <a:t>’ </a:t>
            </a:r>
            <a:r>
              <a:rPr lang="en-US" sz="2400" dirty="0" err="1"/>
              <a:t>অর্থে</a:t>
            </a:r>
            <a:r>
              <a:rPr lang="en-US" sz="2400" dirty="0"/>
              <a:t> if </a:t>
            </a:r>
            <a:r>
              <a:rPr lang="en-US" sz="2400" dirty="0" err="1"/>
              <a:t>স্টেটমেন্টের</a:t>
            </a:r>
            <a:r>
              <a:rPr lang="en-US" sz="2400" dirty="0"/>
              <a:t> </a:t>
            </a:r>
            <a:r>
              <a:rPr lang="en-US" sz="2400" dirty="0" err="1"/>
              <a:t>সাথে</a:t>
            </a:r>
            <a:r>
              <a:rPr lang="en-US" sz="2400" dirty="0"/>
              <a:t> else </a:t>
            </a:r>
            <a:r>
              <a:rPr lang="en-US" sz="2400" dirty="0" err="1"/>
              <a:t>স্টেটমেন্ট</a:t>
            </a:r>
            <a:r>
              <a:rPr lang="en-US" sz="2400" dirty="0"/>
              <a:t> </a:t>
            </a:r>
            <a:r>
              <a:rPr lang="en-US" sz="2400" dirty="0" err="1"/>
              <a:t>ব্যবহৃত</a:t>
            </a:r>
            <a:r>
              <a:rPr lang="en-US" sz="2400" dirty="0"/>
              <a:t> </a:t>
            </a:r>
            <a:r>
              <a:rPr lang="en-US" sz="2400" dirty="0" err="1"/>
              <a:t>হয়</a:t>
            </a:r>
            <a:r>
              <a:rPr lang="en-US" sz="2400" dirty="0"/>
              <a:t>। if….else  </a:t>
            </a:r>
            <a:r>
              <a:rPr lang="en-US" sz="2400" dirty="0" err="1"/>
              <a:t>স্টেটমেন্ট</a:t>
            </a:r>
            <a:r>
              <a:rPr lang="en-US" sz="2400" dirty="0"/>
              <a:t> </a:t>
            </a:r>
            <a:r>
              <a:rPr lang="en-US" sz="2400" dirty="0" err="1"/>
              <a:t>ব্যবহারের</a:t>
            </a:r>
            <a:r>
              <a:rPr lang="en-US" sz="2400" dirty="0"/>
              <a:t> </a:t>
            </a:r>
            <a:r>
              <a:rPr lang="en-US" sz="2400" dirty="0" err="1"/>
              <a:t>ফরম্যাট</a:t>
            </a:r>
            <a:r>
              <a:rPr lang="en-US" sz="2400" dirty="0"/>
              <a:t> </a:t>
            </a:r>
            <a:r>
              <a:rPr lang="en-US" sz="2400" dirty="0" err="1"/>
              <a:t>হলো</a:t>
            </a:r>
            <a:r>
              <a:rPr lang="en-US" sz="2400" dirty="0"/>
              <a:t>-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07371" y="1826700"/>
            <a:ext cx="282476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if(condition)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{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Action1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}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{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Action2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}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43025" y="5350378"/>
            <a:ext cx="79722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if else statement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1848" y="5812043"/>
            <a:ext cx="11293027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কীবোর্ড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ধনাত্নক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ঋনাত্নক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67385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66"/>
          <p:cNvSpPr txBox="1"/>
          <p:nvPr/>
        </p:nvSpPr>
        <p:spPr>
          <a:xfrm>
            <a:off x="939025" y="1464674"/>
            <a:ext cx="1685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main()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</p:txBody>
      </p:sp>
      <p:sp>
        <p:nvSpPr>
          <p:cNvPr id="71" name="Rectangle 70"/>
          <p:cNvSpPr/>
          <p:nvPr/>
        </p:nvSpPr>
        <p:spPr>
          <a:xfrm>
            <a:off x="1265984" y="3081029"/>
            <a:ext cx="2236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scanf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("%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d",&amp;a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</p:txBody>
      </p:sp>
      <p:sp>
        <p:nvSpPr>
          <p:cNvPr id="73" name="Rectangle 72"/>
          <p:cNvSpPr/>
          <p:nvPr/>
        </p:nvSpPr>
        <p:spPr>
          <a:xfrm>
            <a:off x="1829905" y="4324122"/>
            <a:ext cx="45480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(“Given number is Positive”);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940775" y="5684329"/>
            <a:ext cx="1685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843614" y="1055811"/>
            <a:ext cx="3561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#include&lt;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stdio.h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80" name="Rectangle 79"/>
          <p:cNvSpPr/>
          <p:nvPr/>
        </p:nvSpPr>
        <p:spPr>
          <a:xfrm>
            <a:off x="1265984" y="2645334"/>
            <a:ext cx="35605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(“Enter a number: ");</a:t>
            </a:r>
          </a:p>
        </p:txBody>
      </p:sp>
      <p:sp>
        <p:nvSpPr>
          <p:cNvPr id="2" name="Rectangle 1"/>
          <p:cNvSpPr/>
          <p:nvPr/>
        </p:nvSpPr>
        <p:spPr>
          <a:xfrm>
            <a:off x="1213993" y="3787325"/>
            <a:ext cx="12907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(a&gt;=0)</a:t>
            </a:r>
            <a:endParaRPr lang="en-US" sz="2400" dirty="0"/>
          </a:p>
        </p:txBody>
      </p:sp>
      <p:sp>
        <p:nvSpPr>
          <p:cNvPr id="44" name="AutoShape 8"/>
          <p:cNvSpPr>
            <a:spLocks noChangeArrowheads="1"/>
          </p:cNvSpPr>
          <p:nvPr/>
        </p:nvSpPr>
        <p:spPr bwMode="auto">
          <a:xfrm>
            <a:off x="469943" y="249320"/>
            <a:ext cx="8064457" cy="542512"/>
          </a:xfrm>
          <a:prstGeom prst="chevron">
            <a:avLst>
              <a:gd name="adj" fmla="val 39600"/>
            </a:avLst>
          </a:prstGeom>
          <a:gradFill rotWithShape="1">
            <a:gsLst>
              <a:gs pos="0">
                <a:srgbClr val="929200"/>
              </a:gs>
              <a:gs pos="50000">
                <a:srgbClr val="FFFF00"/>
              </a:gs>
              <a:gs pos="100000">
                <a:srgbClr val="9292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ধনাত্নক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ঋনাত্নক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242517" y="2155443"/>
            <a:ext cx="1820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a;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164519" y="4699993"/>
            <a:ext cx="6623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783081" y="5179132"/>
            <a:ext cx="46666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(“Given number is Negative”);</a:t>
            </a:r>
          </a:p>
        </p:txBody>
      </p:sp>
    </p:spTree>
    <p:extLst>
      <p:ext uri="{BB962C8B-B14F-4D97-AF65-F5344CB8AC3E}">
        <p14:creationId xmlns:p14="http://schemas.microsoft.com/office/powerpoint/2010/main" val="67133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3" grpId="0"/>
      <p:bldP spid="80" grpId="0"/>
      <p:bldP spid="2" grpId="0"/>
      <p:bldP spid="49" grpId="0"/>
      <p:bldP spid="35" grpId="0"/>
      <p:bldP spid="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333679" y="784830"/>
          <a:ext cx="3017949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3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Memory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568486" y="1442601"/>
            <a:ext cx="558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07175" y="328443"/>
            <a:ext cx="2984465" cy="461665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CPU</a:t>
            </a:r>
          </a:p>
        </p:txBody>
      </p:sp>
      <p:sp>
        <p:nvSpPr>
          <p:cNvPr id="68" name="Rectangle 67"/>
          <p:cNvSpPr/>
          <p:nvPr/>
        </p:nvSpPr>
        <p:spPr>
          <a:xfrm>
            <a:off x="7307175" y="5470529"/>
            <a:ext cx="21643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 a number: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406294" y="4854854"/>
            <a:ext cx="1409913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OUTPUT: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939025" y="1464674"/>
            <a:ext cx="1685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main()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</p:txBody>
      </p:sp>
      <p:sp>
        <p:nvSpPr>
          <p:cNvPr id="71" name="Rectangle 70"/>
          <p:cNvSpPr/>
          <p:nvPr/>
        </p:nvSpPr>
        <p:spPr>
          <a:xfrm>
            <a:off x="1265984" y="3081029"/>
            <a:ext cx="2236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scanf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("%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d",&amp;a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</p:txBody>
      </p:sp>
      <p:sp>
        <p:nvSpPr>
          <p:cNvPr id="73" name="Rectangle 72"/>
          <p:cNvSpPr/>
          <p:nvPr/>
        </p:nvSpPr>
        <p:spPr>
          <a:xfrm>
            <a:off x="1829905" y="4324122"/>
            <a:ext cx="45480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(“Given number is Positive”);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940775" y="5438665"/>
            <a:ext cx="1685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843614" y="1055811"/>
            <a:ext cx="3561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#include&lt;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stdio.h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80" name="Rectangle 79"/>
          <p:cNvSpPr/>
          <p:nvPr/>
        </p:nvSpPr>
        <p:spPr>
          <a:xfrm>
            <a:off x="1265984" y="2645334"/>
            <a:ext cx="35605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(“Enter a number: ");</a:t>
            </a:r>
          </a:p>
        </p:txBody>
      </p:sp>
      <p:sp>
        <p:nvSpPr>
          <p:cNvPr id="2" name="Rectangle 1"/>
          <p:cNvSpPr/>
          <p:nvPr/>
        </p:nvSpPr>
        <p:spPr>
          <a:xfrm>
            <a:off x="1213993" y="3787325"/>
            <a:ext cx="13083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(a&gt;=0)</a:t>
            </a:r>
            <a:endParaRPr lang="en-US" sz="2400" dirty="0"/>
          </a:p>
        </p:txBody>
      </p:sp>
      <p:sp>
        <p:nvSpPr>
          <p:cNvPr id="44" name="AutoShape 8"/>
          <p:cNvSpPr>
            <a:spLocks noChangeArrowheads="1"/>
          </p:cNvSpPr>
          <p:nvPr/>
        </p:nvSpPr>
        <p:spPr bwMode="auto">
          <a:xfrm>
            <a:off x="469942" y="249320"/>
            <a:ext cx="5264107" cy="542512"/>
          </a:xfrm>
          <a:prstGeom prst="chevron">
            <a:avLst>
              <a:gd name="adj" fmla="val 39600"/>
            </a:avLst>
          </a:prstGeom>
          <a:gradFill rotWithShape="1">
            <a:gsLst>
              <a:gs pos="0">
                <a:srgbClr val="929200"/>
              </a:gs>
              <a:gs pos="50000">
                <a:srgbClr val="FFFF00"/>
              </a:gs>
              <a:gs pos="100000">
                <a:srgbClr val="9292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ধনাত্নক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মুড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অফ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অ্যাকসন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242517" y="2155443"/>
            <a:ext cx="1820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a;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9192507" y="1510841"/>
            <a:ext cx="558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152878" y="1695507"/>
            <a:ext cx="5154297" cy="69076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730026" y="2876166"/>
            <a:ext cx="21347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864824" y="2876166"/>
            <a:ext cx="54591" cy="2793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68" idx="1"/>
          </p:cNvCxnSpPr>
          <p:nvPr/>
        </p:nvCxnSpPr>
        <p:spPr>
          <a:xfrm>
            <a:off x="6919415" y="5701361"/>
            <a:ext cx="38776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69943" y="3836627"/>
            <a:ext cx="796041" cy="3522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7&gt;0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303056" y="5964058"/>
            <a:ext cx="33025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Given number is Positive</a:t>
            </a:r>
            <a:endParaRPr lang="en-US" sz="2400" dirty="0"/>
          </a:p>
        </p:txBody>
      </p:sp>
      <p:sp>
        <p:nvSpPr>
          <p:cNvPr id="35" name="Rectangle 34"/>
          <p:cNvSpPr/>
          <p:nvPr/>
        </p:nvSpPr>
        <p:spPr>
          <a:xfrm>
            <a:off x="1164519" y="4699993"/>
            <a:ext cx="6623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783081" y="5179132"/>
            <a:ext cx="46666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(“Given number is Negative”);</a:t>
            </a:r>
          </a:p>
        </p:txBody>
      </p:sp>
      <p:cxnSp>
        <p:nvCxnSpPr>
          <p:cNvPr id="7" name="Straight Arrow Connector 6"/>
          <p:cNvCxnSpPr>
            <a:endCxn id="38" idx="1"/>
          </p:cNvCxnSpPr>
          <p:nvPr/>
        </p:nvCxnSpPr>
        <p:spPr>
          <a:xfrm>
            <a:off x="6073254" y="4502568"/>
            <a:ext cx="1229802" cy="16923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256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81481E-6 L 0.00599 0.08009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" y="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6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0.08263 L 0.10547 0.0791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8" grpId="0"/>
      <p:bldP spid="71" grpId="0"/>
      <p:bldP spid="73" grpId="0"/>
      <p:bldP spid="80" grpId="0"/>
      <p:bldP spid="2" grpId="0"/>
      <p:bldP spid="49" grpId="0"/>
      <p:bldP spid="58" grpId="0"/>
      <p:bldP spid="30" grpId="0" animBg="1"/>
      <p:bldP spid="30" grpId="1" animBg="1"/>
      <p:bldP spid="30" grpId="2" animBg="1"/>
      <p:bldP spid="30" grpId="3" animBg="1"/>
      <p:bldP spid="38" grpId="0"/>
      <p:bldP spid="35" grpId="0"/>
      <p:bldP spid="3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333679" y="784830"/>
          <a:ext cx="3017949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3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Memory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568486" y="1442601"/>
            <a:ext cx="558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48119" y="328443"/>
            <a:ext cx="2984465" cy="461665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CPU</a:t>
            </a:r>
          </a:p>
        </p:txBody>
      </p:sp>
      <p:sp>
        <p:nvSpPr>
          <p:cNvPr id="68" name="Rectangle 67"/>
          <p:cNvSpPr/>
          <p:nvPr/>
        </p:nvSpPr>
        <p:spPr>
          <a:xfrm>
            <a:off x="7307175" y="5470529"/>
            <a:ext cx="21643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 a number: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406294" y="4854854"/>
            <a:ext cx="1409913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OUTPUT: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939025" y="1464674"/>
            <a:ext cx="1685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main()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</p:txBody>
      </p:sp>
      <p:sp>
        <p:nvSpPr>
          <p:cNvPr id="71" name="Rectangle 70"/>
          <p:cNvSpPr/>
          <p:nvPr/>
        </p:nvSpPr>
        <p:spPr>
          <a:xfrm>
            <a:off x="1265984" y="3081029"/>
            <a:ext cx="2236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scanf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("%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d",&amp;a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</p:txBody>
      </p:sp>
      <p:sp>
        <p:nvSpPr>
          <p:cNvPr id="73" name="Rectangle 72"/>
          <p:cNvSpPr/>
          <p:nvPr/>
        </p:nvSpPr>
        <p:spPr>
          <a:xfrm>
            <a:off x="1829905" y="4324122"/>
            <a:ext cx="45480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(“Given number is Positive”);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940775" y="5438665"/>
            <a:ext cx="1685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843614" y="1055811"/>
            <a:ext cx="3561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#include&lt;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stdio.h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80" name="Rectangle 79"/>
          <p:cNvSpPr/>
          <p:nvPr/>
        </p:nvSpPr>
        <p:spPr>
          <a:xfrm>
            <a:off x="1265984" y="2645334"/>
            <a:ext cx="35605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(“Enter a number: ");</a:t>
            </a:r>
          </a:p>
        </p:txBody>
      </p:sp>
      <p:sp>
        <p:nvSpPr>
          <p:cNvPr id="2" name="Rectangle 1"/>
          <p:cNvSpPr/>
          <p:nvPr/>
        </p:nvSpPr>
        <p:spPr>
          <a:xfrm>
            <a:off x="1213993" y="3787325"/>
            <a:ext cx="13083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(a&gt;=0)</a:t>
            </a:r>
            <a:endParaRPr lang="en-US" sz="2400" dirty="0"/>
          </a:p>
        </p:txBody>
      </p:sp>
      <p:sp>
        <p:nvSpPr>
          <p:cNvPr id="44" name="AutoShape 8"/>
          <p:cNvSpPr>
            <a:spLocks noChangeArrowheads="1"/>
          </p:cNvSpPr>
          <p:nvPr/>
        </p:nvSpPr>
        <p:spPr bwMode="auto">
          <a:xfrm>
            <a:off x="469942" y="249320"/>
            <a:ext cx="5154297" cy="542512"/>
          </a:xfrm>
          <a:prstGeom prst="chevron">
            <a:avLst>
              <a:gd name="adj" fmla="val 39600"/>
            </a:avLst>
          </a:prstGeom>
          <a:gradFill rotWithShape="1">
            <a:gsLst>
              <a:gs pos="0">
                <a:srgbClr val="929200"/>
              </a:gs>
              <a:gs pos="50000">
                <a:srgbClr val="FFFF00"/>
              </a:gs>
              <a:gs pos="100000">
                <a:srgbClr val="9292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ঋনাত্নক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মুড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অফ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অ্যাকসন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242517" y="2155443"/>
            <a:ext cx="1820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a;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9192507" y="1510841"/>
            <a:ext cx="558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-7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152878" y="1695507"/>
            <a:ext cx="5154297" cy="69076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730026" y="2876166"/>
            <a:ext cx="21347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864824" y="2876166"/>
            <a:ext cx="54591" cy="2793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68" idx="1"/>
          </p:cNvCxnSpPr>
          <p:nvPr/>
        </p:nvCxnSpPr>
        <p:spPr>
          <a:xfrm>
            <a:off x="6919415" y="5701361"/>
            <a:ext cx="38776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69943" y="3836627"/>
            <a:ext cx="796041" cy="3522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-7&gt;0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303056" y="5964058"/>
            <a:ext cx="34211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Given number is Negative</a:t>
            </a:r>
            <a:endParaRPr lang="en-US" sz="2400" dirty="0"/>
          </a:p>
        </p:txBody>
      </p:sp>
      <p:sp>
        <p:nvSpPr>
          <p:cNvPr id="35" name="Rectangle 34"/>
          <p:cNvSpPr/>
          <p:nvPr/>
        </p:nvSpPr>
        <p:spPr>
          <a:xfrm>
            <a:off x="1164519" y="4699993"/>
            <a:ext cx="6623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783081" y="5179132"/>
            <a:ext cx="46666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(“Given number is Negative”);</a:t>
            </a:r>
          </a:p>
        </p:txBody>
      </p:sp>
      <p:cxnSp>
        <p:nvCxnSpPr>
          <p:cNvPr id="7" name="Straight Arrow Connector 6"/>
          <p:cNvCxnSpPr>
            <a:endCxn id="38" idx="1"/>
          </p:cNvCxnSpPr>
          <p:nvPr/>
        </p:nvCxnSpPr>
        <p:spPr>
          <a:xfrm>
            <a:off x="6249923" y="5448561"/>
            <a:ext cx="1053133" cy="7463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276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81481E-6 L -0.00195 0.08009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45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2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000"/>
                            </p:stCondLst>
                            <p:childTnLst>
                              <p:par>
                                <p:cTn id="88" presetID="42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0.08009 L -0.00195 0.2125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000"/>
                            </p:stCondLst>
                            <p:childTnLst>
                              <p:par>
                                <p:cTn id="91" presetID="63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0.21134 L 0.11472 0.20925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29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000"/>
                            </p:stCondLst>
                            <p:childTnLst>
                              <p:par>
                                <p:cTn id="94" presetID="1" presetClass="exit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000"/>
                            </p:stCondLst>
                            <p:childTnLst>
                              <p:par>
                                <p:cTn id="9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8" grpId="0"/>
      <p:bldP spid="71" grpId="0"/>
      <p:bldP spid="73" grpId="0"/>
      <p:bldP spid="80" grpId="0"/>
      <p:bldP spid="2" grpId="0"/>
      <p:bldP spid="49" grpId="0"/>
      <p:bldP spid="58" grpId="0"/>
      <p:bldP spid="30" grpId="0" animBg="1"/>
      <p:bldP spid="30" grpId="1" animBg="1"/>
      <p:bldP spid="30" grpId="2" animBg="1"/>
      <p:bldP spid="30" grpId="3" animBg="1"/>
      <p:bldP spid="30" grpId="4" animBg="1"/>
      <p:bldP spid="30" grpId="5" animBg="1"/>
      <p:bldP spid="30" grpId="6" animBg="1"/>
      <p:bldP spid="38" grpId="0"/>
      <p:bldP spid="35" grpId="0"/>
      <p:bldP spid="3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1510609" y="535057"/>
            <a:ext cx="4490142" cy="709856"/>
          </a:xfrm>
          <a:prstGeom prst="chevron">
            <a:avLst>
              <a:gd name="adj" fmla="val 39600"/>
            </a:avLst>
          </a:prstGeom>
          <a:gradFill rotWithShape="1">
            <a:gsLst>
              <a:gs pos="0">
                <a:srgbClr val="929200"/>
              </a:gs>
              <a:gs pos="50000">
                <a:srgbClr val="FFFF00"/>
              </a:gs>
              <a:gs pos="100000">
                <a:srgbClr val="9292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if-else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if-else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স্টেটমেন্ট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3057" y="1653683"/>
            <a:ext cx="112669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প্রোগ্রামে একাধিক শর্ত যাচাই করার জন্য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else if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ব্যবহার করা হয়। ‘সি’ প্রোগ্রামে “অন্যথায় যদি” অর্থে 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if…else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  স্টেটমেন্টের সাথে 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else if 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স্টেটমেন্ট ব্যবহার করা হয়।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else if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স্টেটমেন্ট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if…else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স্টেটমেন্টের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if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এবং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else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স্টেটমেন্টের মাঝে বসে।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else if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স্টেটমেন্টে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else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এবং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if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এর মাঝে ফাঁকা স্থান থাকে।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0879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9384" y="529269"/>
            <a:ext cx="47179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else if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 স্টেটমেন্ট ব্যবহারের ফরম্যাট হলো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:  </a:t>
            </a:r>
          </a:p>
        </p:txBody>
      </p:sp>
      <p:sp>
        <p:nvSpPr>
          <p:cNvPr id="5" name="Text Box 67"/>
          <p:cNvSpPr txBox="1">
            <a:spLocks noChangeArrowheads="1"/>
          </p:cNvSpPr>
          <p:nvPr/>
        </p:nvSpPr>
        <p:spPr bwMode="auto">
          <a:xfrm>
            <a:off x="425182" y="929379"/>
            <a:ext cx="4506361" cy="5303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18288" tIns="18288" rIns="18288" bIns="18288" anchor="t" anchorCtr="0" upright="1"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if (Condition 1) </a:t>
            </a:r>
          </a:p>
          <a:p>
            <a:pPr marL="15240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{ </a:t>
            </a:r>
          </a:p>
          <a:p>
            <a:pPr marL="15240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Action1; </a:t>
            </a:r>
          </a:p>
          <a:p>
            <a:pPr marL="15240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}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else if (Condition 2) </a:t>
            </a:r>
          </a:p>
          <a:p>
            <a:pPr marL="15240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{  </a:t>
            </a:r>
          </a:p>
          <a:p>
            <a:pPr marL="15240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Action 2; </a:t>
            </a:r>
          </a:p>
          <a:p>
            <a:pPr marL="15240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}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…………….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else</a:t>
            </a:r>
          </a:p>
          <a:p>
            <a:pPr marL="15240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{ </a:t>
            </a:r>
          </a:p>
          <a:p>
            <a:pPr marL="15240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Default Action ; </a:t>
            </a:r>
          </a:p>
          <a:p>
            <a:pPr marL="15240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}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Action N;  …………….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425182" y="5528511"/>
            <a:ext cx="80490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if else statement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425182" y="6128676"/>
            <a:ext cx="11601571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কীবোর্ড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দেখবে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সংখ্যাটি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শূন্যে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ধনাত্নক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ঋনাত্নক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31048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66"/>
          <p:cNvSpPr txBox="1"/>
          <p:nvPr/>
        </p:nvSpPr>
        <p:spPr>
          <a:xfrm>
            <a:off x="939025" y="1464674"/>
            <a:ext cx="1685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main()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</p:txBody>
      </p:sp>
      <p:sp>
        <p:nvSpPr>
          <p:cNvPr id="71" name="Rectangle 70"/>
          <p:cNvSpPr/>
          <p:nvPr/>
        </p:nvSpPr>
        <p:spPr>
          <a:xfrm>
            <a:off x="1265984" y="3081029"/>
            <a:ext cx="2236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scanf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("%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d",&amp;a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</p:txBody>
      </p:sp>
      <p:sp>
        <p:nvSpPr>
          <p:cNvPr id="73" name="Rectangle 72"/>
          <p:cNvSpPr/>
          <p:nvPr/>
        </p:nvSpPr>
        <p:spPr>
          <a:xfrm>
            <a:off x="1816257" y="4037514"/>
            <a:ext cx="40863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(“Given number is zero”);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943484" y="6221306"/>
            <a:ext cx="1685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843614" y="1055811"/>
            <a:ext cx="3561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#include&lt;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stdio.h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80" name="Rectangle 79"/>
          <p:cNvSpPr/>
          <p:nvPr/>
        </p:nvSpPr>
        <p:spPr>
          <a:xfrm>
            <a:off x="1265984" y="2645334"/>
            <a:ext cx="35605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(“Enter a number: ");</a:t>
            </a:r>
          </a:p>
        </p:txBody>
      </p:sp>
      <p:sp>
        <p:nvSpPr>
          <p:cNvPr id="2" name="Rectangle 1"/>
          <p:cNvSpPr/>
          <p:nvPr/>
        </p:nvSpPr>
        <p:spPr>
          <a:xfrm>
            <a:off x="1213993" y="3664493"/>
            <a:ext cx="12907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(a==0)</a:t>
            </a:r>
            <a:endParaRPr lang="en-US" sz="2400" dirty="0"/>
          </a:p>
        </p:txBody>
      </p:sp>
      <p:sp>
        <p:nvSpPr>
          <p:cNvPr id="44" name="AutoShape 8"/>
          <p:cNvSpPr>
            <a:spLocks noChangeArrowheads="1"/>
          </p:cNvSpPr>
          <p:nvPr/>
        </p:nvSpPr>
        <p:spPr bwMode="auto">
          <a:xfrm>
            <a:off x="469943" y="249320"/>
            <a:ext cx="8778832" cy="542512"/>
          </a:xfrm>
          <a:prstGeom prst="chevron">
            <a:avLst>
              <a:gd name="adj" fmla="val 39600"/>
            </a:avLst>
          </a:prstGeom>
          <a:gradFill rotWithShape="1">
            <a:gsLst>
              <a:gs pos="0">
                <a:srgbClr val="929200"/>
              </a:gs>
              <a:gs pos="50000">
                <a:srgbClr val="FFFF00"/>
              </a:gs>
              <a:gs pos="100000">
                <a:srgbClr val="9292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শূন্য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ধনাত্নক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ঋনাত্নক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242517" y="2155443"/>
            <a:ext cx="1820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a;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164519" y="4495273"/>
            <a:ext cx="16722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else if (a&gt;0)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783081" y="4974412"/>
            <a:ext cx="46666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(“Given number is Negative”);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64519" y="5309339"/>
            <a:ext cx="6623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83081" y="5856718"/>
            <a:ext cx="46666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(“Given number is Negative”);</a:t>
            </a:r>
          </a:p>
        </p:txBody>
      </p:sp>
    </p:spTree>
    <p:extLst>
      <p:ext uri="{BB962C8B-B14F-4D97-AF65-F5344CB8AC3E}">
        <p14:creationId xmlns:p14="http://schemas.microsoft.com/office/powerpoint/2010/main" val="17228374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333679" y="784830"/>
          <a:ext cx="3017949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3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Memory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568486" y="1442601"/>
            <a:ext cx="558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07175" y="328443"/>
            <a:ext cx="2984465" cy="461665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CPU</a:t>
            </a:r>
          </a:p>
        </p:txBody>
      </p:sp>
      <p:sp>
        <p:nvSpPr>
          <p:cNvPr id="68" name="Rectangle 67"/>
          <p:cNvSpPr/>
          <p:nvPr/>
        </p:nvSpPr>
        <p:spPr>
          <a:xfrm>
            <a:off x="7307175" y="5470529"/>
            <a:ext cx="21643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 a number: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406294" y="4854854"/>
            <a:ext cx="1409913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OUTPUT: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939025" y="1464674"/>
            <a:ext cx="1685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main()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</p:txBody>
      </p:sp>
      <p:sp>
        <p:nvSpPr>
          <p:cNvPr id="71" name="Rectangle 70"/>
          <p:cNvSpPr/>
          <p:nvPr/>
        </p:nvSpPr>
        <p:spPr>
          <a:xfrm>
            <a:off x="1265984" y="3081029"/>
            <a:ext cx="2236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scanf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("%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d",&amp;a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</p:txBody>
      </p:sp>
      <p:sp>
        <p:nvSpPr>
          <p:cNvPr id="73" name="Rectangle 72"/>
          <p:cNvSpPr/>
          <p:nvPr/>
        </p:nvSpPr>
        <p:spPr>
          <a:xfrm>
            <a:off x="1829905" y="3958354"/>
            <a:ext cx="41376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(“Given number is Zero”);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939025" y="5809866"/>
            <a:ext cx="1685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843614" y="1055811"/>
            <a:ext cx="3561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#include&lt;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stdio.h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80" name="Rectangle 79"/>
          <p:cNvSpPr/>
          <p:nvPr/>
        </p:nvSpPr>
        <p:spPr>
          <a:xfrm>
            <a:off x="1265984" y="2645334"/>
            <a:ext cx="35605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(“Enter a number: ");</a:t>
            </a:r>
          </a:p>
        </p:txBody>
      </p:sp>
      <p:sp>
        <p:nvSpPr>
          <p:cNvPr id="2" name="Rectangle 1"/>
          <p:cNvSpPr/>
          <p:nvPr/>
        </p:nvSpPr>
        <p:spPr>
          <a:xfrm>
            <a:off x="1213993" y="3562237"/>
            <a:ext cx="13083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(a==0)</a:t>
            </a:r>
            <a:endParaRPr lang="en-US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1242517" y="2155443"/>
            <a:ext cx="1820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a;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9192507" y="1510841"/>
            <a:ext cx="558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152878" y="1695507"/>
            <a:ext cx="5154297" cy="69076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730026" y="2876166"/>
            <a:ext cx="21347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864824" y="2876166"/>
            <a:ext cx="54591" cy="2793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68" idx="1"/>
          </p:cNvCxnSpPr>
          <p:nvPr/>
        </p:nvCxnSpPr>
        <p:spPr>
          <a:xfrm>
            <a:off x="6919415" y="5701361"/>
            <a:ext cx="38776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69943" y="3555267"/>
            <a:ext cx="796041" cy="3522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7==0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303056" y="5964058"/>
            <a:ext cx="2892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Given number is Zero</a:t>
            </a:r>
            <a:endParaRPr lang="en-US" sz="2400" dirty="0"/>
          </a:p>
        </p:txBody>
      </p:sp>
      <p:sp>
        <p:nvSpPr>
          <p:cNvPr id="35" name="Rectangle 34"/>
          <p:cNvSpPr/>
          <p:nvPr/>
        </p:nvSpPr>
        <p:spPr>
          <a:xfrm>
            <a:off x="1164519" y="4362361"/>
            <a:ext cx="9268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else if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783081" y="4700833"/>
            <a:ext cx="45480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(“Given number is Positive”);</a:t>
            </a:r>
          </a:p>
        </p:txBody>
      </p:sp>
      <p:cxnSp>
        <p:nvCxnSpPr>
          <p:cNvPr id="7" name="Straight Arrow Connector 6"/>
          <p:cNvCxnSpPr>
            <a:endCxn id="38" idx="1"/>
          </p:cNvCxnSpPr>
          <p:nvPr/>
        </p:nvCxnSpPr>
        <p:spPr>
          <a:xfrm>
            <a:off x="6175717" y="4290646"/>
            <a:ext cx="1127339" cy="19042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1164519" y="5026001"/>
            <a:ext cx="6623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743346" y="5345034"/>
            <a:ext cx="46666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(“Given number is Negative”);</a:t>
            </a:r>
          </a:p>
        </p:txBody>
      </p:sp>
      <p:sp>
        <p:nvSpPr>
          <p:cNvPr id="34" name="AutoShape 8"/>
          <p:cNvSpPr>
            <a:spLocks noChangeArrowheads="1"/>
          </p:cNvSpPr>
          <p:nvPr/>
        </p:nvSpPr>
        <p:spPr bwMode="auto">
          <a:xfrm>
            <a:off x="469943" y="249320"/>
            <a:ext cx="4854532" cy="542512"/>
          </a:xfrm>
          <a:prstGeom prst="chevron">
            <a:avLst>
              <a:gd name="adj" fmla="val 39600"/>
            </a:avLst>
          </a:prstGeom>
          <a:gradFill rotWithShape="1">
            <a:gsLst>
              <a:gs pos="0">
                <a:srgbClr val="929200"/>
              </a:gs>
              <a:gs pos="50000">
                <a:srgbClr val="FFFF00"/>
              </a:gs>
              <a:gs pos="100000">
                <a:srgbClr val="9292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মুড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অফ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অ্যাকসন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96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48148E-6 L 0.00599 0.08009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" y="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6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0.08264 L 0.10547 0.0791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5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8" grpId="0"/>
      <p:bldP spid="71" grpId="0"/>
      <p:bldP spid="73" grpId="0"/>
      <p:bldP spid="80" grpId="0"/>
      <p:bldP spid="2" grpId="0"/>
      <p:bldP spid="49" grpId="0"/>
      <p:bldP spid="58" grpId="0"/>
      <p:bldP spid="30" grpId="0" animBg="1"/>
      <p:bldP spid="30" grpId="1" animBg="1"/>
      <p:bldP spid="30" grpId="2" animBg="1"/>
      <p:bldP spid="30" grpId="3" animBg="1"/>
      <p:bldP spid="38" grpId="0"/>
      <p:bldP spid="35" grpId="0"/>
      <p:bldP spid="36" grpId="0"/>
      <p:bldP spid="31" grpId="0"/>
      <p:bldP spid="3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333679" y="784830"/>
          <a:ext cx="3017949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3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Memory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568486" y="1442601"/>
            <a:ext cx="558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48119" y="328443"/>
            <a:ext cx="2984465" cy="461665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CPU</a:t>
            </a:r>
          </a:p>
        </p:txBody>
      </p:sp>
      <p:sp>
        <p:nvSpPr>
          <p:cNvPr id="68" name="Rectangle 67"/>
          <p:cNvSpPr/>
          <p:nvPr/>
        </p:nvSpPr>
        <p:spPr>
          <a:xfrm>
            <a:off x="7307175" y="5470529"/>
            <a:ext cx="21643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 a number: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406294" y="4854854"/>
            <a:ext cx="1409913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OUTPUT: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939025" y="1464674"/>
            <a:ext cx="1685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main()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</p:txBody>
      </p:sp>
      <p:sp>
        <p:nvSpPr>
          <p:cNvPr id="71" name="Rectangle 70"/>
          <p:cNvSpPr/>
          <p:nvPr/>
        </p:nvSpPr>
        <p:spPr>
          <a:xfrm>
            <a:off x="1265984" y="3081029"/>
            <a:ext cx="2236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scanf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("%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d",&amp;a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</p:txBody>
      </p:sp>
      <p:sp>
        <p:nvSpPr>
          <p:cNvPr id="73" name="Rectangle 72"/>
          <p:cNvSpPr/>
          <p:nvPr/>
        </p:nvSpPr>
        <p:spPr>
          <a:xfrm>
            <a:off x="1829905" y="3919172"/>
            <a:ext cx="41376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(“Given number is Zero”);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940775" y="6000365"/>
            <a:ext cx="1685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843614" y="1055811"/>
            <a:ext cx="3561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#include&lt;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stdio.h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80" name="Rectangle 79"/>
          <p:cNvSpPr/>
          <p:nvPr/>
        </p:nvSpPr>
        <p:spPr>
          <a:xfrm>
            <a:off x="1265984" y="2645334"/>
            <a:ext cx="35605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(“Enter a number: ");</a:t>
            </a:r>
          </a:p>
        </p:txBody>
      </p:sp>
      <p:sp>
        <p:nvSpPr>
          <p:cNvPr id="2" name="Rectangle 1"/>
          <p:cNvSpPr/>
          <p:nvPr/>
        </p:nvSpPr>
        <p:spPr>
          <a:xfrm>
            <a:off x="1213993" y="3552191"/>
            <a:ext cx="13083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(a&gt;=0)</a:t>
            </a:r>
            <a:endParaRPr lang="en-US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1242517" y="2155443"/>
            <a:ext cx="1820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a;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9192507" y="1510841"/>
            <a:ext cx="558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152878" y="1695507"/>
            <a:ext cx="5154297" cy="69076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730026" y="2876166"/>
            <a:ext cx="21347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864824" y="2876166"/>
            <a:ext cx="54591" cy="2793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68" idx="1"/>
          </p:cNvCxnSpPr>
          <p:nvPr/>
        </p:nvCxnSpPr>
        <p:spPr>
          <a:xfrm>
            <a:off x="6919415" y="5701361"/>
            <a:ext cx="38776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69943" y="3614556"/>
            <a:ext cx="796041" cy="3522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7&gt;0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303056" y="5964058"/>
            <a:ext cx="33025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Given number is Positive</a:t>
            </a:r>
            <a:endParaRPr lang="en-US" sz="2400" dirty="0"/>
          </a:p>
        </p:txBody>
      </p:sp>
      <p:sp>
        <p:nvSpPr>
          <p:cNvPr id="35" name="Rectangle 34"/>
          <p:cNvSpPr/>
          <p:nvPr/>
        </p:nvSpPr>
        <p:spPr>
          <a:xfrm>
            <a:off x="1164519" y="4373418"/>
            <a:ext cx="9268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else if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783081" y="4695801"/>
            <a:ext cx="45480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(“Given number is Positive”);</a:t>
            </a:r>
          </a:p>
        </p:txBody>
      </p:sp>
      <p:cxnSp>
        <p:nvCxnSpPr>
          <p:cNvPr id="7" name="Straight Arrow Connector 6"/>
          <p:cNvCxnSpPr>
            <a:endCxn id="38" idx="1"/>
          </p:cNvCxnSpPr>
          <p:nvPr/>
        </p:nvCxnSpPr>
        <p:spPr>
          <a:xfrm>
            <a:off x="6249923" y="5448561"/>
            <a:ext cx="1053133" cy="7463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AutoShape 8"/>
          <p:cNvSpPr>
            <a:spLocks noChangeArrowheads="1"/>
          </p:cNvSpPr>
          <p:nvPr/>
        </p:nvSpPr>
        <p:spPr bwMode="auto">
          <a:xfrm>
            <a:off x="469942" y="249320"/>
            <a:ext cx="5626057" cy="542512"/>
          </a:xfrm>
          <a:prstGeom prst="chevron">
            <a:avLst>
              <a:gd name="adj" fmla="val 39600"/>
            </a:avLst>
          </a:prstGeom>
          <a:gradFill rotWithShape="1">
            <a:gsLst>
              <a:gs pos="0">
                <a:srgbClr val="929200"/>
              </a:gs>
              <a:gs pos="50000">
                <a:srgbClr val="FFFF00"/>
              </a:gs>
              <a:gs pos="100000">
                <a:srgbClr val="9292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ধনাত্নক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মুড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অফ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অ্যাকসন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164519" y="5113394"/>
            <a:ext cx="6623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783081" y="5543206"/>
            <a:ext cx="46666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(“Given number is Negative”);</a:t>
            </a:r>
          </a:p>
        </p:txBody>
      </p:sp>
    </p:spTree>
    <p:extLst>
      <p:ext uri="{BB962C8B-B14F-4D97-AF65-F5344CB8AC3E}">
        <p14:creationId xmlns:p14="http://schemas.microsoft.com/office/powerpoint/2010/main" val="175011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0.01297 L -0.00195 0.06713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45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2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000"/>
                            </p:stCondLst>
                            <p:childTnLst>
                              <p:par>
                                <p:cTn id="88" presetID="42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0.05787 L -6.25E-7 0.1743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000"/>
                            </p:stCondLst>
                            <p:childTnLst>
                              <p:par>
                                <p:cTn id="91" presetID="63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0.1743 L 0.11472 0.17222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29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000"/>
                            </p:stCondLst>
                            <p:childTnLst>
                              <p:par>
                                <p:cTn id="94" presetID="1" presetClass="exit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000"/>
                            </p:stCondLst>
                            <p:childTnLst>
                              <p:par>
                                <p:cTn id="9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8" grpId="0"/>
      <p:bldP spid="71" grpId="0"/>
      <p:bldP spid="73" grpId="0"/>
      <p:bldP spid="80" grpId="0"/>
      <p:bldP spid="2" grpId="0"/>
      <p:bldP spid="49" grpId="0"/>
      <p:bldP spid="58" grpId="0"/>
      <p:bldP spid="30" grpId="0" animBg="1"/>
      <p:bldP spid="30" grpId="1" animBg="1"/>
      <p:bldP spid="30" grpId="2" animBg="1"/>
      <p:bldP spid="30" grpId="3" animBg="1"/>
      <p:bldP spid="30" grpId="4" animBg="1"/>
      <p:bldP spid="30" grpId="5" animBg="1"/>
      <p:bldP spid="30" grpId="6" animBg="1"/>
      <p:bldP spid="38" grpId="0"/>
      <p:bldP spid="35" grpId="0"/>
      <p:bldP spid="36" grpId="0"/>
      <p:bldP spid="34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8518" y="1212227"/>
            <a:ext cx="1096902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SolaimanLipi" pitchFamily="2" charset="0"/>
                <a:cs typeface="SolaimanLipi" pitchFamily="2" charset="0"/>
              </a:rPr>
              <a:t>‘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সি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’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প্রোগ্রামের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স্টেটমেন্ট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সমূহ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সাধারণত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স্বয়ংক্রিয়ভাবে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 ও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পর্যায়ক্রমে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একবার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করে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সম্পাদিত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হয়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।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কিন্তু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যদি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দুই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বা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ততোধিকবার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সম্পাদনের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প্রয়োজন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হয়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,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কিংবা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কোনো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স্টেটমেন্ট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কোনো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শর্ত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সাপেক্ষে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অথবা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অপর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কোনো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স্টেটমেন্টের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ফলাফলের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ভিত্তিতে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সম্পাদনের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প্রয়োজন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হয়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অথবা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কোনো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স্টেটমেন্ট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হতে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প্রোগ্রামের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নিয়ন্ত্রণ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অন্য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কোনো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স্টেটমেন্টে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স্থানান্তরের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প্রয়োজন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হয়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,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সে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সব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ক্ষেত্রে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স্টেটমেন্ট-সমূহের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নির্বাহ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প্রোগ্রামার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নিয়ন্ত্রণ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করে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।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প্রোগ্রামে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এমন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স্টেটমেন্ট-সমূহের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নির্বাহ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নিয়ন্ত্রণের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জন্য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কন্ট্রোল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স্ট্রাকচার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ব্যবহার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করা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হয়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। </a:t>
            </a:r>
          </a:p>
          <a:p>
            <a:pPr algn="just"/>
            <a:endParaRPr lang="en-US" sz="2000" b="1" dirty="0">
              <a:solidFill>
                <a:srgbClr val="FF0000"/>
              </a:solidFill>
              <a:latin typeface="SolaimanLipi" pitchFamily="2" charset="0"/>
              <a:cs typeface="SolaimanLipi" pitchFamily="2" charset="0"/>
            </a:endParaRPr>
          </a:p>
          <a:p>
            <a:pPr algn="just"/>
            <a:r>
              <a:rPr lang="en-US" sz="2000" b="1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‘</a:t>
            </a:r>
            <a:r>
              <a:rPr lang="en-US" sz="2000" b="1" dirty="0" err="1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সি</a:t>
            </a:r>
            <a:r>
              <a:rPr lang="en-US" sz="2000" b="1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’ </a:t>
            </a:r>
            <a:r>
              <a:rPr lang="en-US" sz="2000" b="1" dirty="0" err="1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প্রোগ্রামে</a:t>
            </a:r>
            <a:r>
              <a:rPr lang="en-US" sz="2000" b="1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কন্ট্রোল</a:t>
            </a:r>
            <a:r>
              <a:rPr lang="en-US" sz="2000" b="1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স্টেটমেন্ট-সমূহকে</a:t>
            </a:r>
            <a:r>
              <a:rPr lang="en-US" sz="2000" b="1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প্রধান</a:t>
            </a:r>
            <a:r>
              <a:rPr lang="en-US" sz="2000" b="1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দু’ভাগে</a:t>
            </a:r>
            <a:r>
              <a:rPr lang="en-US" sz="2000" b="1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ভাগ</a:t>
            </a:r>
            <a:r>
              <a:rPr lang="en-US" sz="2000" b="1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করা</a:t>
            </a:r>
            <a:r>
              <a:rPr lang="en-US" sz="2000" b="1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যায়</a:t>
            </a:r>
            <a:r>
              <a:rPr lang="en-US" sz="2000" b="1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। </a:t>
            </a:r>
          </a:p>
          <a:p>
            <a:pPr algn="just"/>
            <a:r>
              <a:rPr lang="en-US" sz="2000" b="1" dirty="0" err="1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যেমন</a:t>
            </a:r>
            <a:r>
              <a:rPr lang="en-US" sz="2000" b="1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-  </a:t>
            </a:r>
          </a:p>
          <a:p>
            <a:pPr algn="just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000" b="1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কন্ডিশনাল</a:t>
            </a:r>
            <a:r>
              <a:rPr lang="en-US" sz="20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কন্ট্রোল</a:t>
            </a:r>
            <a:r>
              <a:rPr lang="en-US" sz="20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স্টেটমেন্ট</a:t>
            </a:r>
            <a:r>
              <a:rPr lang="en-US" sz="20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en-US" sz="20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লুপ</a:t>
            </a:r>
            <a:r>
              <a:rPr lang="en-US" sz="20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কন্ট্রোল</a:t>
            </a:r>
            <a:r>
              <a:rPr lang="en-US" sz="20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স্টেটমেন্ট</a:t>
            </a:r>
            <a:r>
              <a:rPr lang="en-US" sz="20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1111364" y="292635"/>
            <a:ext cx="3355862" cy="431266"/>
          </a:xfrm>
          <a:prstGeom prst="chevron">
            <a:avLst>
              <a:gd name="adj" fmla="val 39600"/>
            </a:avLst>
          </a:prstGeom>
          <a:gradFill rotWithShape="1">
            <a:gsLst>
              <a:gs pos="0">
                <a:srgbClr val="929200"/>
              </a:gs>
              <a:gs pos="50000">
                <a:srgbClr val="FFFF00"/>
              </a:gs>
              <a:gs pos="100000">
                <a:srgbClr val="9292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কন্ট্রোল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স্টেটমেন্ট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828083" y="4624067"/>
            <a:ext cx="5591767" cy="368208"/>
          </a:xfrm>
          <a:prstGeom prst="chevron">
            <a:avLst>
              <a:gd name="adj" fmla="val 39600"/>
            </a:avLst>
          </a:prstGeom>
          <a:gradFill rotWithShape="1">
            <a:gsLst>
              <a:gs pos="0">
                <a:srgbClr val="929200"/>
              </a:gs>
              <a:gs pos="50000">
                <a:srgbClr val="FFFF00"/>
              </a:gs>
              <a:gs pos="100000">
                <a:srgbClr val="9292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কন্ডিশনাল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কন্ট্রোল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স্টেটমেন্ট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58518" y="5234017"/>
            <a:ext cx="106036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SolaimanLipi" pitchFamily="2" charset="0"/>
                <a:cs typeface="SolaimanLipi" pitchFamily="2" charset="0"/>
              </a:rPr>
              <a:t>‘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সি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’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প্রোগ্রামে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শর্তসাপেক্ষে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কোনো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 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স্টেটমেন্ট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সম্পাদনের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জন্য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কন্ডিশনাল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কন্ট্রোল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ব্যবহৃত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হয়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।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কন্ডিশনাল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কন্ট্রোলে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ব্যবহৃত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শর্ত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সত্য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হলে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প্রোগ্রামে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এক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ধরনের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ফলাফল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পাওয়া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যায়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এবং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মিথ্যা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হলে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অন্য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ধরনের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ফলাফল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পাওয়া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যায়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9370419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333679" y="784830"/>
          <a:ext cx="3017949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3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Memory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568486" y="1442601"/>
            <a:ext cx="558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48119" y="328443"/>
            <a:ext cx="2984465" cy="461665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CPU</a:t>
            </a:r>
          </a:p>
        </p:txBody>
      </p:sp>
      <p:sp>
        <p:nvSpPr>
          <p:cNvPr id="68" name="Rectangle 67"/>
          <p:cNvSpPr/>
          <p:nvPr/>
        </p:nvSpPr>
        <p:spPr>
          <a:xfrm>
            <a:off x="7307175" y="5470529"/>
            <a:ext cx="21643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 a number: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406294" y="4854854"/>
            <a:ext cx="1409913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OUTPUT: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939025" y="1464674"/>
            <a:ext cx="1685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main()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</p:txBody>
      </p:sp>
      <p:sp>
        <p:nvSpPr>
          <p:cNvPr id="71" name="Rectangle 70"/>
          <p:cNvSpPr/>
          <p:nvPr/>
        </p:nvSpPr>
        <p:spPr>
          <a:xfrm>
            <a:off x="1265984" y="3081029"/>
            <a:ext cx="2236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scanf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("%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d",&amp;a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</p:txBody>
      </p:sp>
      <p:sp>
        <p:nvSpPr>
          <p:cNvPr id="73" name="Rectangle 72"/>
          <p:cNvSpPr/>
          <p:nvPr/>
        </p:nvSpPr>
        <p:spPr>
          <a:xfrm>
            <a:off x="1829905" y="4324122"/>
            <a:ext cx="41376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(“Given number is Zero”);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963073" y="6205336"/>
            <a:ext cx="1685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843614" y="1055811"/>
            <a:ext cx="3561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#include&lt;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stdio.h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80" name="Rectangle 79"/>
          <p:cNvSpPr/>
          <p:nvPr/>
        </p:nvSpPr>
        <p:spPr>
          <a:xfrm>
            <a:off x="1265984" y="2645334"/>
            <a:ext cx="35605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(“Enter a number: ");</a:t>
            </a:r>
          </a:p>
        </p:txBody>
      </p:sp>
      <p:sp>
        <p:nvSpPr>
          <p:cNvPr id="2" name="Rectangle 1"/>
          <p:cNvSpPr/>
          <p:nvPr/>
        </p:nvSpPr>
        <p:spPr>
          <a:xfrm>
            <a:off x="1213993" y="3654805"/>
            <a:ext cx="13083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(a==0)</a:t>
            </a:r>
            <a:endParaRPr lang="en-US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1242517" y="2155443"/>
            <a:ext cx="1820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a;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9192507" y="1510841"/>
            <a:ext cx="558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-7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152878" y="1695507"/>
            <a:ext cx="5154297" cy="69076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730026" y="2876166"/>
            <a:ext cx="21347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864824" y="2876166"/>
            <a:ext cx="54591" cy="2793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919415" y="5674857"/>
            <a:ext cx="38776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69943" y="3717359"/>
            <a:ext cx="796041" cy="3522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-7&gt;0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303056" y="5964058"/>
            <a:ext cx="34211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Given number is Negative</a:t>
            </a:r>
            <a:endParaRPr lang="en-US" sz="2400" dirty="0"/>
          </a:p>
        </p:txBody>
      </p:sp>
      <p:sp>
        <p:nvSpPr>
          <p:cNvPr id="35" name="Rectangle 34"/>
          <p:cNvSpPr/>
          <p:nvPr/>
        </p:nvSpPr>
        <p:spPr>
          <a:xfrm>
            <a:off x="1164519" y="4699993"/>
            <a:ext cx="9268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else if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783081" y="5179132"/>
            <a:ext cx="45480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(“Given number is Positive”);</a:t>
            </a:r>
          </a:p>
        </p:txBody>
      </p:sp>
      <p:sp>
        <p:nvSpPr>
          <p:cNvPr id="32" name="AutoShape 8"/>
          <p:cNvSpPr>
            <a:spLocks noChangeArrowheads="1"/>
          </p:cNvSpPr>
          <p:nvPr/>
        </p:nvSpPr>
        <p:spPr bwMode="auto">
          <a:xfrm>
            <a:off x="469942" y="249320"/>
            <a:ext cx="5626058" cy="542512"/>
          </a:xfrm>
          <a:prstGeom prst="chevron">
            <a:avLst>
              <a:gd name="adj" fmla="val 39600"/>
            </a:avLst>
          </a:prstGeom>
          <a:gradFill rotWithShape="1">
            <a:gsLst>
              <a:gs pos="0">
                <a:srgbClr val="929200"/>
              </a:gs>
              <a:gs pos="50000">
                <a:srgbClr val="FFFF00"/>
              </a:gs>
              <a:gs pos="100000">
                <a:srgbClr val="9292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ঋনাত্নক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মুড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অফ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অ্যাকসন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164519" y="5574379"/>
            <a:ext cx="6623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783081" y="6015742"/>
            <a:ext cx="46666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(“Given number is Negative”);</a:t>
            </a:r>
          </a:p>
        </p:txBody>
      </p:sp>
      <p:cxnSp>
        <p:nvCxnSpPr>
          <p:cNvPr id="9" name="Straight Arrow Connector 8"/>
          <p:cNvCxnSpPr>
            <a:endCxn id="38" idx="1"/>
          </p:cNvCxnSpPr>
          <p:nvPr/>
        </p:nvCxnSpPr>
        <p:spPr>
          <a:xfrm flipV="1">
            <a:off x="6331121" y="6194891"/>
            <a:ext cx="971935" cy="104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456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07407E-6 L -0.00195 0.0801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45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2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000"/>
                            </p:stCondLst>
                            <p:childTnLst>
                              <p:par>
                                <p:cTn id="88" presetID="42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0.0801 L -0.00195 0.2125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000"/>
                            </p:stCondLst>
                            <p:childTnLst>
                              <p:par>
                                <p:cTn id="91" presetID="1" presetClass="exit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000"/>
                            </p:stCondLst>
                            <p:childTnLst>
                              <p:par>
                                <p:cTn id="94" presetID="45" presetClass="entr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8" presetID="42" presetClass="path" presetSubtype="0" accel="50000" decel="5000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0.2125 L -0.00195 0.3463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1" presetID="45" presetClass="entr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7" presetID="63" presetClass="path" presetSubtype="0" accel="50000" decel="5000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0.35301 L 0.10547 0.35463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20" presetID="1" presetClass="exit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23" presetID="1" presetClass="exit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0"/>
                            </p:stCondLst>
                            <p:childTnLst>
                              <p:par>
                                <p:cTn id="12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8" grpId="0"/>
      <p:bldP spid="71" grpId="0"/>
      <p:bldP spid="73" grpId="0"/>
      <p:bldP spid="80" grpId="0"/>
      <p:bldP spid="2" grpId="0"/>
      <p:bldP spid="49" grpId="0"/>
      <p:bldP spid="58" grpId="0"/>
      <p:bldP spid="30" grpId="0" animBg="1"/>
      <p:bldP spid="30" grpId="1" animBg="1"/>
      <p:bldP spid="30" grpId="2" animBg="1"/>
      <p:bldP spid="30" grpId="3" animBg="1"/>
      <p:bldP spid="30" grpId="4" animBg="1"/>
      <p:bldP spid="30" grpId="6" animBg="1"/>
      <p:bldP spid="30" grpId="7" animBg="1"/>
      <p:bldP spid="30" grpId="8" animBg="1"/>
      <p:bldP spid="30" grpId="9" animBg="1"/>
      <p:bldP spid="30" grpId="10" animBg="1"/>
      <p:bldP spid="30" grpId="11" animBg="1"/>
      <p:bldP spid="30" grpId="12" animBg="1"/>
      <p:bldP spid="38" grpId="0"/>
      <p:bldP spid="35" grpId="0"/>
      <p:bldP spid="36" grpId="0"/>
      <p:bldP spid="34" grpId="0"/>
      <p:bldP spid="3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44441" y="2620566"/>
            <a:ext cx="66197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/>
              <a:t>ধন্যবাদ</a:t>
            </a:r>
            <a:r>
              <a:rPr lang="en-US" sz="9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2442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949553" y="126594"/>
            <a:ext cx="9042172" cy="709856"/>
          </a:xfrm>
          <a:prstGeom prst="chevron">
            <a:avLst>
              <a:gd name="adj" fmla="val 39600"/>
            </a:avLst>
          </a:prstGeom>
          <a:gradFill rotWithShape="1">
            <a:gsLst>
              <a:gs pos="0">
                <a:srgbClr val="929200"/>
              </a:gs>
              <a:gs pos="50000">
                <a:srgbClr val="FFFF00"/>
              </a:gs>
              <a:gs pos="100000">
                <a:srgbClr val="9292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pPr algn="just"/>
            <a:r>
              <a:rPr lang="as-I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অন্যতম কন্ডিশনাল কন্ট্রোল স্টেটমেন্টগুলো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96992" y="1375261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as-IN" sz="2800" dirty="0">
                <a:latin typeface="Times New Roman" panose="02020603050405020304" pitchFamily="18" charset="0"/>
                <a:cs typeface="SolaimanLipi" pitchFamily="2" charset="0"/>
              </a:rPr>
              <a:t> </a:t>
            </a:r>
            <a:r>
              <a:rPr lang="as-IN" sz="2800" dirty="0">
                <a:latin typeface="SolaimanLipi" pitchFamily="2" charset="0"/>
                <a:cs typeface="SolaimanLipi" pitchFamily="2" charset="0"/>
              </a:rPr>
              <a:t>স্টেটমেন্ট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if.....else  </a:t>
            </a:r>
            <a:r>
              <a:rPr lang="as-IN" sz="2800" dirty="0">
                <a:latin typeface="SolaimanLipi" pitchFamily="2" charset="0"/>
                <a:cs typeface="SolaimanLipi" pitchFamily="2" charset="0"/>
              </a:rPr>
              <a:t>স্টেটমেন্ট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else if </a:t>
            </a:r>
            <a:r>
              <a:rPr lang="as-IN" sz="2800" dirty="0">
                <a:latin typeface="SolaimanLipi" pitchFamily="2" charset="0"/>
                <a:cs typeface="SolaimanLipi" pitchFamily="2" charset="0"/>
              </a:rPr>
              <a:t>স্টেটমেন্ট (বা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nested if </a:t>
            </a:r>
            <a:r>
              <a:rPr lang="as-IN" sz="2800" dirty="0">
                <a:latin typeface="SolaimanLipi" pitchFamily="2" charset="0"/>
                <a:cs typeface="SolaimanLipi" pitchFamily="2" charset="0"/>
              </a:rPr>
              <a:t>স্টেটমেন্ট)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switch</a:t>
            </a:r>
            <a:r>
              <a:rPr lang="as-IN" sz="2800" dirty="0">
                <a:latin typeface="Times New Roman" panose="02020603050405020304" pitchFamily="18" charset="0"/>
                <a:cs typeface="SolaimanLipi" pitchFamily="2" charset="0"/>
              </a:rPr>
              <a:t> </a:t>
            </a:r>
            <a:r>
              <a:rPr lang="as-IN" sz="2800" dirty="0">
                <a:latin typeface="SolaimanLipi" pitchFamily="2" charset="0"/>
                <a:cs typeface="SolaimanLipi" pitchFamily="2" charset="0"/>
              </a:rPr>
              <a:t>স্টেটমেন্ট</a:t>
            </a:r>
          </a:p>
        </p:txBody>
      </p:sp>
    </p:spTree>
    <p:extLst>
      <p:ext uri="{BB962C8B-B14F-4D97-AF65-F5344CB8AC3E}">
        <p14:creationId xmlns:p14="http://schemas.microsoft.com/office/powerpoint/2010/main" val="333139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9042" y="1120462"/>
            <a:ext cx="117796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SolaimanLipi" pitchFamily="2" charset="0"/>
                <a:cs typeface="SolaimanLipi" pitchFamily="2" charset="0"/>
              </a:rPr>
              <a:t>প্রোগ্রামে</a:t>
            </a:r>
            <a:r>
              <a:rPr lang="en-US" sz="24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400" dirty="0" err="1">
                <a:latin typeface="SolaimanLipi" pitchFamily="2" charset="0"/>
                <a:cs typeface="SolaimanLipi" pitchFamily="2" charset="0"/>
              </a:rPr>
              <a:t>শর্ত</a:t>
            </a:r>
            <a:r>
              <a:rPr lang="en-US" sz="24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400" dirty="0" err="1">
                <a:latin typeface="SolaimanLipi" pitchFamily="2" charset="0"/>
                <a:cs typeface="SolaimanLipi" pitchFamily="2" charset="0"/>
              </a:rPr>
              <a:t>সাপেক্ষে</a:t>
            </a:r>
            <a:r>
              <a:rPr lang="en-US" sz="24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400" dirty="0" err="1">
                <a:latin typeface="SolaimanLipi" pitchFamily="2" charset="0"/>
                <a:cs typeface="SolaimanLipi" pitchFamily="2" charset="0"/>
              </a:rPr>
              <a:t>কোনো</a:t>
            </a:r>
            <a:r>
              <a:rPr lang="en-US" sz="24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400" dirty="0" err="1">
                <a:latin typeface="SolaimanLipi" pitchFamily="2" charset="0"/>
                <a:cs typeface="SolaimanLipi" pitchFamily="2" charset="0"/>
              </a:rPr>
              <a:t>স্টেটমেন্ট</a:t>
            </a:r>
            <a:r>
              <a:rPr lang="en-US" sz="24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400" dirty="0" err="1">
                <a:latin typeface="SolaimanLipi" pitchFamily="2" charset="0"/>
                <a:cs typeface="SolaimanLipi" pitchFamily="2" charset="0"/>
              </a:rPr>
              <a:t>সম্পাদনের</a:t>
            </a:r>
            <a:r>
              <a:rPr lang="en-US" sz="24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400" dirty="0" err="1">
                <a:latin typeface="SolaimanLipi" pitchFamily="2" charset="0"/>
                <a:cs typeface="SolaimanLipi" pitchFamily="2" charset="0"/>
              </a:rPr>
              <a:t>জন্য</a:t>
            </a:r>
            <a:r>
              <a:rPr lang="en-US" sz="24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if </a:t>
            </a:r>
            <a:r>
              <a:rPr lang="en-US" sz="2400" dirty="0" err="1">
                <a:latin typeface="SolaimanLipi" pitchFamily="2" charset="0"/>
                <a:cs typeface="SolaimanLipi" pitchFamily="2" charset="0"/>
              </a:rPr>
              <a:t>স্টেটমেন্ট</a:t>
            </a:r>
            <a:r>
              <a:rPr lang="en-US" sz="24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400" dirty="0" err="1">
                <a:latin typeface="SolaimanLipi" pitchFamily="2" charset="0"/>
                <a:cs typeface="SolaimanLipi" pitchFamily="2" charset="0"/>
              </a:rPr>
              <a:t>ব্যবহার</a:t>
            </a:r>
            <a:r>
              <a:rPr lang="en-US" sz="24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400" dirty="0" err="1">
                <a:latin typeface="SolaimanLipi" pitchFamily="2" charset="0"/>
                <a:cs typeface="SolaimanLipi" pitchFamily="2" charset="0"/>
              </a:rPr>
              <a:t>করা</a:t>
            </a:r>
            <a:r>
              <a:rPr lang="en-US" sz="24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400" dirty="0" err="1">
                <a:latin typeface="SolaimanLipi" pitchFamily="2" charset="0"/>
                <a:cs typeface="SolaimanLipi" pitchFamily="2" charset="0"/>
              </a:rPr>
              <a:t>হয়</a:t>
            </a:r>
            <a:r>
              <a:rPr lang="en-US" sz="2400" dirty="0">
                <a:latin typeface="SolaimanLipi" pitchFamily="2" charset="0"/>
                <a:cs typeface="SolaimanLipi" pitchFamily="2" charset="0"/>
              </a:rPr>
              <a:t>।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if </a:t>
            </a:r>
            <a:r>
              <a:rPr lang="en-US" sz="2400" dirty="0" err="1">
                <a:latin typeface="SolaimanLipi" pitchFamily="2" charset="0"/>
                <a:cs typeface="SolaimanLipi" pitchFamily="2" charset="0"/>
              </a:rPr>
              <a:t>স্টেটমেন্ট</a:t>
            </a:r>
            <a:r>
              <a:rPr lang="en-US" sz="24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400" dirty="0" err="1">
                <a:latin typeface="SolaimanLipi" pitchFamily="2" charset="0"/>
                <a:cs typeface="SolaimanLipi" pitchFamily="2" charset="0"/>
              </a:rPr>
              <a:t>ব্যবহারের</a:t>
            </a:r>
            <a:r>
              <a:rPr lang="en-US" sz="24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400" dirty="0" err="1">
                <a:latin typeface="SolaimanLipi" pitchFamily="2" charset="0"/>
                <a:cs typeface="SolaimanLipi" pitchFamily="2" charset="0"/>
              </a:rPr>
              <a:t>ফরম্যাট</a:t>
            </a:r>
            <a:r>
              <a:rPr lang="en-US" sz="24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400" dirty="0" err="1">
                <a:latin typeface="SolaimanLipi" pitchFamily="2" charset="0"/>
                <a:cs typeface="SolaimanLipi" pitchFamily="2" charset="0"/>
              </a:rPr>
              <a:t>হলো</a:t>
            </a:r>
            <a:r>
              <a:rPr lang="en-US" sz="2400" dirty="0">
                <a:latin typeface="SolaimanLipi" pitchFamily="2" charset="0"/>
                <a:cs typeface="SolaimanLipi" pitchFamily="2" charset="0"/>
              </a:rPr>
              <a:t>-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51507" y="2092953"/>
            <a:ext cx="28247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If(condition)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902899" y="126593"/>
            <a:ext cx="2611826" cy="444907"/>
          </a:xfrm>
          <a:prstGeom prst="chevron">
            <a:avLst>
              <a:gd name="adj" fmla="val 39600"/>
            </a:avLst>
          </a:prstGeom>
          <a:gradFill rotWithShape="1">
            <a:gsLst>
              <a:gs pos="0">
                <a:srgbClr val="929200"/>
              </a:gs>
              <a:gs pos="50000">
                <a:srgbClr val="FFFF00"/>
              </a:gs>
              <a:gs pos="100000">
                <a:srgbClr val="9292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pPr algn="just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statement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79042" y="4544081"/>
            <a:ext cx="80490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SolaimanLipi" pitchFamily="2" charset="0"/>
                <a:cs typeface="SolaimanLipi" pitchFamily="2" charset="0"/>
              </a:rPr>
              <a:t>এবারে</a:t>
            </a:r>
            <a:r>
              <a:rPr lang="en-US" sz="24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statement </a:t>
            </a:r>
            <a:r>
              <a:rPr lang="en-US" sz="2400" dirty="0">
                <a:latin typeface="SolaimanLipi" pitchFamily="2" charset="0"/>
                <a:cs typeface="SolaimanLipi" pitchFamily="2" charset="0"/>
              </a:rPr>
              <a:t>-</a:t>
            </a:r>
            <a:r>
              <a:rPr lang="en-US" sz="2400" dirty="0" err="1">
                <a:latin typeface="SolaimanLipi" pitchFamily="2" charset="0"/>
                <a:cs typeface="SolaimanLipi" pitchFamily="2" charset="0"/>
              </a:rPr>
              <a:t>এর</a:t>
            </a:r>
            <a:r>
              <a:rPr lang="en-US" sz="24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400" dirty="0" err="1">
                <a:latin typeface="SolaimanLipi" pitchFamily="2" charset="0"/>
                <a:cs typeface="SolaimanLipi" pitchFamily="2" charset="0"/>
              </a:rPr>
              <a:t>সাহায্যে</a:t>
            </a:r>
            <a:r>
              <a:rPr lang="en-US" sz="24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400" dirty="0" err="1">
                <a:latin typeface="SolaimanLipi" pitchFamily="2" charset="0"/>
                <a:cs typeface="SolaimanLipi" pitchFamily="2" charset="0"/>
              </a:rPr>
              <a:t>একটি</a:t>
            </a:r>
            <a:r>
              <a:rPr lang="en-US" sz="24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400" dirty="0" err="1">
                <a:latin typeface="SolaimanLipi" pitchFamily="2" charset="0"/>
                <a:cs typeface="SolaimanLipi" pitchFamily="2" charset="0"/>
              </a:rPr>
              <a:t>প্রোগ্রাম</a:t>
            </a:r>
            <a:r>
              <a:rPr lang="en-US" sz="24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400" dirty="0" err="1">
                <a:latin typeface="SolaimanLipi" pitchFamily="2" charset="0"/>
                <a:cs typeface="SolaimanLipi" pitchFamily="2" charset="0"/>
              </a:rPr>
              <a:t>তৈরি</a:t>
            </a:r>
            <a:r>
              <a:rPr lang="en-US" sz="24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400" dirty="0" err="1">
                <a:latin typeface="SolaimanLipi" pitchFamily="2" charset="0"/>
                <a:cs typeface="SolaimanLipi" pitchFamily="2" charset="0"/>
              </a:rPr>
              <a:t>করি</a:t>
            </a:r>
            <a:r>
              <a:rPr lang="en-US" sz="2400" dirty="0">
                <a:latin typeface="SolaimanLipi" pitchFamily="2" charset="0"/>
                <a:cs typeface="SolaimanLipi" pitchFamily="2" charset="0"/>
              </a:rPr>
              <a:t>।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37646" y="5526442"/>
            <a:ext cx="10874297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SolaimanLipi" pitchFamily="2" charset="0"/>
                <a:cs typeface="SolaimanLipi" pitchFamily="2" charset="0"/>
              </a:rPr>
              <a:t>সমস্যা</a:t>
            </a:r>
            <a:r>
              <a:rPr lang="en-US" sz="2400" dirty="0">
                <a:latin typeface="SolaimanLipi" pitchFamily="2" charset="0"/>
                <a:cs typeface="SolaimanLipi" pitchFamily="2" charset="0"/>
              </a:rPr>
              <a:t>: </a:t>
            </a:r>
            <a:r>
              <a:rPr lang="en-US" sz="2400" dirty="0" err="1">
                <a:latin typeface="SolaimanLipi" pitchFamily="2" charset="0"/>
                <a:cs typeface="SolaimanLipi" pitchFamily="2" charset="0"/>
              </a:rPr>
              <a:t>কীবোর্ড</a:t>
            </a:r>
            <a:r>
              <a:rPr lang="en-US" sz="24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400" dirty="0" err="1">
                <a:latin typeface="SolaimanLipi" pitchFamily="2" charset="0"/>
                <a:cs typeface="SolaimanLipi" pitchFamily="2" charset="0"/>
              </a:rPr>
              <a:t>থেকে</a:t>
            </a:r>
            <a:r>
              <a:rPr lang="en-US" sz="24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400" dirty="0" err="1">
                <a:latin typeface="SolaimanLipi" pitchFamily="2" charset="0"/>
                <a:cs typeface="SolaimanLipi" pitchFamily="2" charset="0"/>
              </a:rPr>
              <a:t>কোনো</a:t>
            </a:r>
            <a:r>
              <a:rPr lang="en-US" sz="24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400" dirty="0" err="1">
                <a:latin typeface="SolaimanLipi" pitchFamily="2" charset="0"/>
                <a:cs typeface="SolaimanLipi" pitchFamily="2" charset="0"/>
              </a:rPr>
              <a:t>সংখ্যা</a:t>
            </a:r>
            <a:r>
              <a:rPr lang="en-US" sz="24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400" dirty="0" err="1">
                <a:latin typeface="SolaimanLipi" pitchFamily="2" charset="0"/>
                <a:cs typeface="SolaimanLipi" pitchFamily="2" charset="0"/>
              </a:rPr>
              <a:t>ইনপুট</a:t>
            </a:r>
            <a:r>
              <a:rPr lang="en-US" sz="24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400" dirty="0" err="1">
                <a:latin typeface="SolaimanLipi" pitchFamily="2" charset="0"/>
                <a:cs typeface="SolaimanLipi" pitchFamily="2" charset="0"/>
              </a:rPr>
              <a:t>দিয়ে</a:t>
            </a:r>
            <a:r>
              <a:rPr lang="en-US" sz="24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400" dirty="0" err="1">
                <a:latin typeface="SolaimanLipi" pitchFamily="2" charset="0"/>
                <a:cs typeface="SolaimanLipi" pitchFamily="2" charset="0"/>
              </a:rPr>
              <a:t>দেখবে</a:t>
            </a:r>
            <a:r>
              <a:rPr lang="en-US" sz="24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400" dirty="0" err="1">
                <a:latin typeface="SolaimanLipi" pitchFamily="2" charset="0"/>
                <a:cs typeface="SolaimanLipi" pitchFamily="2" charset="0"/>
              </a:rPr>
              <a:t>সংখ্যাটি</a:t>
            </a:r>
            <a:r>
              <a:rPr lang="en-US" sz="24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400" dirty="0" err="1">
                <a:latin typeface="SolaimanLipi" pitchFamily="2" charset="0"/>
                <a:cs typeface="SolaimanLipi" pitchFamily="2" charset="0"/>
              </a:rPr>
              <a:t>ধনাত্নক</a:t>
            </a:r>
            <a:r>
              <a:rPr lang="en-US" sz="24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400" dirty="0" err="1">
                <a:latin typeface="SolaimanLipi" pitchFamily="2" charset="0"/>
                <a:cs typeface="SolaimanLipi" pitchFamily="2" charset="0"/>
              </a:rPr>
              <a:t>কি-না</a:t>
            </a:r>
            <a:r>
              <a:rPr lang="en-US" sz="2400" dirty="0">
                <a:latin typeface="SolaimanLipi" pitchFamily="2" charset="0"/>
                <a:cs typeface="SolaimanLipi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63767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7" grpId="0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94" y="1575588"/>
            <a:ext cx="6146787" cy="439604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8538" y="1066051"/>
            <a:ext cx="6485821" cy="1814364"/>
          </a:xfrm>
        </p:spPr>
        <p:txBody>
          <a:bodyPr>
            <a:normAutofit/>
          </a:bodyPr>
          <a:lstStyle/>
          <a:p>
            <a:pPr marL="0" lvl="1" algn="just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itchFamily="2" charset="0"/>
                <a:cs typeface="SolaimanLipi" pitchFamily="2" charset="0"/>
              </a:rPr>
              <a:t>১. </a:t>
            </a:r>
            <a:r>
              <a:rPr lang="bn-BD" sz="24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itchFamily="2" charset="0"/>
                <a:cs typeface="SolaimanLipi" pitchFamily="2" charset="0"/>
              </a:rPr>
              <a:t>প্রথমে </a:t>
            </a:r>
            <a:r>
              <a:rPr lang="en-US" sz="2400" dirty="0">
                <a:ln w="0"/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</a:t>
            </a:r>
            <a:r>
              <a:rPr lang="en-US" sz="2400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2400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itchFamily="2" charset="0"/>
                <a:cs typeface="SolaimanLipi" pitchFamily="2" charset="0"/>
              </a:rPr>
              <a:t>প্রোগ্রামটি</a:t>
            </a:r>
            <a:r>
              <a:rPr lang="en-US" sz="2400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24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itchFamily="2" charset="0"/>
                <a:cs typeface="SolaimanLipi" pitchFamily="2" charset="0"/>
              </a:rPr>
              <a:t>চালু করতে হবে-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632837" y="1066051"/>
            <a:ext cx="5420139" cy="113911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just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olaimanLipi" pitchFamily="2" charset="0"/>
                <a:cs typeface="SolaimanLipi" pitchFamily="2" charset="0"/>
              </a:rPr>
              <a:t>২. </a:t>
            </a:r>
            <a:r>
              <a:rPr lang="bn-BD" sz="24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olaimanLipi" pitchFamily="2" charset="0"/>
                <a:cs typeface="SolaimanLipi" pitchFamily="2" charset="0"/>
              </a:rPr>
              <a:t>এরপর </a:t>
            </a:r>
            <a:r>
              <a:rPr lang="en-US" sz="2400" dirty="0">
                <a:ln w="0"/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 </a:t>
            </a:r>
            <a:r>
              <a:rPr lang="bn-BD" sz="2400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olaimanLipi" pitchFamily="2" charset="0"/>
                <a:cs typeface="SolaimanLipi" pitchFamily="2" charset="0"/>
              </a:rPr>
              <a:t>বাটনে</a:t>
            </a:r>
            <a:r>
              <a:rPr lang="en-US" sz="2400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24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olaimanLipi" pitchFamily="2" charset="0"/>
                <a:cs typeface="SolaimanLipi" pitchFamily="2" charset="0"/>
              </a:rPr>
              <a:t>ক্লিক কর</a:t>
            </a:r>
            <a:r>
              <a:rPr lang="en-US" sz="2400" dirty="0" err="1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olaimanLipi" pitchFamily="2" charset="0"/>
                <a:cs typeface="SolaimanLipi" pitchFamily="2" charset="0"/>
              </a:rPr>
              <a:t>লে</a:t>
            </a:r>
            <a:r>
              <a:rPr lang="en-US" sz="24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400" dirty="0" err="1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olaimanLipi" pitchFamily="2" charset="0"/>
                <a:cs typeface="SolaimanLipi" pitchFamily="2" charset="0"/>
              </a:rPr>
              <a:t>আমরা</a:t>
            </a:r>
            <a:r>
              <a:rPr lang="en-US" sz="24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400" dirty="0" err="1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olaimanLipi" pitchFamily="2" charset="0"/>
                <a:cs typeface="SolaimanLipi" pitchFamily="2" charset="0"/>
              </a:rPr>
              <a:t>দেখতে</a:t>
            </a:r>
            <a:r>
              <a:rPr lang="en-US" sz="24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400" dirty="0" err="1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olaimanLipi" pitchFamily="2" charset="0"/>
                <a:cs typeface="SolaimanLipi" pitchFamily="2" charset="0"/>
              </a:rPr>
              <a:t>পাব</a:t>
            </a:r>
            <a:endParaRPr lang="bn-BD" sz="2400" dirty="0">
              <a:ln w="0"/>
              <a:solidFill>
                <a:srgbClr val="000066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8443">
            <a:off x="275822" y="5682602"/>
            <a:ext cx="552536" cy="552536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 rotWithShape="1">
          <a:blip r:embed="rId4"/>
          <a:srcRect t="32782" r="70032"/>
          <a:stretch/>
        </p:blipFill>
        <p:spPr bwMode="auto">
          <a:xfrm>
            <a:off x="8190963" y="1575588"/>
            <a:ext cx="4001037" cy="52744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1381817" y="26450"/>
            <a:ext cx="7619307" cy="760867"/>
          </a:xfrm>
          <a:prstGeom prst="chevron">
            <a:avLst>
              <a:gd name="adj" fmla="val 39600"/>
            </a:avLst>
          </a:prstGeom>
          <a:gradFill rotWithShape="1">
            <a:gsLst>
              <a:gs pos="0">
                <a:srgbClr val="929200"/>
              </a:gs>
              <a:gs pos="50000">
                <a:srgbClr val="FFFF00"/>
              </a:gs>
              <a:gs pos="100000">
                <a:srgbClr val="9292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pPr algn="just"/>
            <a:r>
              <a:rPr lang="en-US" sz="32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সি</a:t>
            </a:r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ভাষায়</a:t>
            </a:r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প্রোগ্রাম</a:t>
            </a:r>
            <a:r>
              <a:rPr lang="bn-BD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তৈরি করার পদ্ধতি</a:t>
            </a:r>
            <a:endParaRPr lang="en-US" sz="3200" b="1" dirty="0">
              <a:solidFill>
                <a:srgbClr val="002060"/>
              </a:solidFill>
              <a:latin typeface="SolaimanLipi" pitchFamily="2" charset="0"/>
              <a:cs typeface="SolaimanLip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15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58" r="70338"/>
          <a:stretch/>
        </p:blipFill>
        <p:spPr bwMode="auto">
          <a:xfrm>
            <a:off x="7582617" y="866920"/>
            <a:ext cx="3999781" cy="49409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244272" y="5859611"/>
            <a:ext cx="6724360" cy="99839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olaimanLipi" pitchFamily="2" charset="0"/>
                <a:cs typeface="SolaimanLipi" pitchFamily="2" charset="0"/>
              </a:rPr>
              <a:t>৩. </a:t>
            </a:r>
            <a:r>
              <a:rPr lang="bn-BD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olaimanLipi" pitchFamily="2" charset="0"/>
                <a:cs typeface="SolaimanLipi" pitchFamily="2" charset="0"/>
              </a:rPr>
              <a:t>এরপর </a:t>
            </a:r>
            <a:r>
              <a:rPr lang="en-US" dirty="0">
                <a:ln w="0"/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Programs </a:t>
            </a:r>
            <a:r>
              <a:rPr lang="en-US" dirty="0" err="1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olaimanLipi" pitchFamily="2" charset="0"/>
                <a:cs typeface="SolaimanLipi" pitchFamily="2" charset="0"/>
              </a:rPr>
              <a:t>এর</a:t>
            </a:r>
            <a:r>
              <a:rPr lang="en-US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olaimanLipi" pitchFamily="2" charset="0"/>
                <a:cs typeface="SolaimanLipi" pitchFamily="2" charset="0"/>
              </a:rPr>
              <a:t>উপর</a:t>
            </a:r>
            <a:r>
              <a:rPr lang="en-US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bn-BD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olaimanLipi" pitchFamily="2" charset="0"/>
                <a:cs typeface="SolaimanLipi" pitchFamily="2" charset="0"/>
              </a:rPr>
              <a:t>ক্লিক করতে হবে</a:t>
            </a:r>
            <a:r>
              <a:rPr lang="en-US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olaimanLipi" pitchFamily="2" charset="0"/>
                <a:cs typeface="SolaimanLipi" pitchFamily="2" charset="0"/>
              </a:rPr>
              <a:t>তাহলে</a:t>
            </a:r>
            <a:r>
              <a:rPr lang="en-US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olaimanLipi" pitchFamily="2" charset="0"/>
                <a:cs typeface="SolaimanLipi" pitchFamily="2" charset="0"/>
              </a:rPr>
              <a:t>পাশের</a:t>
            </a:r>
            <a:r>
              <a:rPr lang="en-US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olaimanLipi" pitchFamily="2" charset="0"/>
                <a:cs typeface="SolaimanLipi" pitchFamily="2" charset="0"/>
              </a:rPr>
              <a:t>মতো</a:t>
            </a:r>
            <a:r>
              <a:rPr lang="en-US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olaimanLipi" pitchFamily="2" charset="0"/>
                <a:cs typeface="SolaimanLipi" pitchFamily="2" charset="0"/>
              </a:rPr>
              <a:t>দেখতে</a:t>
            </a:r>
            <a:r>
              <a:rPr lang="en-US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olaimanLipi" pitchFamily="2" charset="0"/>
                <a:cs typeface="SolaimanLipi" pitchFamily="2" charset="0"/>
              </a:rPr>
              <a:t>পাবো</a:t>
            </a:r>
            <a:endParaRPr lang="bn-BD" dirty="0">
              <a:ln w="0"/>
              <a:solidFill>
                <a:srgbClr val="000066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365760" indent="-36576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bn-BD" sz="3200" dirty="0">
              <a:ln w="0"/>
              <a:solidFill>
                <a:srgbClr val="0033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7910287" y="5823037"/>
            <a:ext cx="4120604" cy="909067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olaimanLipi" pitchFamily="2" charset="0"/>
                <a:cs typeface="SolaimanLipi" pitchFamily="2" charset="0"/>
              </a:rPr>
              <a:t>৪. </a:t>
            </a:r>
            <a:r>
              <a:rPr lang="en-US" dirty="0" err="1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olaimanLipi" pitchFamily="2" charset="0"/>
                <a:cs typeface="SolaimanLipi" pitchFamily="2" charset="0"/>
              </a:rPr>
              <a:t>এবারে</a:t>
            </a:r>
            <a:r>
              <a:rPr lang="en-US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>
                <a:ln w="0"/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Turbo C++4.5 </a:t>
            </a:r>
            <a:r>
              <a:rPr lang="en-US" dirty="0" err="1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olaimanLipi" pitchFamily="2" charset="0"/>
                <a:cs typeface="SolaimanLipi" pitchFamily="2" charset="0"/>
              </a:rPr>
              <a:t>এর</a:t>
            </a:r>
            <a:r>
              <a:rPr lang="en-US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olaimanLipi" pitchFamily="2" charset="0"/>
                <a:cs typeface="SolaimanLipi" pitchFamily="2" charset="0"/>
              </a:rPr>
              <a:t>উপর</a:t>
            </a:r>
            <a:r>
              <a:rPr lang="en-US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olaimanLipi" pitchFamily="2" charset="0"/>
                <a:cs typeface="SolaimanLipi" pitchFamily="2" charset="0"/>
              </a:rPr>
              <a:t>ক্লিক</a:t>
            </a:r>
            <a:r>
              <a:rPr lang="en-US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olaimanLipi" pitchFamily="2" charset="0"/>
                <a:cs typeface="SolaimanLipi" pitchFamily="2" charset="0"/>
              </a:rPr>
              <a:t>করতে</a:t>
            </a:r>
            <a:r>
              <a:rPr lang="en-US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olaimanLipi" pitchFamily="2" charset="0"/>
                <a:cs typeface="SolaimanLipi" pitchFamily="2" charset="0"/>
              </a:rPr>
              <a:t>হবে</a:t>
            </a:r>
            <a:endParaRPr lang="en-US" dirty="0">
              <a:ln w="0"/>
              <a:solidFill>
                <a:srgbClr val="0033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3"/>
          <a:srcRect t="32782" r="70032"/>
          <a:stretch/>
        </p:blipFill>
        <p:spPr bwMode="auto">
          <a:xfrm>
            <a:off x="0" y="744268"/>
            <a:ext cx="3967881" cy="49409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8443">
            <a:off x="921001" y="4474262"/>
            <a:ext cx="846110" cy="8461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8443">
            <a:off x="8335592" y="3750502"/>
            <a:ext cx="846110" cy="846110"/>
          </a:xfrm>
          <a:prstGeom prst="rect">
            <a:avLst/>
          </a:prstGeom>
        </p:spPr>
      </p:pic>
      <p:sp>
        <p:nvSpPr>
          <p:cNvPr id="19" name="AutoShape 8"/>
          <p:cNvSpPr>
            <a:spLocks noChangeArrowheads="1"/>
          </p:cNvSpPr>
          <p:nvPr/>
        </p:nvSpPr>
        <p:spPr bwMode="auto">
          <a:xfrm>
            <a:off x="1381817" y="26451"/>
            <a:ext cx="7638357" cy="543390"/>
          </a:xfrm>
          <a:prstGeom prst="chevron">
            <a:avLst>
              <a:gd name="adj" fmla="val 39600"/>
            </a:avLst>
          </a:prstGeom>
          <a:gradFill rotWithShape="1">
            <a:gsLst>
              <a:gs pos="0">
                <a:srgbClr val="929200"/>
              </a:gs>
              <a:gs pos="50000">
                <a:srgbClr val="FFFF00"/>
              </a:gs>
              <a:gs pos="100000">
                <a:srgbClr val="9292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pPr algn="just"/>
            <a:r>
              <a:rPr lang="en-US" sz="32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সি</a:t>
            </a:r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ভাষায়</a:t>
            </a:r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প্রোগ্রাম</a:t>
            </a:r>
            <a:r>
              <a:rPr lang="bn-BD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তৈরি করার পদ্ধতি</a:t>
            </a:r>
            <a:endParaRPr lang="en-US" sz="3200" b="1" dirty="0">
              <a:solidFill>
                <a:srgbClr val="002060"/>
              </a:solidFill>
              <a:latin typeface="SolaimanLipi" pitchFamily="2" charset="0"/>
              <a:cs typeface="SolaimanLip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89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39" r="69846"/>
          <a:stretch/>
        </p:blipFill>
        <p:spPr bwMode="auto">
          <a:xfrm>
            <a:off x="11325" y="2021454"/>
            <a:ext cx="4116538" cy="48365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507" y="820552"/>
            <a:ext cx="5664684" cy="1814364"/>
          </a:xfrm>
        </p:spPr>
        <p:txBody>
          <a:bodyPr>
            <a:normAutofit/>
          </a:bodyPr>
          <a:lstStyle/>
          <a:p>
            <a:pPr marL="0" lvl="1" algn="l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itchFamily="2" charset="0"/>
                <a:cs typeface="SolaimanLipi" pitchFamily="2" charset="0"/>
              </a:rPr>
              <a:t>৫. </a:t>
            </a:r>
            <a:r>
              <a:rPr lang="bn-BD" sz="24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itchFamily="2" charset="0"/>
                <a:cs typeface="SolaimanLipi" pitchFamily="2" charset="0"/>
              </a:rPr>
              <a:t>তাহ</a:t>
            </a:r>
            <a:r>
              <a:rPr lang="en-US" sz="2400" dirty="0" err="1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itchFamily="2" charset="0"/>
                <a:cs typeface="SolaimanLipi" pitchFamily="2" charset="0"/>
              </a:rPr>
              <a:t>লে</a:t>
            </a:r>
            <a:r>
              <a:rPr lang="en-US" sz="24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24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itchFamily="2" charset="0"/>
                <a:cs typeface="SolaimanLipi" pitchFamily="2" charset="0"/>
              </a:rPr>
              <a:t>আমাদের সামনে </a:t>
            </a:r>
            <a:r>
              <a:rPr lang="en-US" sz="2400" dirty="0">
                <a:ln w="0"/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Turbo C++4.5 </a:t>
            </a:r>
            <a:r>
              <a:rPr lang="bn-BD" sz="2400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itchFamily="2" charset="0"/>
                <a:cs typeface="SolaimanLipi" pitchFamily="2" charset="0"/>
              </a:rPr>
              <a:t>মেনুর অধীনস্ত সকল প্রোগ্রাম</a:t>
            </a:r>
            <a:r>
              <a:rPr lang="en-US" sz="2400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24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itchFamily="2" charset="0"/>
                <a:cs typeface="SolaimanLipi" pitchFamily="2" charset="0"/>
              </a:rPr>
              <a:t>প্রদর্শিত হবে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738192" y="820552"/>
            <a:ext cx="5569459" cy="104984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olaimanLipi" pitchFamily="2" charset="0"/>
                <a:cs typeface="SolaimanLipi" pitchFamily="2" charset="0"/>
              </a:rPr>
              <a:t>৬. </a:t>
            </a:r>
            <a:r>
              <a:rPr lang="bn-BD" sz="24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olaimanLipi" pitchFamily="2" charset="0"/>
                <a:cs typeface="SolaimanLipi" pitchFamily="2" charset="0"/>
              </a:rPr>
              <a:t>এখন</a:t>
            </a:r>
            <a:r>
              <a:rPr lang="en-US" sz="24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400" dirty="0">
                <a:ln w="0"/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Turbo C++ </a:t>
            </a:r>
            <a:r>
              <a:rPr lang="bn-BD" sz="2400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olaimanLipi" pitchFamily="2" charset="0"/>
                <a:cs typeface="SolaimanLipi" pitchFamily="2" charset="0"/>
              </a:rPr>
              <a:t>প্রোগ্রামটি</a:t>
            </a:r>
            <a:r>
              <a:rPr lang="en-US" sz="2400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olaimanLipi" pitchFamily="2" charset="0"/>
                <a:cs typeface="SolaimanLipi" pitchFamily="2" charset="0"/>
              </a:rPr>
              <a:t>র</a:t>
            </a:r>
            <a:r>
              <a:rPr lang="bn-BD" sz="24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olaimanLipi" pitchFamily="2" charset="0"/>
                <a:cs typeface="SolaimanLipi" pitchFamily="2" charset="0"/>
              </a:rPr>
              <a:t> ক্লিক করতে হবে</a:t>
            </a:r>
            <a:r>
              <a:rPr lang="en-US" sz="24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400" dirty="0" err="1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olaimanLipi" pitchFamily="2" charset="0"/>
                <a:cs typeface="SolaimanLipi" pitchFamily="2" charset="0"/>
              </a:rPr>
              <a:t>নিম্নরুপ</a:t>
            </a:r>
            <a:r>
              <a:rPr lang="en-US" sz="24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400" dirty="0" err="1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olaimanLipi" pitchFamily="2" charset="0"/>
                <a:cs typeface="SolaimanLipi" pitchFamily="2" charset="0"/>
              </a:rPr>
              <a:t>প্রোগ্রাম</a:t>
            </a:r>
            <a:r>
              <a:rPr lang="en-US" sz="24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400" dirty="0" err="1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olaimanLipi" pitchFamily="2" charset="0"/>
                <a:cs typeface="SolaimanLipi" pitchFamily="2" charset="0"/>
              </a:rPr>
              <a:t>ওপেন</a:t>
            </a:r>
            <a:r>
              <a:rPr lang="en-US" sz="24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400" dirty="0" err="1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olaimanLipi" pitchFamily="2" charset="0"/>
                <a:cs typeface="SolaimanLipi" pitchFamily="2" charset="0"/>
              </a:rPr>
              <a:t>হবে</a:t>
            </a:r>
            <a:r>
              <a:rPr lang="en-US" sz="24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olaimanLipi" pitchFamily="2" charset="0"/>
                <a:cs typeface="SolaimanLipi" pitchFamily="2" charset="0"/>
              </a:rPr>
              <a:t>।</a:t>
            </a:r>
            <a:endParaRPr lang="bn-BD" sz="2400" dirty="0">
              <a:ln w="0"/>
              <a:solidFill>
                <a:srgbClr val="000066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8443">
            <a:off x="1054005" y="5053847"/>
            <a:ext cx="803732" cy="803732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3" t="25834" r="34400" b="22053"/>
          <a:stretch/>
        </p:blipFill>
        <p:spPr bwMode="auto">
          <a:xfrm>
            <a:off x="4976974" y="1870395"/>
            <a:ext cx="5805184" cy="49876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AutoShape 8"/>
          <p:cNvSpPr>
            <a:spLocks noChangeArrowheads="1"/>
          </p:cNvSpPr>
          <p:nvPr/>
        </p:nvSpPr>
        <p:spPr bwMode="auto">
          <a:xfrm>
            <a:off x="1381818" y="26450"/>
            <a:ext cx="6666807" cy="649825"/>
          </a:xfrm>
          <a:prstGeom prst="chevron">
            <a:avLst>
              <a:gd name="adj" fmla="val 39600"/>
            </a:avLst>
          </a:prstGeom>
          <a:gradFill rotWithShape="1">
            <a:gsLst>
              <a:gs pos="0">
                <a:srgbClr val="929200"/>
              </a:gs>
              <a:gs pos="50000">
                <a:srgbClr val="FFFF00"/>
              </a:gs>
              <a:gs pos="100000">
                <a:srgbClr val="9292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pPr algn="just"/>
            <a:r>
              <a:rPr lang="en-US" sz="3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SolaimanLipi" panose="02000500020000020004" pitchFamily="2" charset="0"/>
              </a:rPr>
              <a:t>সি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SolaimanLipi" panose="02000500020000020004" pitchFamily="2" charset="0"/>
              </a:rPr>
              <a:t>ভাষায়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SolaimanLipi" panose="02000500020000020004" pitchFamily="2" charset="0"/>
              </a:rPr>
              <a:t>প্রোগ্রাম</a:t>
            </a:r>
            <a:r>
              <a:rPr lang="bn-BD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SolaimanLipi" panose="02000500020000020004" pitchFamily="2" charset="0"/>
              </a:rPr>
              <a:t> তৈরি করার পদ্ধতি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58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3" t="25834" r="34400" b="22053"/>
          <a:stretch/>
        </p:blipFill>
        <p:spPr bwMode="auto">
          <a:xfrm>
            <a:off x="653168" y="1121497"/>
            <a:ext cx="5805184" cy="49876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83872" y="451792"/>
            <a:ext cx="11321119" cy="5394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sz="24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৭. </a:t>
            </a:r>
            <a:r>
              <a:rPr lang="en-US" sz="24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এখন</a:t>
            </a:r>
            <a:r>
              <a:rPr lang="en-US" sz="24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আমরা</a:t>
            </a:r>
            <a:r>
              <a:rPr lang="en-US" sz="24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সি</a:t>
            </a:r>
            <a:r>
              <a:rPr lang="en-US" sz="24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প্রোগ্রাম</a:t>
            </a:r>
            <a:r>
              <a:rPr lang="en-US" sz="24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এডিটর</a:t>
            </a:r>
            <a:r>
              <a:rPr lang="en-US" sz="24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পেয়ে</a:t>
            </a:r>
            <a:r>
              <a:rPr lang="en-US" sz="24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গেছি</a:t>
            </a:r>
            <a:r>
              <a:rPr lang="en-US" sz="24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তাই</a:t>
            </a:r>
            <a:r>
              <a:rPr lang="en-US" sz="24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এখানে</a:t>
            </a:r>
            <a:r>
              <a:rPr lang="en-US" sz="24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নিম্নের</a:t>
            </a:r>
            <a:r>
              <a:rPr lang="en-US" sz="24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মতো</a:t>
            </a:r>
            <a:r>
              <a:rPr lang="en-US" sz="24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কোড</a:t>
            </a:r>
            <a:r>
              <a:rPr lang="en-US" sz="24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লিখি</a:t>
            </a:r>
            <a:r>
              <a:rPr lang="en-US" sz="24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।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53168" y="2046181"/>
            <a:ext cx="521748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#include&lt;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stdio.h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main()</a:t>
            </a:r>
          </a:p>
          <a:p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a;</a:t>
            </a:r>
          </a:p>
          <a:p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("Enter a number: ");</a:t>
            </a:r>
          </a:p>
          <a:p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scanf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("%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d",&amp;a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if(a&gt;=0)</a:t>
            </a:r>
          </a:p>
          <a:p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("Given number is positive");</a:t>
            </a:r>
          </a:p>
          <a:p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53204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1080</TotalTime>
  <Words>1490</Words>
  <Application>Microsoft Office PowerPoint</Application>
  <PresentationFormat>Widescreen</PresentationFormat>
  <Paragraphs>297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Calibri</vt:lpstr>
      <vt:lpstr>Calibri Light</vt:lpstr>
      <vt:lpstr>NikoshBAN</vt:lpstr>
      <vt:lpstr>SolaimanLipi</vt:lpstr>
      <vt:lpstr>Times New Roman</vt:lpstr>
      <vt:lpstr>Trebuchet MS</vt:lpstr>
      <vt:lpstr>Wingdings 3</vt:lpstr>
      <vt:lpstr>Office Theme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Asad</dc:creator>
  <cp:lastModifiedBy>User</cp:lastModifiedBy>
  <cp:revision>375</cp:revision>
  <dcterms:created xsi:type="dcterms:W3CDTF">2016-06-02T06:44:34Z</dcterms:created>
  <dcterms:modified xsi:type="dcterms:W3CDTF">2020-09-26T02:46:44Z</dcterms:modified>
</cp:coreProperties>
</file>