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320" r:id="rId4"/>
    <p:sldId id="321" r:id="rId5"/>
    <p:sldId id="322" r:id="rId6"/>
    <p:sldId id="323" r:id="rId7"/>
    <p:sldId id="319" r:id="rId8"/>
    <p:sldId id="304" r:id="rId9"/>
    <p:sldId id="305" r:id="rId10"/>
    <p:sldId id="316" r:id="rId11"/>
    <p:sldId id="327" r:id="rId12"/>
    <p:sldId id="317" r:id="rId13"/>
    <p:sldId id="326" r:id="rId14"/>
    <p:sldId id="311" r:id="rId15"/>
    <p:sldId id="312" r:id="rId16"/>
    <p:sldId id="329" r:id="rId17"/>
    <p:sldId id="313" r:id="rId18"/>
    <p:sldId id="314" r:id="rId19"/>
    <p:sldId id="315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A4C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3" autoAdjust="0"/>
    <p:restoredTop sz="95394" autoAdjust="0"/>
  </p:normalViewPr>
  <p:slideViewPr>
    <p:cSldViewPr snapToGrid="0">
      <p:cViewPr varScale="1">
        <p:scale>
          <a:sx n="85" d="100"/>
          <a:sy n="85" d="100"/>
        </p:scale>
        <p:origin x="624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2CFE-68A1-41B7-85D2-744C99EFA05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536E5-34BB-488B-AA3F-8B052A1B2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9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3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5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8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3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4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2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DFB2-2B96-418E-B4D1-3522AD797C5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3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eb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ebp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692185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86999" y="22505"/>
            <a:ext cx="25763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Welcome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493" y="5991194"/>
            <a:ext cx="5153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MS English 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O</a:t>
            </a:r>
            <a:r>
              <a:rPr lang="en-US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nline Class</a:t>
            </a:r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8" y="853502"/>
            <a:ext cx="4519291" cy="5009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69" y="856966"/>
            <a:ext cx="3878875" cy="5005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59" y="1684499"/>
            <a:ext cx="2713410" cy="31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" y="205971"/>
            <a:ext cx="1246265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730" y="1349037"/>
            <a:ext cx="1707314" cy="3976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This world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80707" y="502881"/>
            <a:ext cx="12078464" cy="3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3.Make six sentences using parts of sentences from each column of the table.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2383" y="753238"/>
            <a:ext cx="1649539" cy="3621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1×6=6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730" y="1745429"/>
            <a:ext cx="1696894" cy="350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730" y="2100046"/>
            <a:ext cx="1696894" cy="3374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They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730" y="2430487"/>
            <a:ext cx="1686474" cy="3947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The main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730" y="2833125"/>
            <a:ext cx="1699535" cy="3707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It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9918" y="1355808"/>
            <a:ext cx="3709368" cy="386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want it with a lot of good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9918" y="1745429"/>
            <a:ext cx="3698949" cy="35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of competition most of the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9918" y="2093338"/>
            <a:ext cx="3716546" cy="3503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is due to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69918" y="2450811"/>
            <a:ext cx="3706127" cy="374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demand of the students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9918" y="2812223"/>
            <a:ext cx="3711501" cy="392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are blindly pursuing only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729" y="3191407"/>
            <a:ext cx="5413439" cy="351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                        also should follow the orders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1419" y="1340942"/>
            <a:ext cx="6641768" cy="4100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students just dream of completing their education.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1419" y="1758370"/>
            <a:ext cx="6634590" cy="346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social and family pressures.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1419" y="2099689"/>
            <a:ext cx="6620465" cy="366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should be good person first of all.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1419" y="2445069"/>
            <a:ext cx="6641769" cy="376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academic excellence and professional success.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1419" y="2822823"/>
            <a:ext cx="6643342" cy="3670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and advice of parents and teachers.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1419" y="3189856"/>
            <a:ext cx="6634590" cy="340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results and have a successful professional life.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31188" y="4008301"/>
            <a:ext cx="12223188" cy="43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This </a:t>
            </a:r>
            <a:r>
              <a:rPr lang="en-US" sz="2400" dirty="0" smtClean="0">
                <a:solidFill>
                  <a:schemeClr val="tx1"/>
                </a:solidFill>
              </a:rPr>
              <a:t>world of </a:t>
            </a:r>
            <a:r>
              <a:rPr lang="en-US" sz="2400" dirty="0">
                <a:solidFill>
                  <a:schemeClr val="tx1"/>
                </a:solidFill>
              </a:rPr>
              <a:t>competition most of </a:t>
            </a:r>
            <a:r>
              <a:rPr lang="en-US" sz="2400" dirty="0" smtClean="0">
                <a:solidFill>
                  <a:schemeClr val="tx1"/>
                </a:solidFill>
              </a:rPr>
              <a:t>the students </a:t>
            </a:r>
            <a:r>
              <a:rPr lang="en-US" sz="2400" dirty="0">
                <a:solidFill>
                  <a:schemeClr val="tx1"/>
                </a:solidFill>
              </a:rPr>
              <a:t>Just dream of completing their education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986" y="3622406"/>
            <a:ext cx="1419960" cy="43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Answer: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869687" y="3137588"/>
            <a:ext cx="13154" cy="3928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42042" y="4477105"/>
            <a:ext cx="10065254" cy="43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b. They want it with a lot of good results and have a successful professional life.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42301" y="4927828"/>
            <a:ext cx="10833939" cy="43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c. They are blindly pursuing only academic excellence and professional success.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234977" y="5401223"/>
            <a:ext cx="6315383" cy="43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. It is due to social and family pressures.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671556" y="5799686"/>
            <a:ext cx="10833939" cy="43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e. The main demand of the students should be good person first of all.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526643" y="6157859"/>
            <a:ext cx="10833939" cy="43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f. They also should follow the orders and advice of parents and teachers.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5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6"/>
            <a:ext cx="1231750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63625" y="169999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Impact" panose="020B0806030902050204" pitchFamily="34" charset="0"/>
              </a:rPr>
              <a:t>Look at the picture</a:t>
            </a:r>
            <a:endParaRPr lang="en-US" sz="32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35" y="1030941"/>
            <a:ext cx="6884894" cy="45092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12776" y="5477435"/>
            <a:ext cx="4957482" cy="57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School is closed for Corona Virus.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35" y="1030941"/>
            <a:ext cx="6884894" cy="45092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47563" y="5504329"/>
            <a:ext cx="2519083" cy="57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Online class.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" y="23415"/>
            <a:ext cx="1238059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64148" y="361581"/>
            <a:ext cx="1815625" cy="3993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</a:rPr>
              <a:t>×10=10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78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i="1" dirty="0" smtClean="0"/>
          </a:p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collapse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7536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lock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9294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continue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3931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be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78567" y="907349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run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3930" y="1306475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suppose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78" y="1316881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agree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7536" y="1306475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use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9294" y="1309668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make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78566" y="1315158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78" y="1825833"/>
            <a:ext cx="10991140" cy="392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educational institution has been (a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almost a year and half. Shortly after the start of the lockdown, the online education program was  (b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active, but within a few days, the system (c)--- . Many blame the inadequacy of information technology for this. However, I am not completely (d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this. If students can (e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Facebook, (f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on social media, where is the problem in (g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learning activities? During the lockdown in America, all kinds of educational activities were  (h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and now (i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fully operational. They are going to take public exam (j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online capabilities.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1186" y="5764930"/>
            <a:ext cx="2093720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b. supposed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3817" y="5727280"/>
            <a:ext cx="2251815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c. collapsed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98181" y="5765057"/>
            <a:ext cx="186642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d. agree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8341" y="5760263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e. run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369" y="6238955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f. be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7240" y="6262593"/>
            <a:ext cx="194215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g. continuing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74516" y="6264069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gency FB" panose="020B0503020202020204" pitchFamily="34" charset="0"/>
              </a:rPr>
              <a:t>h</a:t>
            </a:r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. made 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05750" y="6234206"/>
            <a:ext cx="1813248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i.  is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2509" y="6180340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j. using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8905749" y="3352937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889" y="5741292"/>
            <a:ext cx="2171217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a. locked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09828" y="126764"/>
            <a:ext cx="6657174" cy="793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Impact" panose="020B0806030902050204" pitchFamily="34" charset="0"/>
              </a:rPr>
              <a:t>4. Use right form of verbs</a:t>
            </a:r>
            <a:endParaRPr lang="en-US" sz="36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9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7642" cy="70339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6917" y="89665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00FF"/>
                </a:solidFill>
                <a:latin typeface="Agency FB" panose="020B0503020202020204" pitchFamily="34" charset="0"/>
              </a:rPr>
              <a:t>Look at the pictures</a:t>
            </a:r>
            <a:endParaRPr lang="en-US" sz="5400" b="1" cap="none" spc="0" dirty="0">
              <a:ln w="0"/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3" y="1012995"/>
            <a:ext cx="6858000" cy="5325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4"/>
          <a:stretch/>
        </p:blipFill>
        <p:spPr>
          <a:xfrm>
            <a:off x="2595283" y="1012995"/>
            <a:ext cx="6858000" cy="5325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3" y="1012995"/>
            <a:ext cx="6858000" cy="5325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" r="772"/>
          <a:stretch/>
        </p:blipFill>
        <p:spPr>
          <a:xfrm>
            <a:off x="2595283" y="1012994"/>
            <a:ext cx="6858000" cy="53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85" y="20485"/>
            <a:ext cx="1233908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5695" y="994410"/>
            <a:ext cx="8225895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Change the sentences as directed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7086" y="1552401"/>
            <a:ext cx="6959716" cy="32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a.Tagore is one of the most famous poets. (Positive)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7086" y="1951517"/>
            <a:ext cx="5869226" cy="342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Very few poets are as famous as Tagore.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47086" y="2360396"/>
            <a:ext cx="6296328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Everybody has heard of Tagore. (Negative)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53362" y="6608524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18257" y="2794570"/>
            <a:ext cx="6099104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There is nobody but has heard of Tagore.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47086" y="3245708"/>
            <a:ext cx="6520991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Nobody dislikes Tagore’s poems. (Affirmative)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18257" y="3632909"/>
            <a:ext cx="4924728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Everybody likes Tagore’s poem.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47086" y="4043702"/>
            <a:ext cx="7147974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People know that his writings interest all. (Passive)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18257" y="4493007"/>
            <a:ext cx="6986610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It is known that all are interested in his writings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47085" y="4814606"/>
            <a:ext cx="8908676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Gitanjali is the most famous book of Tagore. (Comparative)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218257" y="5201807"/>
            <a:ext cx="10420093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218256" y="5174718"/>
            <a:ext cx="8680938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The Gitanjali is more famous than any other book of Tagore.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61590" y="925500"/>
            <a:ext cx="1649539" cy="3621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1×10 = 10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5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7642" cy="70339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0027" y="6682045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2732" y="2930807"/>
            <a:ext cx="11775142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The diction of Tagore’s poetry is very simple. (Exclamatory)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43647" y="3516953"/>
            <a:ext cx="9073882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How simple the diction of Tagore’s poetry is!.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1325" y="4057851"/>
            <a:ext cx="8531559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He was not a domestic talent. (Affirmative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08825" y="5210574"/>
            <a:ext cx="11241660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No other writer is as popular as Tagore. (Superlative)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131" y="5645118"/>
            <a:ext cx="6902666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Tagore is the most popular writer.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74814" y="896867"/>
            <a:ext cx="11479307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I am not disinterested in the novels of Tagore. (Affirmative)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437107" y="1443669"/>
            <a:ext cx="7965141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 am interested I the novels of Tagore.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9507" y="1899106"/>
            <a:ext cx="12202643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Shesher Kabita pleases even the average readers. (Passive)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403760"/>
            <a:ext cx="10923493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Even the average readers are pleased with Shesher Kabita.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74814" y="4642428"/>
            <a:ext cx="8531559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He was a universal talent. (Affirmative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8" grpId="0"/>
      <p:bldP spid="19" grpId="0"/>
      <p:bldP spid="11" grpId="0"/>
      <p:bldP spid="12" grpId="0"/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49" y="984830"/>
            <a:ext cx="6947647" cy="43209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4802" y="464877"/>
            <a:ext cx="6015318" cy="51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Does she have online opportunities?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1197" y="5317048"/>
            <a:ext cx="6015318" cy="51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Yes, I think she has all kinds of opportunities.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49" y="1007292"/>
            <a:ext cx="6982386" cy="43658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47985" y="453646"/>
            <a:ext cx="5238497" cy="51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Do they have online opportunities?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48" y="996061"/>
            <a:ext cx="6982387" cy="43994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59574" y="459614"/>
            <a:ext cx="6015318" cy="51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Do they have online opportunities?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77877" y="5328279"/>
            <a:ext cx="6015318" cy="51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I think, they don’t have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6" grpId="0"/>
      <p:bldP spid="16" grpId="1"/>
      <p:bldP spid="16" grpId="2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7642" cy="70339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4679" y="5295890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j. allocation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5408" y="5299105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i. education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937" y="5295890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h. educational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8672" y="4865683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b. purchase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0222" y="4873356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gency FB" panose="020B0503020202020204" pitchFamily="34" charset="0"/>
              </a:rPr>
              <a:t>c</a:t>
            </a:r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. arranging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3380" y="4865683"/>
            <a:ext cx="2576913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d. interest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1302" y="4855522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e. government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056" y="4897490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given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6131" y="4864499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f. higher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270" y="5305342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g. comes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30537" y="5307252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l. communication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06270" y="5767683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n. otherwise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5860" y="5785824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m. activities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04770" y="5305342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k. update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24216" y="150926"/>
            <a:ext cx="1308821" cy="33972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0.5×14=7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1877" y="550193"/>
            <a:ext cx="2438470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Read the text</a:t>
            </a:r>
            <a:endParaRPr lang="en-US" sz="3200" b="1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63929" y="39326"/>
            <a:ext cx="2438470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Individual work</a:t>
            </a:r>
            <a:endParaRPr lang="en-US" sz="2800" b="1" dirty="0">
              <a:solidFill>
                <a:srgbClr val="7030A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921" y="81496"/>
            <a:ext cx="11483181" cy="5608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Loans can be 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(a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) — 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(give) for 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the (b) — (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chase) of distance learning equipment such as computers, laptops, especially mobile phones by (c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) — 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(arrange) loans at low or nominal (d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) — 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(rest) . A large number of students in the United States graduate with a loan from a bank or state (e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) — 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(govern) for (f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) — 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(high) education. When she/he (g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) — 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(come) to work, he pays the government or the bank in installments. We can at least arrange this loan on (h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) — 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(education) materials. Although the bank say that there is an (i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) — 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(educate) loan system in Bangladesh, we do not see much of its real (j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) — 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(allot). It is time to (k) — (date) these (l)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— (communicate) tools and keep educational (m) — (activity) in line with the outside world. (n)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— (wise), the country could become the land of diamond king. 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760" y="7860"/>
            <a:ext cx="6316971" cy="487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Impact" panose="020B0806030902050204" pitchFamily="34" charset="0"/>
              </a:rPr>
              <a:t>6. Use suffix or prefix or both:</a:t>
            </a:r>
            <a:endParaRPr lang="en-US" sz="40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92965" y="6783336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6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5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53470" y="441133"/>
            <a:ext cx="3761684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7. </a:t>
            </a:r>
            <a:r>
              <a:rPr lang="en-US" sz="36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Make Question tag</a:t>
            </a:r>
            <a:endParaRPr lang="en-US" sz="3600" b="1" dirty="0">
              <a:solidFill>
                <a:srgbClr val="7030A0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4880" y="622698"/>
            <a:ext cx="1308821" cy="33972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1×7=7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0467" y="1255994"/>
            <a:ext cx="4414568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1. He is a pronoun, __</a:t>
            </a:r>
            <a:r>
              <a:rPr lang="en-US" sz="3200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_____</a:t>
            </a:r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_ 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0467" y="1764438"/>
            <a:ext cx="5627988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2. The animal rose in them, ________?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7636" y="2238593"/>
            <a:ext cx="6174835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3. The girl in her pleased us all,   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0282" y="2767501"/>
            <a:ext cx="7437638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4. Those who are honest hardly suffer, _______ 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728" y="3277711"/>
            <a:ext cx="4684307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5. Happy birthday, ______  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9391" y="3854045"/>
            <a:ext cx="6225500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6. Many a girl was present, ___________ 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3550" y="4382953"/>
            <a:ext cx="6298921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7. He let us enter the house, _________?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4266" y="1316033"/>
            <a:ext cx="1257241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sn’t it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723503" y="1808253"/>
            <a:ext cx="1603758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idn’t it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204918" y="2310753"/>
            <a:ext cx="1603758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idn’t it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6241448" y="2789226"/>
            <a:ext cx="1603758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o they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516191" y="3346078"/>
            <a:ext cx="1349393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don’t I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4795309" y="3875783"/>
            <a:ext cx="2013367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weren’t they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4865584" y="4433855"/>
            <a:ext cx="1759002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idn’t he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-69751" y="6659044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3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1" y="0"/>
            <a:ext cx="1222476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0614" y="113930"/>
            <a:ext cx="5901580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8. Use capitals and punctuation marks: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52056" y="295495"/>
            <a:ext cx="1308821" cy="33972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0.5×10=10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952" y="849203"/>
            <a:ext cx="11275047" cy="3296901"/>
          </a:xfrm>
          <a:prstGeom prst="roundRect">
            <a:avLst>
              <a:gd name="adj" fmla="val 33526"/>
            </a:avLst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you what do you want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replied one of the friends strangers we shall go a long way we want shelter for the night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will you go said an old man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hills replied another friend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hills shouted the old man why will you go to the dangerous hills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76911" y="4309915"/>
            <a:ext cx="3008118" cy="307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9641" y="4219464"/>
            <a:ext cx="5644666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are you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do you want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07468" y="4572677"/>
            <a:ext cx="5753409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trangers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shall go a long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9641" y="5351218"/>
            <a:ext cx="5797068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 an old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9641" y="6144172"/>
            <a:ext cx="11983633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hills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shouted the old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go to the dangerous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hills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078" y="5732777"/>
            <a:ext cx="5656229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hills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replied another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7200" y="4591098"/>
            <a:ext cx="1546776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are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7148" y="4572677"/>
            <a:ext cx="4172663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replied one of the friends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984391"/>
            <a:ext cx="4783036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 shelter for the night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42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9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433829" cy="6734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433829" cy="6734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Madhu </a:t>
            </a:r>
            <a:endParaRPr lang="en-US" sz="7200" dirty="0" smtClean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Sudan </a:t>
            </a:r>
            <a:r>
              <a:rPr lang="en-US" sz="54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Das. </a:t>
            </a:r>
            <a:endParaRPr lang="en-US" sz="5400" dirty="0" smtClean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BA </a:t>
            </a:r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(H), English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, </a:t>
            </a:r>
            <a:endParaRPr lang="en-US" sz="2800" b="1" dirty="0" smtClean="0">
              <a:solidFill>
                <a:schemeClr val="tx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MA </a:t>
            </a:r>
            <a:r>
              <a:rPr lang="en-US" sz="40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(Double), </a:t>
            </a:r>
            <a:endParaRPr lang="en-US" sz="4000" b="1" dirty="0" smtClean="0">
              <a:solidFill>
                <a:schemeClr val="tx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ELL </a:t>
            </a:r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&amp; ELT; M.Ed</a:t>
            </a:r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Bakalia Adarsha Girls’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High School.</a:t>
            </a:r>
            <a:endParaRPr lang="en-US" sz="3600" b="1" dirty="0">
              <a:solidFill>
                <a:schemeClr val="tx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7374" y="0"/>
            <a:ext cx="3974626" cy="6734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83387" y="1485866"/>
            <a:ext cx="3908613" cy="2987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Candidates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and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Nine-Ten</a:t>
            </a:r>
            <a:endParaRPr lang="en-US" sz="4400" b="1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23740" r="26925" b="38896"/>
          <a:stretch/>
        </p:blipFill>
        <p:spPr>
          <a:xfrm>
            <a:off x="4897742" y="1622612"/>
            <a:ext cx="2644315" cy="3299012"/>
          </a:xfrm>
          <a:prstGeom prst="flowChartConnector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157295" y="162369"/>
            <a:ext cx="4336610" cy="534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Introduction</a:t>
            </a:r>
            <a:endParaRPr lang="en-US" sz="5400" b="1" dirty="0">
              <a:solidFill>
                <a:srgbClr val="0000FF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5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9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71" y="116542"/>
            <a:ext cx="6246393" cy="3761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5" y="3877974"/>
            <a:ext cx="6526306" cy="25855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7507" cy="7384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204912"/>
            <a:ext cx="6667500" cy="4448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2129" y="546847"/>
            <a:ext cx="6033247" cy="48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What are they doing?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7329" y="5792556"/>
            <a:ext cx="6033247" cy="48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They are appearing at SSC Exam.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203962"/>
            <a:ext cx="6667500" cy="4448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1375" y="547797"/>
            <a:ext cx="4634753" cy="48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What are they doing?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3870" y="5791605"/>
            <a:ext cx="6557683" cy="48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They are also appearing at SSC Exam.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41624" cy="7384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8448" y="744071"/>
            <a:ext cx="8157882" cy="3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Today our topic is Questions items of SSC 2021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" y="1494024"/>
            <a:ext cx="6134100" cy="345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25" y="1494023"/>
            <a:ext cx="6062382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41624" cy="73843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6423" y="1813174"/>
            <a:ext cx="90722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After completing the lesson we will be able to: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000" dirty="0"/>
              <a:t>Make </a:t>
            </a:r>
            <a:r>
              <a:rPr lang="en-US" sz="2000" b="1" dirty="0"/>
              <a:t>Tag </a:t>
            </a:r>
            <a:r>
              <a:rPr lang="en-US" sz="2000" dirty="0"/>
              <a:t>questions </a:t>
            </a:r>
            <a:endParaRPr lang="en-US" sz="2000" dirty="0" smtClean="0"/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400" dirty="0"/>
              <a:t>Use right form of </a:t>
            </a:r>
            <a:r>
              <a:rPr lang="en-US" sz="2400" dirty="0" smtClean="0"/>
              <a:t>verbs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800" b="1" dirty="0"/>
              <a:t>Make sentences </a:t>
            </a:r>
            <a:r>
              <a:rPr lang="en-US" sz="2800" dirty="0"/>
              <a:t>using </a:t>
            </a:r>
            <a:r>
              <a:rPr lang="en-US" sz="2800" dirty="0" smtClean="0"/>
              <a:t>parts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800" dirty="0"/>
              <a:t>Fill the blanks </a:t>
            </a:r>
            <a:r>
              <a:rPr lang="en-US" sz="2800" b="1" dirty="0"/>
              <a:t>without </a:t>
            </a:r>
            <a:r>
              <a:rPr lang="en-US" sz="2800" b="1" dirty="0" smtClean="0"/>
              <a:t>words</a:t>
            </a:r>
            <a:endParaRPr lang="en-US" sz="2800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3200" dirty="0"/>
              <a:t>Use </a:t>
            </a:r>
            <a:r>
              <a:rPr lang="en-US" sz="3200" b="1" dirty="0"/>
              <a:t>Capitals</a:t>
            </a:r>
            <a:r>
              <a:rPr lang="en-US" sz="3200" dirty="0"/>
              <a:t> and </a:t>
            </a:r>
            <a:r>
              <a:rPr lang="en-US" sz="3200" b="1" dirty="0"/>
              <a:t>Punctuation</a:t>
            </a:r>
            <a:r>
              <a:rPr lang="en-US" sz="3200" dirty="0"/>
              <a:t> </a:t>
            </a:r>
            <a:r>
              <a:rPr lang="en-US" sz="3200" dirty="0" smtClean="0"/>
              <a:t>Marks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4000" dirty="0" smtClean="0"/>
              <a:t>Fill </a:t>
            </a:r>
            <a:r>
              <a:rPr lang="en-US" sz="4000" dirty="0"/>
              <a:t>the </a:t>
            </a:r>
            <a:r>
              <a:rPr lang="en-US" sz="4000" b="1" dirty="0"/>
              <a:t>blanks with suitable </a:t>
            </a:r>
            <a:r>
              <a:rPr lang="en-US" sz="4000" dirty="0"/>
              <a:t>words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4400" b="1" dirty="0"/>
              <a:t>Speak </a:t>
            </a:r>
            <a:r>
              <a:rPr lang="en-US" sz="4400" dirty="0"/>
              <a:t>about </a:t>
            </a:r>
            <a:r>
              <a:rPr lang="en-US" sz="4400" b="1" dirty="0" smtClean="0"/>
              <a:t>pictures</a:t>
            </a:r>
            <a:r>
              <a:rPr lang="en-US" sz="4400" dirty="0" smtClean="0"/>
              <a:t> </a:t>
            </a:r>
            <a:r>
              <a:rPr lang="en-US" sz="4400" dirty="0"/>
              <a:t>and </a:t>
            </a:r>
            <a:r>
              <a:rPr lang="en-US" sz="4400" b="1" dirty="0"/>
              <a:t>events</a:t>
            </a:r>
            <a:endParaRPr lang="en-US" sz="6600" b="1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4000" b="1" dirty="0"/>
              <a:t>Fill the blanks </a:t>
            </a:r>
            <a:r>
              <a:rPr lang="en-US" sz="4000" dirty="0"/>
              <a:t>with words from the </a:t>
            </a:r>
            <a:r>
              <a:rPr lang="en-US" sz="4000" b="1" dirty="0"/>
              <a:t>box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5942" y="469923"/>
            <a:ext cx="7356680" cy="873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Learning outcomes:</a:t>
            </a:r>
            <a:endParaRPr lang="en-US" sz="5400" b="1" dirty="0">
              <a:solidFill>
                <a:srgbClr val="0000FF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7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624" y="1"/>
            <a:ext cx="12541624" cy="6891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90729" y="530769"/>
            <a:ext cx="33617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Is the man happy?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8085" y="5440608"/>
            <a:ext cx="594441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Yes, the man seems to be happy.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"/>
          <a:stretch/>
        </p:blipFill>
        <p:spPr>
          <a:xfrm>
            <a:off x="2608729" y="1237129"/>
            <a:ext cx="5963771" cy="3836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29" y="1235927"/>
            <a:ext cx="5963771" cy="39086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10971" y="520283"/>
            <a:ext cx="33617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Are they happy?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7681" y="5467901"/>
            <a:ext cx="594441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Yes, they look too happy.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28" y="1246413"/>
            <a:ext cx="5963772" cy="390861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00862" y="526673"/>
            <a:ext cx="434035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Do you think them happy?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7935" y="5440608"/>
            <a:ext cx="503480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Yes, I think them happy..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8" grpId="0"/>
      <p:bldP spid="18" grpId="1"/>
      <p:bldP spid="19" grpId="0"/>
      <p:bldP spid="19" grpId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8565"/>
            <a:ext cx="12317507" cy="73365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1916" y="169999"/>
            <a:ext cx="9554198" cy="657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Impact" panose="020B0806030902050204" pitchFamily="34" charset="0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Impact" panose="020B0806030902050204" pitchFamily="34" charset="0"/>
              </a:rPr>
              <a:t>. Fill in the blanks with the  words from the box. You may need to change the forms of some words. You may need to use one word more than once.</a:t>
            </a:r>
            <a:endParaRPr lang="en-US" sz="24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16114" y="299104"/>
            <a:ext cx="1815625" cy="3993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0.5×10=5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612" y="2170275"/>
            <a:ext cx="11981327" cy="4338101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don’t (a)________for yourself don’t do others. For a (b)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 and (c)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 life we have to have some virtues.(d) ___ rulers would set up (e)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example so that the (f) _______ people would be kind (g)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 each other. There are five ways to (h) __ happy. These five qualities (i) __ honesty and righteousness, virtue and decency, generosity and humanity, knowledge and education, (j)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fidelity and loyalty. Each of these five qualities is very important for all of us to be happy.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7010" y="4404325"/>
            <a:ext cx="1649507" cy="32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77435" y="1103170"/>
            <a:ext cx="1173254" cy="46094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The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99365" y="1104181"/>
            <a:ext cx="1631553" cy="44243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expect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3009" y="1588703"/>
            <a:ext cx="1645024" cy="39011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to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7435" y="1562009"/>
            <a:ext cx="1173254" cy="41680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20353" y="1588685"/>
            <a:ext cx="1239395" cy="39013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are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30918" y="1545130"/>
            <a:ext cx="2344275" cy="43368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common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9365" y="1547949"/>
            <a:ext cx="1633795" cy="43961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happy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0353" y="1103170"/>
            <a:ext cx="1246097" cy="48551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and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30918" y="1104181"/>
            <a:ext cx="2346517" cy="45118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meaningful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63009" y="1103170"/>
            <a:ext cx="1645024" cy="46533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be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8151 0.160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07018 0.172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232 L 0.02683 0.243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29063 0.3206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1138 0.26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26979 0.3432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05508 0.338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40442 0.4849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01992 0.4145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00115 L -0.24518 0.6416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7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671"/>
            <a:ext cx="12317507" cy="822658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805517" y="5562247"/>
            <a:ext cx="3455895" cy="644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 is Finland.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9" cy="6872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49625"/>
            <a:ext cx="12191999" cy="7207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7" cy="6320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0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74"/>
            <a:ext cx="12191998" cy="68356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33598" y="22373"/>
            <a:ext cx="8785413" cy="4843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Look a beautiful country and its happy population.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17742" y="6131859"/>
            <a:ext cx="2599765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3399"/>
                </a:solidFill>
                <a:latin typeface="Agency FB" panose="020B0503020202020204" pitchFamily="34" charset="0"/>
              </a:rPr>
              <a:t>It is Finland</a:t>
            </a:r>
            <a:endParaRPr lang="en-US" sz="3600" b="1" dirty="0">
              <a:solidFill>
                <a:srgbClr val="FF3399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70" y="910767"/>
            <a:ext cx="5809129" cy="4910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3625" y="169999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Impact" panose="020B0806030902050204" pitchFamily="34" charset="0"/>
              </a:rPr>
              <a:t>2. Fill in the blanks with suitable words</a:t>
            </a:r>
            <a:endParaRPr lang="en-US" sz="32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8905749" y="3352937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681" y="154580"/>
            <a:ext cx="2193421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Pair work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681" y="910767"/>
            <a:ext cx="6141543" cy="491043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Finland is said (a)― the happiest country in (b) ― world. Finland, a country (c) ― is very attractive to everyone because (d)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―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its improved quality of life. It is the (e) ― country in the world (f) ― the highest score in terms of quality of life, freedom, gender (g) ― compared other countries in the world. Corruption, crime (h)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―pollution are negligible in the country. It has the second highest elderly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(i) ―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Japan. Finland now needs active migrants. They are hopeful that they will be able to attract talented people from Asian in future to overcome the (j)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manpower crisis.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57" y="5698406"/>
            <a:ext cx="1945341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08353"/>
            <a:ext cx="1837765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6684" y="5908353"/>
            <a:ext cx="1124920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7672" y="5961441"/>
            <a:ext cx="2016423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that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8608" y="5948231"/>
            <a:ext cx="2202431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of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4774" y="5948231"/>
            <a:ext cx="1863732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happiest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1777" y="6349403"/>
            <a:ext cx="1177279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with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0201" y="6328247"/>
            <a:ext cx="2068765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equality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9106" y="6377203"/>
            <a:ext cx="1969502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and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43517" y="6352088"/>
            <a:ext cx="2278024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after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46254" y="6291419"/>
            <a:ext cx="1700771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working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97449" y="202675"/>
            <a:ext cx="1815625" cy="3993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1×5=5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4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4880</TotalTime>
  <Words>1828</Words>
  <Application>Microsoft Office PowerPoint</Application>
  <PresentationFormat>Widescreen</PresentationFormat>
  <Paragraphs>216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Agency FB</vt:lpstr>
      <vt:lpstr>Arial</vt:lpstr>
      <vt:lpstr>Calibri</vt:lpstr>
      <vt:lpstr>Calibri Light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AsuVibo</dc:creator>
  <cp:lastModifiedBy>AsuVibo</cp:lastModifiedBy>
  <cp:revision>350</cp:revision>
  <dcterms:created xsi:type="dcterms:W3CDTF">2021-04-08T11:27:31Z</dcterms:created>
  <dcterms:modified xsi:type="dcterms:W3CDTF">2021-06-25T10:20:59Z</dcterms:modified>
</cp:coreProperties>
</file>