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75" r:id="rId2"/>
    <p:sldId id="276" r:id="rId3"/>
    <p:sldId id="257" r:id="rId4"/>
    <p:sldId id="259" r:id="rId5"/>
    <p:sldId id="266" r:id="rId6"/>
    <p:sldId id="277" r:id="rId7"/>
    <p:sldId id="269" r:id="rId8"/>
    <p:sldId id="267" r:id="rId9"/>
    <p:sldId id="262" r:id="rId10"/>
    <p:sldId id="270" r:id="rId11"/>
    <p:sldId id="271" r:id="rId12"/>
    <p:sldId id="264" r:id="rId13"/>
    <p:sldId id="272" r:id="rId14"/>
    <p:sldId id="268" r:id="rId15"/>
    <p:sldId id="261" r:id="rId16"/>
    <p:sldId id="26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DAA31A-A8ED-486A-97C6-F059229A5E43}" type="datetimeFigureOut">
              <a:rPr lang="en-US" smtClean="0"/>
              <a:t>25-Jun-21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BE01EE-0330-4F26-8229-F2768796F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610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 </a:t>
            </a:r>
            <a:endParaRPr lang="en-GB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977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25-Jun-21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25-Jun-21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25-Jun-21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25-Jun-21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0305970_916624391688638_869509802474677795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600" y="76200"/>
            <a:ext cx="4800600" cy="4800600"/>
          </a:xfrm>
          <a:ln w="76200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4602540"/>
            <a:ext cx="95250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13800" b="1" dirty="0" smtClean="0"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সবাইকে স্বাগতম</a:t>
            </a:r>
            <a:endParaRPr lang="en-US" sz="13800" b="1" dirty="0">
              <a:blipFill>
                <a:blip r:embed="rId3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362200" y="562927"/>
            <a:ext cx="4495800" cy="961073"/>
          </a:xfrm>
          <a:prstGeom prst="roundRect">
            <a:avLst/>
          </a:prstGeom>
          <a:solidFill>
            <a:srgbClr val="7030A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7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5800" y="2133600"/>
            <a:ext cx="8064818" cy="1752600"/>
          </a:xfrm>
          <a:prstGeom prst="roundRect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অণুজীব জগৎ কে কয়টি রাজ্যে ভাগ  করা যায় ও কী  কী ?</a:t>
            </a:r>
            <a:r>
              <a:rPr lang="bn-BD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438400" y="5095875"/>
            <a:ext cx="3680460" cy="975360"/>
          </a:xfrm>
          <a:prstGeom prst="round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 মিনিট 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57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Callout 5"/>
          <p:cNvSpPr/>
          <p:nvPr/>
        </p:nvSpPr>
        <p:spPr>
          <a:xfrm>
            <a:off x="2743200" y="76200"/>
            <a:ext cx="3192450" cy="914400"/>
          </a:xfrm>
          <a:prstGeom prst="downArrowCallout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/>
              <a:t>সমাধান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" y="901148"/>
            <a:ext cx="8686800" cy="622852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অণুজীব </a:t>
            </a:r>
            <a:r>
              <a:rPr lang="bn-BD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জগৎ কে তিনটি রাজ্যে ভাগ করা হয়েছে। যথাঃ  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4538008"/>
            <a:ext cx="2819400" cy="2000548"/>
          </a:xfrm>
          <a:prstGeom prst="rect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অকোষীয়ঃ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এসব অণুজীব এতই ছোট যে তা সাধারণ আলোক অনুবীক্ষণ যন্ত্রের নিচেও দেখা যায়না । এদের দেখতে ইলেকট্রন অণুবীক্ষণ  যন্ত্রের প্রয়োজন হয়। যেমনঃ ভাইরাস।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 rot="5400000">
            <a:off x="1381810" y="1447528"/>
            <a:ext cx="522916" cy="675861"/>
          </a:xfrm>
          <a:prstGeom prst="right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5400000">
            <a:off x="1296343" y="3963343"/>
            <a:ext cx="541452" cy="675861"/>
          </a:xfrm>
          <a:prstGeom prst="rightArrow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48000" y="4552652"/>
            <a:ext cx="2971800" cy="2000548"/>
          </a:xfrm>
          <a:prstGeom prst="rect">
            <a:avLst/>
          </a:prstGeom>
          <a:solidFill>
            <a:srgbClr val="0070C0"/>
          </a:solidFill>
          <a:ln w="76200">
            <a:solidFill>
              <a:schemeClr val="tx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আদিকোষীঃ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যে সব অণুজীবের কোষের কেন্দ্রিকা  সুগঠিত নয় তারাই এ রাজ্যের সদ্যস। সুগঠিত কেন্দ্রিকা না থাকায় এদের কোষ্কে আদি কোষ বলা হয়। </a:t>
            </a:r>
          </a:p>
          <a:p>
            <a:pPr algn="just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যেমনঃ ব্যাকটেরিয়া।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 rot="5400000">
            <a:off x="4125011" y="1447528"/>
            <a:ext cx="522916" cy="675861"/>
          </a:xfrm>
          <a:prstGeom prst="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5400000">
            <a:off x="4081669" y="3853070"/>
            <a:ext cx="609600" cy="675861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Content Placeholder 11" descr="bacterie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6755" y="2057400"/>
            <a:ext cx="2563091" cy="1932314"/>
          </a:xfrm>
          <a:ln w="76200">
            <a:solidFill>
              <a:schemeClr val="tx1"/>
            </a:solidFill>
          </a:ln>
        </p:spPr>
      </p:pic>
      <p:pic>
        <p:nvPicPr>
          <p:cNvPr id="17" name="Picture 16" descr="ba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2057400"/>
            <a:ext cx="2493818" cy="187989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15" name="Right Arrow 14"/>
          <p:cNvSpPr/>
          <p:nvPr/>
        </p:nvSpPr>
        <p:spPr>
          <a:xfrm rot="5400000">
            <a:off x="7235549" y="1443806"/>
            <a:ext cx="530363" cy="675861"/>
          </a:xfrm>
          <a:prstGeom prst="right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127898" y="4599563"/>
            <a:ext cx="2939902" cy="1938992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প্রকৃতকোষীঃ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যে সব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অণুজীবের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কোষের কেন্দ্রিকা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সুগঠিত তাদেরকেই প্রকৃত কোষ বলে। যেমনঃ  শৈবাল, ছত্রাক, প্রটোজোয়া।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 rot="5400000">
            <a:off x="7232797" y="3929270"/>
            <a:ext cx="609600" cy="675861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miba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3832" y="2095984"/>
            <a:ext cx="2556646" cy="1870362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9561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988820" y="213360"/>
            <a:ext cx="5318760" cy="108204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7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 flipH="1">
            <a:off x="533400" y="2154865"/>
            <a:ext cx="8077200" cy="1121735"/>
          </a:xfrm>
          <a:prstGeom prst="roundRect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ভাইরাস ও ব্যাক্টেরিয়ার 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বৈশিষ্ট্য লিখ?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48000" y="4495800"/>
            <a:ext cx="3489960" cy="944880"/>
          </a:xfrm>
          <a:prstGeom prst="roundRect">
            <a:avLst/>
          </a:prstGeom>
          <a:solidFill>
            <a:srgbClr val="00206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১২ মিনিট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81400" y="136209"/>
            <a:ext cx="2133600" cy="549591"/>
          </a:xfrm>
          <a:prstGeom prst="roundRect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Left-Right-Up Arrow 5"/>
          <p:cNvSpPr/>
          <p:nvPr/>
        </p:nvSpPr>
        <p:spPr>
          <a:xfrm>
            <a:off x="4114800" y="663648"/>
            <a:ext cx="1143000" cy="859465"/>
          </a:xfrm>
          <a:prstGeom prst="leftRightUpArrow">
            <a:avLst>
              <a:gd name="adj1" fmla="val 36319"/>
              <a:gd name="adj2" fmla="val 31186"/>
              <a:gd name="adj3" fmla="val 25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পার্থক্য</a:t>
            </a:r>
            <a:endParaRPr lang="en-US" sz="2800" dirty="0"/>
          </a:p>
        </p:txBody>
      </p:sp>
      <p:sp>
        <p:nvSpPr>
          <p:cNvPr id="7" name="Down Arrow Callout 6"/>
          <p:cNvSpPr/>
          <p:nvPr/>
        </p:nvSpPr>
        <p:spPr>
          <a:xfrm>
            <a:off x="381000" y="1094267"/>
            <a:ext cx="3733800" cy="696433"/>
          </a:xfrm>
          <a:prstGeom prst="downArrowCallou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ভাইরাস</a:t>
            </a:r>
            <a:endParaRPr lang="en-US" dirty="0"/>
          </a:p>
        </p:txBody>
      </p:sp>
      <p:sp>
        <p:nvSpPr>
          <p:cNvPr id="8" name="Down Arrow Callout 7"/>
          <p:cNvSpPr/>
          <p:nvPr/>
        </p:nvSpPr>
        <p:spPr>
          <a:xfrm>
            <a:off x="5257800" y="1051295"/>
            <a:ext cx="3581400" cy="739405"/>
          </a:xfrm>
          <a:prstGeom prst="downArrowCallou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ব্যাকটেরিয়া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790700"/>
            <a:ext cx="3733799" cy="17907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52600"/>
            <a:ext cx="3938588" cy="1847850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28612" y="4309408"/>
            <a:ext cx="4090988" cy="1938992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অতি ক্ষুদ্রতম জীব</a:t>
            </a:r>
          </a:p>
          <a:p>
            <a:pPr algn="just"/>
            <a:r>
              <a:rPr lang="bn-BD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দেহ কোষপ্রাচীর, প্লাজমালেমা  সুসংগঠিত নিউক্লিয়াস কিছুই নেই।</a:t>
            </a:r>
          </a:p>
          <a:p>
            <a:pPr algn="just"/>
            <a:r>
              <a:rPr lang="bn-BD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শুধুমাত্র 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DNA </a:t>
            </a:r>
            <a:r>
              <a:rPr lang="bn-BD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 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RNA</a:t>
            </a:r>
            <a:r>
              <a:rPr lang="bn-BD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নিয়ে গঠিত।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26805" y="4309408"/>
            <a:ext cx="4090988" cy="1938992"/>
          </a:xfrm>
          <a:prstGeom prst="rect">
            <a:avLst/>
          </a:prstGeom>
          <a:solidFill>
            <a:srgbClr val="0070C0"/>
          </a:solidFill>
          <a:ln w="76200"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নিউক্লিয়াস যুক্ত এককোষী অণুবীক্ষণিক জীব। </a:t>
            </a:r>
          </a:p>
          <a:p>
            <a:pPr algn="just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কোষ গোলাকার, দন্ডাকার, কমা আকার পেঁচানো হতে পারে। </a:t>
            </a:r>
          </a:p>
          <a:p>
            <a:pPr algn="just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DNA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RNA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নেই।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2057400" y="3657600"/>
            <a:ext cx="609600" cy="65180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6972299" y="3581400"/>
            <a:ext cx="571501" cy="728008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85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124200" y="228600"/>
            <a:ext cx="2438400" cy="685800"/>
          </a:xfrm>
          <a:prstGeom prst="roundRect">
            <a:avLst/>
          </a:prstGeom>
          <a:solidFill>
            <a:srgbClr val="FFFF00"/>
          </a:solidFill>
          <a:ln w="76200"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346537"/>
            <a:ext cx="8077200" cy="1015663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আদিকোষী অণুজীব কোনটি?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(ক) শৈবাল     (খ) প্রোটোজোয়া     (গ) ভাইরাস    (ঘ)  ব্যাকটেরিয়া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390167" y="1814370"/>
            <a:ext cx="457200" cy="5078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" y="3251537"/>
            <a:ext cx="8077200" cy="1015663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কোন অণুজীবটি বসন্ত রোগের জীবাণু?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(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ক) শৈবাল     (খ)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ছত্রাক     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(গ) ভাইরাস    (ঘ)  ব্যাকটেরিয়া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398334" y="3835568"/>
            <a:ext cx="381000" cy="4065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0" y="5181600"/>
            <a:ext cx="8077200" cy="707886"/>
          </a:xfrm>
          <a:prstGeom prst="rect">
            <a:avLst/>
          </a:prstGeom>
          <a:solidFill>
            <a:srgbClr val="0070C0"/>
          </a:solidFill>
          <a:ln w="76200"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ব্যাকটেরিয়ার দুইটি উপকারিতা বল? 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" grpId="0" animBg="1"/>
      <p:bldP spid="3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438400"/>
            <a:ext cx="8305800" cy="707886"/>
          </a:xfrm>
          <a:prstGeom prst="rect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ভাইরাসের অপকারিতা কী কী তা লিখে নিয়ে আসবে। 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1800" y="457200"/>
            <a:ext cx="2667000" cy="923330"/>
          </a:xfrm>
          <a:prstGeom prst="rect">
            <a:avLst/>
          </a:prstGeom>
          <a:solidFill>
            <a:srgbClr val="0070C0"/>
          </a:solidFill>
          <a:ln w="76200">
            <a:solidFill>
              <a:schemeClr val="tx1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r>
              <a:rPr lang="bn-BD" sz="54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928798"/>
            <a:ext cx="5335769" cy="5243402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2209800" y="3283722"/>
            <a:ext cx="4516938" cy="1292662"/>
          </a:xfrm>
          <a:prstGeom prst="rect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bn-BD" sz="6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bn-BD" sz="11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1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23299" y="928798"/>
            <a:ext cx="1633870" cy="51935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914400"/>
            <a:ext cx="1681716" cy="52434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1314450" y="2228850"/>
            <a:ext cx="6423659" cy="3600450"/>
            <a:chOff x="198120" y="1828800"/>
            <a:chExt cx="8564878" cy="4800600"/>
          </a:xfrm>
        </p:grpSpPr>
        <p:sp>
          <p:nvSpPr>
            <p:cNvPr id="16" name="Rounded Rectangle 15"/>
            <p:cNvSpPr/>
            <p:nvPr/>
          </p:nvSpPr>
          <p:spPr>
            <a:xfrm>
              <a:off x="198120" y="3352800"/>
              <a:ext cx="4114801" cy="32766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রামপ্রসাদ</a:t>
              </a:r>
              <a:r>
                <a:rPr lang="en-US" sz="24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রায়</a:t>
              </a:r>
              <a:endPara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সহকা</a:t>
              </a:r>
              <a:r>
                <a:rPr lang="bn-BD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রী</a:t>
              </a:r>
              <a:r>
                <a:rPr lang="en-US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endPara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আড়পাড়া</a:t>
              </a:r>
              <a:r>
                <a:rPr lang="en-US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মাধ্যমিক</a:t>
              </a:r>
              <a:r>
                <a:rPr lang="en-US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বালিকা</a:t>
              </a:r>
              <a:r>
                <a:rPr lang="en-US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বিদ্যালয়</a:t>
              </a:r>
              <a:r>
                <a:rPr lang="en-US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শালিখা</a:t>
              </a:r>
              <a:r>
                <a:rPr lang="en-US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মাগুরা</a:t>
              </a:r>
              <a:r>
                <a:rPr lang="en-US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15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ramproshadray</a:t>
              </a:r>
              <a:r>
                <a:rPr lang="en-US" sz="1500" dirty="0">
                  <a:solidFill>
                    <a:srgbClr val="002060"/>
                  </a:solidFill>
                  <a:latin typeface="The tme new roman"/>
                  <a:cs typeface="NikoshBAN" pitchFamily="2" charset="0"/>
                </a:rPr>
                <a:t>6</a:t>
              </a:r>
              <a:r>
                <a:rPr lang="en-US" sz="15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@gmail.com</a:t>
              </a:r>
            </a:p>
            <a:p>
              <a:pPr algn="ctr"/>
              <a:r>
                <a:rPr lang="en-US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Mob.-01908-019103</a:t>
              </a:r>
              <a:endParaRPr lang="bn-BD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4648199" y="3429000"/>
              <a:ext cx="4114799" cy="32004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7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শ্রেণিঃ</a:t>
              </a:r>
              <a:r>
                <a:rPr lang="en-GB" sz="27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7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7ম</a:t>
              </a:r>
              <a:endParaRPr lang="bn-BD" sz="27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7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বিষয়ঃ </a:t>
              </a:r>
              <a:r>
                <a:rPr lang="en-GB" sz="2700" dirty="0" err="1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সাধারণ</a:t>
              </a:r>
              <a:r>
                <a:rPr lang="en-US" sz="27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700" dirty="0" err="1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বিজ্ঞান</a:t>
              </a:r>
              <a:endParaRPr lang="en-US" sz="27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GB" sz="2700" dirty="0" err="1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অধ্যায়ঃ</a:t>
              </a:r>
              <a:r>
                <a:rPr lang="en-GB" sz="27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7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১ম</a:t>
              </a:r>
              <a:endParaRPr lang="en-US" sz="27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7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অনুজীব</a:t>
              </a:r>
              <a:endParaRPr lang="bn-BD" sz="27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sz="27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14133" y="1828800"/>
              <a:ext cx="2844800" cy="76199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7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3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33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rot="5400000">
              <a:off x="2942872" y="4609394"/>
              <a:ext cx="3124200" cy="141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Left-Right Arrow 4"/>
          <p:cNvSpPr/>
          <p:nvPr/>
        </p:nvSpPr>
        <p:spPr>
          <a:xfrm>
            <a:off x="3028950" y="1085850"/>
            <a:ext cx="2971800" cy="8001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7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US" sz="135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916" y="1085850"/>
            <a:ext cx="1685925" cy="2114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381" y="1203846"/>
            <a:ext cx="217170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67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32037"/>
            <a:ext cx="8229600" cy="4525963"/>
          </a:xfr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১।  অণুজীব সর্ম্পকে বলতে পারবে।</a:t>
            </a:r>
          </a:p>
          <a:p>
            <a:pPr marL="0" indent="0">
              <a:buNone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২।  ভাইরাস ও ব্যাক্টেরিয়ার  পার্থ্যক   	বলতে পারবে।</a:t>
            </a:r>
          </a:p>
          <a:p>
            <a:pPr marL="0" indent="0">
              <a:buNone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৩।  ভাইরাসের অপকারিতা বর্ণনা 	করতে পারবে ।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endParaRPr lang="bn-BD" sz="5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971800" y="0"/>
            <a:ext cx="3733800" cy="1066800"/>
          </a:xfrm>
          <a:prstGeom prst="roundRect">
            <a:avLst/>
          </a:prstGeom>
          <a:solidFill>
            <a:srgbClr val="0070C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7200" dirty="0"/>
          </a:p>
        </p:txBody>
      </p:sp>
      <p:sp>
        <p:nvSpPr>
          <p:cNvPr id="4" name="TextBox 3"/>
          <p:cNvSpPr txBox="1"/>
          <p:nvPr/>
        </p:nvSpPr>
        <p:spPr>
          <a:xfrm>
            <a:off x="2514600" y="106680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smtClean="0"/>
              <a:t>                       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1200" dirty="0" smtClean="0"/>
              <a:t>……</a:t>
            </a:r>
            <a:endParaRPr lang="en-US" sz="2400" dirty="0" smtClean="0"/>
          </a:p>
          <a:p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1905000" y="1219200"/>
            <a:ext cx="5486400" cy="769441"/>
          </a:xfrm>
          <a:prstGeom prst="rect">
            <a:avLst/>
          </a:prstGeom>
          <a:solidFill>
            <a:srgbClr val="00B0F0"/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4400" dirty="0" err="1" smtClean="0">
                <a:solidFill>
                  <a:srgbClr val="FF0000"/>
                </a:solidFill>
                <a:latin typeface="Nikosban"/>
              </a:rPr>
              <a:t>এই</a:t>
            </a:r>
            <a:r>
              <a:rPr lang="en-US" sz="2800" dirty="0" smtClean="0">
                <a:solidFill>
                  <a:srgbClr val="FF0000"/>
                </a:solidFill>
                <a:latin typeface="Nikosban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ban"/>
              </a:rPr>
              <a:t>পাঠ</a:t>
            </a:r>
            <a:r>
              <a:rPr lang="en-US" sz="4000" dirty="0" smtClean="0">
                <a:solidFill>
                  <a:srgbClr val="FF0000"/>
                </a:solidFill>
                <a:latin typeface="Nikosban"/>
              </a:rPr>
              <a:t>  </a:t>
            </a:r>
            <a:r>
              <a:rPr lang="en-US" sz="4000" dirty="0" err="1" smtClean="0">
                <a:solidFill>
                  <a:srgbClr val="FF0000"/>
                </a:solidFill>
                <a:latin typeface="Nikosban"/>
              </a:rPr>
              <a:t>শেষে</a:t>
            </a:r>
            <a:r>
              <a:rPr lang="en-US" sz="4000" dirty="0" smtClean="0">
                <a:solidFill>
                  <a:srgbClr val="FF0000"/>
                </a:solidFill>
                <a:latin typeface="Nikosban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ban"/>
              </a:rPr>
              <a:t>শিক্ষাথীরা</a:t>
            </a:r>
            <a:r>
              <a:rPr lang="en-US" sz="4000" dirty="0" smtClean="0">
                <a:solidFill>
                  <a:srgbClr val="FF0000"/>
                </a:solidFill>
                <a:latin typeface="Nikosban"/>
              </a:rPr>
              <a:t> </a:t>
            </a:r>
            <a:endParaRPr lang="en-US" sz="4000" dirty="0">
              <a:latin typeface="Nikosb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43023" y="3432560"/>
            <a:ext cx="1219200" cy="584775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ভাইরাস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7000" y="3657600"/>
            <a:ext cx="1676400" cy="584775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ব্যাক্টেরিয়া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5400" y="3505200"/>
            <a:ext cx="1371600" cy="584775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অ্যামিবা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vir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95400"/>
            <a:ext cx="2133600" cy="2027973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7086600" y="3421928"/>
            <a:ext cx="1175331" cy="584775"/>
          </a:xfrm>
          <a:prstGeom prst="rect">
            <a:avLst/>
          </a:prstGeom>
          <a:ln w="76200">
            <a:solidFill>
              <a:srgbClr val="FFFF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/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ছত্রাক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amiba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295400"/>
            <a:ext cx="1905000" cy="19812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21" name="Picture 20" descr="fanguss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1295400"/>
            <a:ext cx="1981200" cy="2027973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19" name="Picture 18" descr="bacc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0" y="1295400"/>
            <a:ext cx="2057400" cy="2030067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20" name="Rounded Rectangle 19"/>
          <p:cNvSpPr/>
          <p:nvPr/>
        </p:nvSpPr>
        <p:spPr>
          <a:xfrm>
            <a:off x="228600" y="152400"/>
            <a:ext cx="8534400" cy="609600"/>
          </a:xfrm>
          <a:prstGeom prst="roundRect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নিচের ছবি গুলো লক্ষ্য কর  এবং এদের  নাম কি  তা বল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90600" y="3872871"/>
            <a:ext cx="1219200" cy="461665"/>
          </a:xfrm>
          <a:prstGeom prst="rect">
            <a:avLst/>
          </a:prstGeom>
          <a:solidFill>
            <a:schemeClr val="accent3"/>
          </a:solidFill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ভাইরাস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86600" y="3872871"/>
            <a:ext cx="1143000" cy="461665"/>
          </a:xfrm>
          <a:prstGeom prst="rect">
            <a:avLst/>
          </a:prstGeom>
          <a:solidFill>
            <a:srgbClr val="00B050"/>
          </a:solidFill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ব্যাক্টেরিয়া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1000" y="3859155"/>
            <a:ext cx="1066800" cy="523220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অ্যামিবা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amiba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1323742"/>
            <a:ext cx="2773908" cy="2362200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</p:pic>
      <p:sp>
        <p:nvSpPr>
          <p:cNvPr id="14" name="Rounded Rectangle 13"/>
          <p:cNvSpPr/>
          <p:nvPr/>
        </p:nvSpPr>
        <p:spPr>
          <a:xfrm>
            <a:off x="375809" y="152400"/>
            <a:ext cx="8615791" cy="992875"/>
          </a:xfrm>
          <a:prstGeom prst="round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ছবির দিকে লক্ষ্য করি এবং চিন্তা করি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628" y="1323742"/>
            <a:ext cx="2743200" cy="23622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77" y="1323742"/>
            <a:ext cx="2819400" cy="2362200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459" y="4476303"/>
            <a:ext cx="2773908" cy="2286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628" y="4476303"/>
            <a:ext cx="2744972" cy="2286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77" y="4489372"/>
            <a:ext cx="2819399" cy="2272931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371600"/>
            <a:ext cx="5791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অনুজীব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683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590799" y="259307"/>
            <a:ext cx="3962401" cy="124194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1752600"/>
            <a:ext cx="4800600" cy="1754326"/>
          </a:xfrm>
          <a:prstGeom prst="rect">
            <a:avLst/>
          </a:prstGeom>
          <a:solidFill>
            <a:srgbClr val="00B050"/>
          </a:solidFill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অনুজীব বলতে কী বুঝ?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819400" y="4114800"/>
            <a:ext cx="3207224" cy="1119116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৩ মিনিট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12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267741"/>
            <a:ext cx="9067800" cy="2471197"/>
          </a:xfrm>
          <a:solidFill>
            <a:srgbClr val="FFC000"/>
          </a:solidFill>
          <a:ln w="76200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জীব ও জড়ের মধ্যবর্তী সংগঠনকে অণূজীব বলে। এরা আকারে অত্যান্ত ক্ষুদ্র। এদেরকে ইলেক্ট্রনিক্স মাইক্রস্কপ দিয়ে দেখতে হয়।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অণুজীবদেরকে আদিজীবও বলা হয়ে থাকে। 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19400" y="39821"/>
            <a:ext cx="2968487" cy="583095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FF0000"/>
                </a:solidFill>
              </a:rPr>
              <a:t>সমাধান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61370" y="3733800"/>
            <a:ext cx="1003060" cy="381541"/>
          </a:xfrm>
          <a:prstGeom prst="rect">
            <a:avLst/>
          </a:prstGeom>
          <a:solidFill>
            <a:srgbClr val="FFC000"/>
          </a:solidFill>
          <a:ln w="76200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অ্যামিবা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3798699"/>
            <a:ext cx="762000" cy="400110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ছত্রাক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fanggg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54797"/>
            <a:ext cx="1905000" cy="1926603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11" name="Picture 10" descr="amiba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1620677"/>
            <a:ext cx="2209800" cy="1960723"/>
          </a:xfrm>
          <a:prstGeom prst="rect">
            <a:avLst/>
          </a:prstGeom>
          <a:solidFill>
            <a:srgbClr val="00B0F0"/>
          </a:solidFill>
          <a:ln w="76200"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990600" y="762000"/>
            <a:ext cx="6470770" cy="769441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/>
              <a:t>অণুজীব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631310"/>
            <a:ext cx="1944756" cy="196072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2819400" y="3793359"/>
            <a:ext cx="1143000" cy="381541"/>
          </a:xfrm>
          <a:prstGeom prst="rect">
            <a:avLst/>
          </a:prstGeom>
          <a:ln w="76200"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ব্যাক্টেরিয়া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557" y="1669312"/>
            <a:ext cx="2170043" cy="1931138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5239578" y="3793359"/>
            <a:ext cx="932622" cy="381541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ভাইরাস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9" grpId="0" animBg="1"/>
      <p:bldP spid="13" grpId="0" animBg="1"/>
      <p:bldP spid="1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14400" y="89867"/>
            <a:ext cx="7262192" cy="599248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ছবির দিকে লক্ষ্য করি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9600" y="6114801"/>
            <a:ext cx="7951510" cy="590799"/>
          </a:xfrm>
          <a:prstGeom prst="rect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দেখো তো চিনতে পারো কিনা ?</a:t>
            </a:r>
            <a:endParaRPr lang="en-US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762000"/>
            <a:ext cx="2830996" cy="201554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7086600" y="2876805"/>
            <a:ext cx="1003060" cy="346855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অ্যামিবা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9460" y="5619690"/>
            <a:ext cx="762000" cy="400110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ছত্রাক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fanggg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446" y="3416260"/>
            <a:ext cx="2681953" cy="204973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16" name="Picture 15" descr="amiba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762000"/>
            <a:ext cx="2514600" cy="201554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3886200" y="2895059"/>
            <a:ext cx="1143000" cy="381541"/>
          </a:xfrm>
          <a:prstGeom prst="rect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ব্যাক্টেরিয়া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47" y="762000"/>
            <a:ext cx="2681953" cy="201554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1012112" y="2895059"/>
            <a:ext cx="932622" cy="381541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ভাইরাস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124200" y="3387394"/>
            <a:ext cx="2830996" cy="20573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773872" y="5586215"/>
            <a:ext cx="1560128" cy="461665"/>
          </a:xfrm>
          <a:prstGeom prst="rect">
            <a:avLst/>
          </a:prstGeom>
          <a:solidFill>
            <a:srgbClr val="00B0F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/>
              <a:t>শৈবাল</a:t>
            </a:r>
            <a:endParaRPr lang="en-US" sz="14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434949"/>
            <a:ext cx="2514600" cy="200977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23" name="TextBox 22"/>
          <p:cNvSpPr txBox="1"/>
          <p:nvPr/>
        </p:nvSpPr>
        <p:spPr>
          <a:xfrm>
            <a:off x="7086600" y="5562600"/>
            <a:ext cx="1003060" cy="381541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অ্যামিবা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2" grpId="0" animBg="1"/>
      <p:bldP spid="13" grpId="0" animBg="1"/>
      <p:bldP spid="18" grpId="0" animBg="1"/>
      <p:bldP spid="19" grpId="0" animBg="1"/>
      <p:bldP spid="20" grpId="0" animBg="1"/>
      <p:bldP spid="21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1273</TotalTime>
  <Words>383</Words>
  <Application>Microsoft Office PowerPoint</Application>
  <PresentationFormat>On-screen Show (4:3)</PresentationFormat>
  <Paragraphs>80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Nikosban</vt:lpstr>
      <vt:lpstr>Nikosh</vt:lpstr>
      <vt:lpstr>NikoshBAN</vt:lpstr>
      <vt:lpstr>The tme new roman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জীব ও জড়ের মধ্যবর্তী সংগঠনকে অণূজীব বলে। এরা আকারে অত্যান্ত ক্ষুদ্র। এদেরকে ইলেক্ট্রনিক্স মাইক্রস্কপ দিয়ে দেখতে হয়। অণুজীবদেরকে আদিজীবও বলা হয়ে থাকে।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Windows User</cp:lastModifiedBy>
  <cp:revision>211</cp:revision>
  <dcterms:created xsi:type="dcterms:W3CDTF">2006-08-16T00:00:00Z</dcterms:created>
  <dcterms:modified xsi:type="dcterms:W3CDTF">2021-06-25T16:11:52Z</dcterms:modified>
</cp:coreProperties>
</file>