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8D4DF-196E-49AB-A90F-162987E9D193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DC9B-7F49-463C-BC73-21650FED9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73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8D4DF-196E-49AB-A90F-162987E9D193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DC9B-7F49-463C-BC73-21650FED9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072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8D4DF-196E-49AB-A90F-162987E9D193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DC9B-7F49-463C-BC73-21650FED9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344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8D4DF-196E-49AB-A90F-162987E9D193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DC9B-7F49-463C-BC73-21650FED98F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5080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8D4DF-196E-49AB-A90F-162987E9D193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DC9B-7F49-463C-BC73-21650FED9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228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8D4DF-196E-49AB-A90F-162987E9D193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DC9B-7F49-463C-BC73-21650FED9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6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8D4DF-196E-49AB-A90F-162987E9D193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DC9B-7F49-463C-BC73-21650FED9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579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8D4DF-196E-49AB-A90F-162987E9D193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DC9B-7F49-463C-BC73-21650FED9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82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8D4DF-196E-49AB-A90F-162987E9D193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DC9B-7F49-463C-BC73-21650FED9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20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8D4DF-196E-49AB-A90F-162987E9D193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DC9B-7F49-463C-BC73-21650FED9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648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8D4DF-196E-49AB-A90F-162987E9D193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DC9B-7F49-463C-BC73-21650FED9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23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8D4DF-196E-49AB-A90F-162987E9D193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DC9B-7F49-463C-BC73-21650FED9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306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8D4DF-196E-49AB-A90F-162987E9D193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DC9B-7F49-463C-BC73-21650FED9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229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8D4DF-196E-49AB-A90F-162987E9D193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DC9B-7F49-463C-BC73-21650FED9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849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8D4DF-196E-49AB-A90F-162987E9D193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DC9B-7F49-463C-BC73-21650FED9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10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8D4DF-196E-49AB-A90F-162987E9D193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DC9B-7F49-463C-BC73-21650FED9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734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8D4DF-196E-49AB-A90F-162987E9D193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DC9B-7F49-463C-BC73-21650FED9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596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B68D4DF-196E-49AB-A90F-162987E9D193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9DC9B-7F49-463C-BC73-21650FED9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492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490B3F-8BD5-402F-8BC6-61A7F0E8E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68" y="0"/>
            <a:ext cx="8571596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563510-C5F7-4064-A5AC-B19F02F367EE}"/>
              </a:ext>
            </a:extLst>
          </p:cNvPr>
          <p:cNvSpPr txBox="1"/>
          <p:nvPr/>
        </p:nvSpPr>
        <p:spPr>
          <a:xfrm>
            <a:off x="3307493" y="5585254"/>
            <a:ext cx="5675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0099"/>
                </a:solidFill>
              </a:rPr>
              <a:t>আজকের</a:t>
            </a:r>
            <a:r>
              <a:rPr lang="en-US" sz="4000" dirty="0">
                <a:solidFill>
                  <a:srgbClr val="000099"/>
                </a:solidFill>
              </a:rPr>
              <a:t> </a:t>
            </a:r>
            <a:r>
              <a:rPr lang="en-US" sz="4000" dirty="0" err="1">
                <a:solidFill>
                  <a:srgbClr val="000099"/>
                </a:solidFill>
              </a:rPr>
              <a:t>পাঠে</a:t>
            </a:r>
            <a:r>
              <a:rPr lang="en-US" sz="4000" dirty="0">
                <a:solidFill>
                  <a:srgbClr val="000099"/>
                </a:solidFill>
              </a:rPr>
              <a:t> </a:t>
            </a:r>
            <a:r>
              <a:rPr lang="en-US" sz="4000" dirty="0" err="1">
                <a:solidFill>
                  <a:srgbClr val="000099"/>
                </a:solidFill>
              </a:rPr>
              <a:t>সবাইকে</a:t>
            </a:r>
            <a:r>
              <a:rPr lang="en-US" sz="4000" dirty="0">
                <a:solidFill>
                  <a:srgbClr val="000099"/>
                </a:solidFill>
              </a:rPr>
              <a:t> </a:t>
            </a:r>
            <a:r>
              <a:rPr lang="en-US" sz="4000" dirty="0" err="1">
                <a:solidFill>
                  <a:srgbClr val="000099"/>
                </a:solidFill>
              </a:rPr>
              <a:t>স্বাগতম</a:t>
            </a:r>
            <a:endParaRPr lang="en-US" sz="4000" dirty="0">
              <a:solidFill>
                <a:srgbClr val="000099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CF5AE3-BEAE-4F01-88A1-8228F1871B3D}"/>
              </a:ext>
            </a:extLst>
          </p:cNvPr>
          <p:cNvSpPr txBox="1"/>
          <p:nvPr/>
        </p:nvSpPr>
        <p:spPr>
          <a:xfrm>
            <a:off x="2767913" y="115330"/>
            <a:ext cx="66561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FF00"/>
                </a:solidFill>
              </a:rPr>
              <a:t>আসসালামু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আলাইকুম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ওয়া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রহমাতুল্লাহ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99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B1DC0997-8455-4A11-BF1F-155368B990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548156"/>
              </p:ext>
            </p:extLst>
          </p:nvPr>
        </p:nvGraphicFramePr>
        <p:xfrm>
          <a:off x="2032000" y="719666"/>
          <a:ext cx="8128000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23819311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5782642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190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1658026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4061ED22-00CF-4960-9FFC-9219309F20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724107"/>
              </p:ext>
            </p:extLst>
          </p:nvPr>
        </p:nvGraphicFramePr>
        <p:xfrm>
          <a:off x="2092411" y="1007649"/>
          <a:ext cx="7891849" cy="4346946"/>
        </p:xfrm>
        <a:graphic>
          <a:graphicData uri="http://schemas.openxmlformats.org/drawingml/2006/table">
            <a:tbl>
              <a:tblPr/>
              <a:tblGrid>
                <a:gridCol w="7891849">
                  <a:extLst>
                    <a:ext uri="{9D8B030D-6E8A-4147-A177-3AD203B41FA5}">
                      <a16:colId xmlns:a16="http://schemas.microsoft.com/office/drawing/2014/main" val="625283468"/>
                    </a:ext>
                  </a:extLst>
                </a:gridCol>
              </a:tblGrid>
              <a:tr h="4346946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                                                         </a:t>
                      </a:r>
                    </a:p>
                    <a:p>
                      <a:pPr algn="l"/>
                      <a:r>
                        <a:rPr lang="en-US" dirty="0"/>
                        <a:t>                                                                                      </a:t>
                      </a:r>
                      <a:r>
                        <a:rPr lang="en-US" sz="2000" dirty="0" err="1"/>
                        <a:t>পাঠ</a:t>
                      </a:r>
                      <a:r>
                        <a:rPr lang="en-US" sz="2000" dirty="0"/>
                        <a:t> </a:t>
                      </a:r>
                    </a:p>
                    <a:p>
                      <a:pPr algn="l"/>
                      <a:endParaRPr lang="en-US" dirty="0"/>
                    </a:p>
                    <a:p>
                      <a:pPr algn="l"/>
                      <a:endParaRPr lang="en-US" dirty="0"/>
                    </a:p>
                    <a:p>
                      <a:pPr algn="l"/>
                      <a:endParaRPr lang="en-US" dirty="0"/>
                    </a:p>
                    <a:p>
                      <a:pPr algn="l"/>
                      <a:r>
                        <a:rPr lang="en-US" sz="1800" dirty="0" err="1"/>
                        <a:t>নামঃসাইফুল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ইসলাম</a:t>
                      </a:r>
                      <a:r>
                        <a:rPr lang="en-US" sz="1800" dirty="0"/>
                        <a:t>                                                                </a:t>
                      </a:r>
                      <a:r>
                        <a:rPr lang="en-US" sz="1800" dirty="0" err="1"/>
                        <a:t>শ্রেণীঃ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একাদশ</a:t>
                      </a:r>
                      <a:r>
                        <a:rPr lang="en-US" sz="1800" dirty="0"/>
                        <a:t>(</a:t>
                      </a:r>
                      <a:r>
                        <a:rPr lang="en-US" sz="1800" dirty="0" err="1"/>
                        <a:t>প্রথম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বর্ষ</a:t>
                      </a:r>
                      <a:r>
                        <a:rPr lang="en-US" sz="1800" dirty="0"/>
                        <a:t> )         </a:t>
                      </a:r>
                      <a:r>
                        <a:rPr lang="en-US" sz="1800" dirty="0" err="1"/>
                        <a:t>পদবীঃউপাধ্যক্ষ</a:t>
                      </a:r>
                      <a:r>
                        <a:rPr lang="en-US" sz="1800" dirty="0"/>
                        <a:t>                                                                      </a:t>
                      </a:r>
                      <a:r>
                        <a:rPr lang="en-US" sz="1800" dirty="0" err="1"/>
                        <a:t>বিষয়ঃ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হাদিস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শরিফ</a:t>
                      </a:r>
                      <a:endParaRPr lang="en-US" sz="1800" dirty="0"/>
                    </a:p>
                    <a:p>
                      <a:pPr algn="l"/>
                      <a:r>
                        <a:rPr lang="en-US" sz="1800" dirty="0" err="1"/>
                        <a:t>প্রতিষ্ঠানের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নামঃ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বেড়া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ফাজিল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মাদ্রাসা</a:t>
                      </a:r>
                      <a:r>
                        <a:rPr lang="en-US" sz="1800" dirty="0"/>
                        <a:t>                                              </a:t>
                      </a:r>
                      <a:r>
                        <a:rPr lang="en-US" sz="1800" dirty="0" err="1"/>
                        <a:t>অধ্যায়ঃ</a:t>
                      </a:r>
                      <a:r>
                        <a:rPr lang="en-US" sz="1800" dirty="0"/>
                        <a:t>  </a:t>
                      </a:r>
                      <a:r>
                        <a:rPr lang="en-US" sz="1800" dirty="0" err="1"/>
                        <a:t>প্রথম</a:t>
                      </a:r>
                      <a:r>
                        <a:rPr lang="en-US" sz="1800" dirty="0"/>
                        <a:t>, ১নং </a:t>
                      </a:r>
                      <a:r>
                        <a:rPr lang="en-US" sz="1800" dirty="0" err="1"/>
                        <a:t>পরিচ্ছেদ</a:t>
                      </a:r>
                      <a:endParaRPr lang="en-US" sz="1800" dirty="0"/>
                    </a:p>
                    <a:p>
                      <a:pPr algn="l"/>
                      <a:r>
                        <a:rPr lang="en-US" sz="1800" dirty="0" err="1"/>
                        <a:t>বেড়া</a:t>
                      </a:r>
                      <a:r>
                        <a:rPr lang="en-US" sz="1800" dirty="0"/>
                        <a:t>, </a:t>
                      </a:r>
                      <a:r>
                        <a:rPr lang="en-US" sz="1800" dirty="0" err="1"/>
                        <a:t>পাবনা</a:t>
                      </a:r>
                      <a:r>
                        <a:rPr lang="en-US" sz="1800" dirty="0"/>
                        <a:t>                                                                        </a:t>
                      </a:r>
                      <a:r>
                        <a:rPr lang="en-US" sz="1800" dirty="0" err="1"/>
                        <a:t>হাদিস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নংঃ</a:t>
                      </a:r>
                      <a:r>
                        <a:rPr lang="en-US" sz="1800" dirty="0"/>
                        <a:t> ১২</a:t>
                      </a:r>
                    </a:p>
                    <a:p>
                      <a:pPr algn="l"/>
                      <a:r>
                        <a:rPr lang="en-US" sz="1800" dirty="0" err="1"/>
                        <a:t>মোবাঃ</a:t>
                      </a:r>
                      <a:r>
                        <a:rPr lang="en-US" sz="1800" dirty="0"/>
                        <a:t> ০৭১৬৩৩৬০১৯                                                             </a:t>
                      </a:r>
                      <a:r>
                        <a:rPr lang="en-US" sz="1800" dirty="0" err="1"/>
                        <a:t>সময়ঃ</a:t>
                      </a:r>
                      <a:r>
                        <a:rPr lang="en-US" sz="1800" dirty="0"/>
                        <a:t> ৪০ </a:t>
                      </a:r>
                      <a:r>
                        <a:rPr lang="en-US" sz="1800" dirty="0" err="1"/>
                        <a:t>মিঃ</a:t>
                      </a:r>
                      <a:r>
                        <a:rPr lang="en-US" sz="1800" dirty="0"/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                                                                                     </a:t>
                      </a:r>
                      <a:r>
                        <a:rPr lang="en-US" sz="1800" dirty="0" err="1"/>
                        <a:t>তারিখঃ</a:t>
                      </a:r>
                      <a:r>
                        <a:rPr lang="en-US" sz="1800" dirty="0"/>
                        <a:t> ২৬/০৬/২০২১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algn="l"/>
                      <a:r>
                        <a:rPr lang="en-US" dirty="0"/>
                        <a:t>     </a:t>
                      </a:r>
                    </a:p>
                    <a:p>
                      <a:pPr algn="l"/>
                      <a:r>
                        <a:rPr lang="en-US" dirty="0"/>
                        <a:t>                                                                                           </a:t>
                      </a:r>
                    </a:p>
                    <a:p>
                      <a:pPr algn="l"/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8821442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2EA0C778-2C3E-4391-8306-ABCE477991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411" y="1007649"/>
            <a:ext cx="1142312" cy="13566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036238-1B36-456C-A492-F48BBCA5B4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231" y="1375719"/>
            <a:ext cx="2684586" cy="36493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0AB047-D37E-40E9-BDFF-202E29C28CC9}"/>
              </a:ext>
            </a:extLst>
          </p:cNvPr>
          <p:cNvSpPr txBox="1"/>
          <p:nvPr/>
        </p:nvSpPr>
        <p:spPr>
          <a:xfrm>
            <a:off x="5741773" y="1461346"/>
            <a:ext cx="1252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99"/>
                </a:solidFill>
              </a:rPr>
              <a:t>পরিচিতি</a:t>
            </a:r>
            <a:endParaRPr lang="en-US" sz="28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10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7B1C02-91BF-4044-A7F0-BBB03C7215BA}"/>
              </a:ext>
            </a:extLst>
          </p:cNvPr>
          <p:cNvSpPr txBox="1"/>
          <p:nvPr/>
        </p:nvSpPr>
        <p:spPr>
          <a:xfrm>
            <a:off x="0" y="4217773"/>
            <a:ext cx="1219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err="1"/>
              <a:t>সংশ্লিষ্ট</a:t>
            </a:r>
            <a:r>
              <a:rPr lang="en-US" sz="2000" u="sng" dirty="0"/>
              <a:t> </a:t>
            </a:r>
            <a:r>
              <a:rPr lang="en-US" sz="2000" u="sng" dirty="0" err="1"/>
              <a:t>আলোচনাঃ</a:t>
            </a:r>
            <a:r>
              <a:rPr lang="en-US" sz="2000" u="sng" dirty="0"/>
              <a:t> </a:t>
            </a:r>
          </a:p>
          <a:p>
            <a:r>
              <a:rPr lang="en-US" sz="2000" dirty="0" err="1"/>
              <a:t>এই</a:t>
            </a:r>
            <a:r>
              <a:rPr lang="en-US" sz="2000" dirty="0"/>
              <a:t> </a:t>
            </a:r>
            <a:r>
              <a:rPr lang="en-US" sz="2000" dirty="0" err="1"/>
              <a:t>হাদিসটিতে</a:t>
            </a:r>
            <a:r>
              <a:rPr lang="en-US" sz="2000" dirty="0"/>
              <a:t> </a:t>
            </a:r>
            <a:r>
              <a:rPr lang="en-US" sz="2000" dirty="0" err="1"/>
              <a:t>আমরা</a:t>
            </a:r>
            <a:r>
              <a:rPr lang="en-US" sz="2000" dirty="0"/>
              <a:t> </a:t>
            </a:r>
            <a:r>
              <a:rPr lang="en-US" sz="2000" dirty="0" err="1"/>
              <a:t>যা</a:t>
            </a:r>
            <a:r>
              <a:rPr lang="en-US" sz="2000" dirty="0"/>
              <a:t> </a:t>
            </a:r>
            <a:r>
              <a:rPr lang="en-US" sz="2000" dirty="0" err="1"/>
              <a:t>শিখবোঃ</a:t>
            </a:r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 err="1"/>
              <a:t>শাব্দিক</a:t>
            </a:r>
            <a:r>
              <a:rPr lang="en-US" sz="2000" dirty="0"/>
              <a:t> </a:t>
            </a:r>
            <a:r>
              <a:rPr lang="en-US" sz="2000" dirty="0" err="1"/>
              <a:t>অর্থ</a:t>
            </a:r>
            <a:r>
              <a:rPr lang="en-US" sz="2000" dirty="0"/>
              <a:t> </a:t>
            </a:r>
            <a:r>
              <a:rPr lang="en-US" sz="2000" dirty="0" err="1"/>
              <a:t>জানবো</a:t>
            </a:r>
            <a:r>
              <a:rPr lang="en-US" sz="2000" dirty="0"/>
              <a:t> ।</a:t>
            </a:r>
          </a:p>
          <a:p>
            <a:pPr marL="342900" indent="-342900">
              <a:buAutoNum type="arabicPeriod"/>
            </a:pPr>
            <a:r>
              <a:rPr lang="en-US" sz="2000" dirty="0" err="1"/>
              <a:t>হাদিসটির</a:t>
            </a:r>
            <a:r>
              <a:rPr lang="en-US" sz="2000" dirty="0"/>
              <a:t> </a:t>
            </a:r>
            <a:r>
              <a:rPr lang="en-US" sz="2000" dirty="0" err="1"/>
              <a:t>সরল</a:t>
            </a:r>
            <a:r>
              <a:rPr lang="en-US" sz="2000" dirty="0"/>
              <a:t> </a:t>
            </a:r>
            <a:r>
              <a:rPr lang="en-US" sz="2000" dirty="0" err="1"/>
              <a:t>অনুবাদ</a:t>
            </a:r>
            <a:r>
              <a:rPr lang="en-US" sz="2000" dirty="0"/>
              <a:t> </a:t>
            </a:r>
            <a:r>
              <a:rPr lang="en-US" sz="2000" dirty="0" err="1"/>
              <a:t>জানবো</a:t>
            </a:r>
            <a:r>
              <a:rPr lang="en-US" sz="2000" dirty="0"/>
              <a:t>।</a:t>
            </a:r>
          </a:p>
          <a:p>
            <a:pPr marL="342900" indent="-342900">
              <a:buAutoNum type="arabicPeriod"/>
            </a:pPr>
            <a:r>
              <a:rPr lang="en-US" sz="2000" dirty="0" err="1"/>
              <a:t>হাদিস</a:t>
            </a:r>
            <a:r>
              <a:rPr lang="en-US" sz="2000" dirty="0"/>
              <a:t> </a:t>
            </a:r>
            <a:r>
              <a:rPr lang="en-US" sz="2000" dirty="0" err="1"/>
              <a:t>বর্ণনাকারীর</a:t>
            </a:r>
            <a:r>
              <a:rPr lang="en-US" sz="2000" dirty="0"/>
              <a:t> </a:t>
            </a:r>
            <a:r>
              <a:rPr lang="en-US" sz="2000" dirty="0" err="1"/>
              <a:t>পরিচয়</a:t>
            </a:r>
            <a:r>
              <a:rPr lang="en-US" sz="2000" dirty="0"/>
              <a:t> </a:t>
            </a:r>
            <a:r>
              <a:rPr lang="en-US" sz="2000" dirty="0" err="1"/>
              <a:t>জানব</a:t>
            </a:r>
            <a:r>
              <a:rPr lang="en-US" sz="2000" dirty="0"/>
              <a:t>…।</a:t>
            </a:r>
          </a:p>
          <a:p>
            <a:pPr marL="342900" indent="-342900">
              <a:buAutoNum type="arabicPeriod"/>
            </a:pPr>
            <a:r>
              <a:rPr lang="en-US" sz="2000" dirty="0" err="1"/>
              <a:t>হাদিসে</a:t>
            </a:r>
            <a:r>
              <a:rPr lang="en-US" sz="2000" dirty="0"/>
              <a:t> </a:t>
            </a:r>
            <a:r>
              <a:rPr lang="en-US" sz="2000" dirty="0" err="1"/>
              <a:t>উল্লেখিত</a:t>
            </a:r>
            <a:r>
              <a:rPr lang="en-US" sz="2000" dirty="0"/>
              <a:t> </a:t>
            </a:r>
            <a:r>
              <a:rPr lang="en-US" sz="2000" dirty="0" err="1"/>
              <a:t>বেদুইনের</a:t>
            </a:r>
            <a:r>
              <a:rPr lang="en-US" sz="2000" dirty="0"/>
              <a:t> </a:t>
            </a:r>
            <a:r>
              <a:rPr lang="en-US" sz="2000" dirty="0" err="1"/>
              <a:t>পরিচয়</a:t>
            </a:r>
            <a:r>
              <a:rPr lang="en-US" sz="2000" dirty="0"/>
              <a:t> </a:t>
            </a:r>
            <a:r>
              <a:rPr lang="en-US" sz="2000" dirty="0" err="1"/>
              <a:t>সম্পর্কে</a:t>
            </a:r>
            <a:r>
              <a:rPr lang="en-US" sz="2000" dirty="0"/>
              <a:t> </a:t>
            </a:r>
            <a:r>
              <a:rPr lang="en-US" sz="2000" dirty="0" err="1"/>
              <a:t>অবহিত</a:t>
            </a:r>
            <a:r>
              <a:rPr lang="en-US" sz="2000" dirty="0"/>
              <a:t> </a:t>
            </a:r>
            <a:r>
              <a:rPr lang="en-US" sz="2000" dirty="0" err="1"/>
              <a:t>হবো</a:t>
            </a:r>
            <a:r>
              <a:rPr lang="en-US" sz="2000" dirty="0"/>
              <a:t>।</a:t>
            </a:r>
          </a:p>
          <a:p>
            <a:pPr marL="342900" indent="-342900">
              <a:buAutoNum type="arabicPeriod"/>
            </a:pPr>
            <a:r>
              <a:rPr lang="en-US" sz="2000" dirty="0" err="1"/>
              <a:t>অত্র</a:t>
            </a:r>
            <a:r>
              <a:rPr lang="en-US" sz="2000" dirty="0"/>
              <a:t> </a:t>
            </a:r>
            <a:r>
              <a:rPr lang="en-US" sz="2000" dirty="0" err="1"/>
              <a:t>হাদিসে</a:t>
            </a:r>
            <a:r>
              <a:rPr lang="en-US" sz="2000" dirty="0"/>
              <a:t> </a:t>
            </a:r>
            <a:r>
              <a:rPr lang="en-US" sz="2000" dirty="0" err="1"/>
              <a:t>হজ্জ</a:t>
            </a:r>
            <a:r>
              <a:rPr lang="en-US" sz="2000" dirty="0"/>
              <a:t> </a:t>
            </a:r>
            <a:r>
              <a:rPr lang="en-US" sz="2000" dirty="0" err="1"/>
              <a:t>সম্পর্কে</a:t>
            </a:r>
            <a:r>
              <a:rPr lang="en-US" sz="2000" dirty="0"/>
              <a:t> </a:t>
            </a:r>
            <a:r>
              <a:rPr lang="en-US" sz="2000" dirty="0" err="1"/>
              <a:t>উল্লেখ</a:t>
            </a:r>
            <a:r>
              <a:rPr lang="en-US" sz="2000" dirty="0"/>
              <a:t> </a:t>
            </a:r>
            <a:r>
              <a:rPr lang="en-US" sz="2000" dirty="0" err="1"/>
              <a:t>না</a:t>
            </a:r>
            <a:r>
              <a:rPr lang="en-US" sz="2000" dirty="0"/>
              <a:t> </a:t>
            </a:r>
            <a:r>
              <a:rPr lang="en-US" sz="2000" dirty="0" err="1"/>
              <a:t>থাকার</a:t>
            </a:r>
            <a:r>
              <a:rPr lang="en-US" sz="2000" dirty="0"/>
              <a:t> </a:t>
            </a:r>
            <a:r>
              <a:rPr lang="en-US" sz="2000" dirty="0" err="1"/>
              <a:t>কারন</a:t>
            </a:r>
            <a:r>
              <a:rPr lang="en-US" sz="2000" dirty="0"/>
              <a:t> </a:t>
            </a:r>
            <a:r>
              <a:rPr lang="en-US" sz="2000" dirty="0" err="1"/>
              <a:t>জানবো</a:t>
            </a:r>
            <a:r>
              <a:rPr lang="en-US" sz="2000" dirty="0"/>
              <a:t> ।</a:t>
            </a:r>
          </a:p>
          <a:p>
            <a:pPr marL="342900" indent="-342900">
              <a:buAutoNum type="arabicPeriod"/>
            </a:pPr>
            <a:r>
              <a:rPr lang="en-US" sz="2000" dirty="0" err="1"/>
              <a:t>বেদুইন</a:t>
            </a:r>
            <a:r>
              <a:rPr lang="en-US" sz="2000" dirty="0"/>
              <a:t> </a:t>
            </a:r>
            <a:r>
              <a:rPr lang="en-US" sz="2000" dirty="0" err="1"/>
              <a:t>লোকটিকে</a:t>
            </a:r>
            <a:r>
              <a:rPr lang="en-US" sz="2000" dirty="0"/>
              <a:t> </a:t>
            </a:r>
            <a:r>
              <a:rPr lang="en-US" sz="2000" dirty="0" err="1"/>
              <a:t>জান্নাতি</a:t>
            </a:r>
            <a:r>
              <a:rPr lang="en-US" sz="2000" dirty="0"/>
              <a:t> </a:t>
            </a:r>
            <a:r>
              <a:rPr lang="en-US" sz="2000" dirty="0" err="1"/>
              <a:t>বলার</a:t>
            </a:r>
            <a:r>
              <a:rPr lang="en-US" sz="2000" dirty="0"/>
              <a:t> </a:t>
            </a:r>
            <a:r>
              <a:rPr lang="en-US" sz="2000" dirty="0" err="1"/>
              <a:t>কারন</a:t>
            </a:r>
            <a:r>
              <a:rPr lang="en-US" sz="2000" dirty="0"/>
              <a:t> </a:t>
            </a:r>
            <a:r>
              <a:rPr lang="en-US" sz="2000" dirty="0" err="1"/>
              <a:t>সম্পর্কে</a:t>
            </a:r>
            <a:r>
              <a:rPr lang="en-US" sz="2000" dirty="0"/>
              <a:t> </a:t>
            </a:r>
            <a:r>
              <a:rPr lang="en-US" sz="2000" dirty="0" err="1"/>
              <a:t>জানবো</a:t>
            </a:r>
            <a:r>
              <a:rPr lang="en-US" sz="2000" dirty="0"/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04C9A4-1472-401A-8A56-EDDCF2A2A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9" y="74140"/>
            <a:ext cx="6146867" cy="38815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75F9D2-5305-4A23-A0A8-C00368E691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434" y="65901"/>
            <a:ext cx="5862376" cy="388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518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B4D7005-09EC-4F6F-991B-B9562C24D1CE}"/>
              </a:ext>
            </a:extLst>
          </p:cNvPr>
          <p:cNvSpPr txBox="1"/>
          <p:nvPr/>
        </p:nvSpPr>
        <p:spPr>
          <a:xfrm>
            <a:off x="0" y="0"/>
            <a:ext cx="8872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1:শাব্দিক </a:t>
            </a:r>
            <a:r>
              <a:rPr lang="en-US" dirty="0" err="1"/>
              <a:t>অর্থঃ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BF34D3-9A25-440A-8216-6B3EBDDF0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2" y="323165"/>
            <a:ext cx="656475" cy="4498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09A800-4167-4352-B4A9-03EF5965AE56}"/>
              </a:ext>
            </a:extLst>
          </p:cNvPr>
          <p:cNvSpPr txBox="1"/>
          <p:nvPr/>
        </p:nvSpPr>
        <p:spPr>
          <a:xfrm>
            <a:off x="654908" y="364803"/>
            <a:ext cx="7562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</a:t>
            </a:r>
            <a:r>
              <a:rPr lang="en-US" dirty="0" err="1"/>
              <a:t>আপনি</a:t>
            </a:r>
            <a:r>
              <a:rPr lang="en-US" dirty="0"/>
              <a:t> </a:t>
            </a:r>
            <a:r>
              <a:rPr lang="en-US" dirty="0" err="1"/>
              <a:t>আমাকে</a:t>
            </a:r>
            <a:r>
              <a:rPr lang="en-US" dirty="0"/>
              <a:t> </a:t>
            </a:r>
            <a:r>
              <a:rPr lang="en-US" dirty="0" err="1"/>
              <a:t>নির্দেশনা</a:t>
            </a:r>
            <a:r>
              <a:rPr lang="en-US" dirty="0"/>
              <a:t> </a:t>
            </a:r>
            <a:r>
              <a:rPr lang="en-US" dirty="0" err="1"/>
              <a:t>দান</a:t>
            </a:r>
            <a:r>
              <a:rPr lang="en-US" dirty="0"/>
              <a:t> </a:t>
            </a:r>
            <a:r>
              <a:rPr lang="en-US" dirty="0" err="1"/>
              <a:t>করুন</a:t>
            </a:r>
            <a:r>
              <a:rPr lang="en-US" dirty="0"/>
              <a:t>।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A4B2D7-B7B9-4CA6-B264-7E65D5FD17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0" y="772986"/>
            <a:ext cx="649571" cy="4601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1EE938-347B-4A08-A247-B9B7859361BA}"/>
              </a:ext>
            </a:extLst>
          </p:cNvPr>
          <p:cNvSpPr txBox="1"/>
          <p:nvPr/>
        </p:nvSpPr>
        <p:spPr>
          <a:xfrm>
            <a:off x="654908" y="826122"/>
            <a:ext cx="4838164" cy="368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 </a:t>
            </a:r>
            <a:r>
              <a:rPr lang="en-US" dirty="0" err="1"/>
              <a:t>আমি</a:t>
            </a:r>
            <a:r>
              <a:rPr lang="en-US" dirty="0"/>
              <a:t> </a:t>
            </a:r>
            <a:r>
              <a:rPr lang="en-US" dirty="0" err="1"/>
              <a:t>কাজ</a:t>
            </a:r>
            <a:r>
              <a:rPr lang="en-US" dirty="0"/>
              <a:t> </a:t>
            </a:r>
            <a:r>
              <a:rPr lang="en-US" dirty="0" err="1"/>
              <a:t>করলাম</a:t>
            </a:r>
            <a:r>
              <a:rPr lang="en-US" dirty="0"/>
              <a:t>।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53B0790-3BF9-430F-9CB5-7C90D3BF8C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4" y="1233139"/>
            <a:ext cx="648237" cy="53354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9BEC9E4-684A-4A72-B7C9-7FA2588E64C4}"/>
              </a:ext>
            </a:extLst>
          </p:cNvPr>
          <p:cNvSpPr txBox="1"/>
          <p:nvPr/>
        </p:nvSpPr>
        <p:spPr>
          <a:xfrm>
            <a:off x="654908" y="1315247"/>
            <a:ext cx="3311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 </a:t>
            </a:r>
            <a:r>
              <a:rPr lang="en-US" dirty="0" err="1"/>
              <a:t>তুমি</a:t>
            </a:r>
            <a:r>
              <a:rPr lang="en-US" dirty="0"/>
              <a:t> </a:t>
            </a:r>
            <a:r>
              <a:rPr lang="en-US" dirty="0" err="1"/>
              <a:t>ইবাদত</a:t>
            </a:r>
            <a:r>
              <a:rPr lang="en-US" dirty="0"/>
              <a:t> </a:t>
            </a:r>
            <a:r>
              <a:rPr lang="en-US" dirty="0" err="1"/>
              <a:t>করবে</a:t>
            </a:r>
            <a:r>
              <a:rPr lang="en-US" dirty="0"/>
              <a:t>।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A83F854-AAEF-49EB-84F4-59D3F1BB67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2" y="1766687"/>
            <a:ext cx="657826" cy="46015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1D6E25A-9E8F-4B1F-BBA4-A9E6167B80DE}"/>
              </a:ext>
            </a:extLst>
          </p:cNvPr>
          <p:cNvSpPr txBox="1"/>
          <p:nvPr/>
        </p:nvSpPr>
        <p:spPr>
          <a:xfrm>
            <a:off x="654908" y="1766687"/>
            <a:ext cx="2990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 </a:t>
            </a:r>
            <a:r>
              <a:rPr lang="en-US" dirty="0" err="1"/>
              <a:t>অংশিদার</a:t>
            </a:r>
            <a:r>
              <a:rPr lang="en-US" dirty="0"/>
              <a:t> </a:t>
            </a:r>
            <a:r>
              <a:rPr lang="en-US" dirty="0" err="1"/>
              <a:t>স্থাপন</a:t>
            </a:r>
            <a:r>
              <a:rPr lang="en-US" dirty="0"/>
              <a:t> </a:t>
            </a:r>
            <a:r>
              <a:rPr lang="en-US" dirty="0" err="1"/>
              <a:t>করনা</a:t>
            </a:r>
            <a:r>
              <a:rPr lang="en-US" dirty="0"/>
              <a:t>।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37D607B-C690-4295-9A0B-9A94D53DF0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0" y="2226841"/>
            <a:ext cx="648237" cy="44982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E297EF7-D880-4BE9-899F-26E62A80E5E4}"/>
              </a:ext>
            </a:extLst>
          </p:cNvPr>
          <p:cNvSpPr txBox="1"/>
          <p:nvPr/>
        </p:nvSpPr>
        <p:spPr>
          <a:xfrm>
            <a:off x="654908" y="2216508"/>
            <a:ext cx="2199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 </a:t>
            </a:r>
            <a:r>
              <a:rPr lang="en-US" dirty="0" err="1"/>
              <a:t>তুমি</a:t>
            </a:r>
            <a:r>
              <a:rPr lang="en-US" dirty="0"/>
              <a:t> </a:t>
            </a:r>
            <a:r>
              <a:rPr lang="en-US" dirty="0" err="1"/>
              <a:t>প্রতিষ্ঠা</a:t>
            </a:r>
            <a:r>
              <a:rPr lang="en-US" dirty="0"/>
              <a:t> </a:t>
            </a:r>
            <a:r>
              <a:rPr lang="en-US" dirty="0" err="1"/>
              <a:t>করবে</a:t>
            </a:r>
            <a:r>
              <a:rPr lang="en-US" dirty="0"/>
              <a:t>।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28CC03D-60D5-44C8-A74D-292B69E53B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0" y="2676662"/>
            <a:ext cx="648237" cy="40746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5E72D1E-A9EB-4132-81C4-F1DFA373AED0}"/>
              </a:ext>
            </a:extLst>
          </p:cNvPr>
          <p:cNvSpPr txBox="1"/>
          <p:nvPr/>
        </p:nvSpPr>
        <p:spPr>
          <a:xfrm>
            <a:off x="823784" y="2676662"/>
            <a:ext cx="2306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 </a:t>
            </a:r>
            <a:r>
              <a:rPr lang="en-US" dirty="0" err="1"/>
              <a:t>আমি</a:t>
            </a:r>
            <a:r>
              <a:rPr lang="en-US" dirty="0"/>
              <a:t> </a:t>
            </a:r>
            <a:r>
              <a:rPr lang="en-US" dirty="0" err="1"/>
              <a:t>অতিরিক্ত</a:t>
            </a:r>
            <a:r>
              <a:rPr lang="en-US" dirty="0"/>
              <a:t> </a:t>
            </a:r>
            <a:r>
              <a:rPr lang="en-US" dirty="0" err="1"/>
              <a:t>করবনা</a:t>
            </a:r>
            <a:r>
              <a:rPr lang="en-US" dirty="0"/>
              <a:t>।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B77B868-8293-425F-9C5D-5C5C4FD66A66}"/>
              </a:ext>
            </a:extLst>
          </p:cNvPr>
          <p:cNvSpPr txBox="1"/>
          <p:nvPr/>
        </p:nvSpPr>
        <p:spPr>
          <a:xfrm>
            <a:off x="65902" y="3269192"/>
            <a:ext cx="115906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2: </a:t>
            </a:r>
            <a:r>
              <a:rPr lang="en-US" sz="2400" u="sng" dirty="0" err="1"/>
              <a:t>হাদিসটির</a:t>
            </a:r>
            <a:r>
              <a:rPr lang="en-US" sz="2400" u="sng" dirty="0"/>
              <a:t> </a:t>
            </a:r>
            <a:r>
              <a:rPr lang="en-US" sz="2400" u="sng" dirty="0" err="1"/>
              <a:t>সরল</a:t>
            </a:r>
            <a:r>
              <a:rPr lang="en-US" sz="2400" u="sng" dirty="0"/>
              <a:t> </a:t>
            </a:r>
            <a:r>
              <a:rPr lang="en-US" sz="2400" u="sng" dirty="0" err="1"/>
              <a:t>অনুবাদঃ</a:t>
            </a:r>
            <a:endParaRPr lang="en-US" sz="2400" u="sng" dirty="0"/>
          </a:p>
          <a:p>
            <a:r>
              <a:rPr lang="en-US" sz="2400" dirty="0" err="1"/>
              <a:t>হজরত</a:t>
            </a:r>
            <a:r>
              <a:rPr lang="en-US" sz="2400" dirty="0"/>
              <a:t> </a:t>
            </a:r>
            <a:r>
              <a:rPr lang="en-US" sz="2400" dirty="0" err="1"/>
              <a:t>আবু</a:t>
            </a:r>
            <a:r>
              <a:rPr lang="en-US" sz="2400" dirty="0"/>
              <a:t> </a:t>
            </a:r>
            <a:r>
              <a:rPr lang="en-US" sz="2400" dirty="0" err="1"/>
              <a:t>হুরায়রা</a:t>
            </a:r>
            <a:r>
              <a:rPr lang="en-US" sz="2400" dirty="0"/>
              <a:t> (</a:t>
            </a:r>
            <a:r>
              <a:rPr lang="en-US" sz="2400" dirty="0" err="1"/>
              <a:t>রাঃ</a:t>
            </a:r>
            <a:r>
              <a:rPr lang="en-US" sz="2400" dirty="0"/>
              <a:t>) </a:t>
            </a:r>
            <a:r>
              <a:rPr lang="en-US" sz="2400" dirty="0" err="1"/>
              <a:t>হতে</a:t>
            </a:r>
            <a:r>
              <a:rPr lang="en-US" sz="2400" dirty="0"/>
              <a:t> </a:t>
            </a:r>
            <a:r>
              <a:rPr lang="en-US" sz="2400" dirty="0" err="1"/>
              <a:t>বর্ণিত</a:t>
            </a:r>
            <a:r>
              <a:rPr lang="en-US" sz="2400" dirty="0"/>
              <a:t>। </a:t>
            </a:r>
            <a:r>
              <a:rPr lang="en-US" sz="2400" dirty="0" err="1"/>
              <a:t>তিনি</a:t>
            </a:r>
            <a:r>
              <a:rPr lang="en-US" sz="2400" dirty="0"/>
              <a:t> </a:t>
            </a:r>
            <a:r>
              <a:rPr lang="en-US" sz="2400" dirty="0" err="1"/>
              <a:t>বলেন</a:t>
            </a:r>
            <a:r>
              <a:rPr lang="en-US" sz="2400" dirty="0"/>
              <a:t>, </a:t>
            </a:r>
            <a:r>
              <a:rPr lang="en-US" sz="2400" dirty="0" err="1"/>
              <a:t>একদা</a:t>
            </a:r>
            <a:r>
              <a:rPr lang="en-US" sz="2400" dirty="0"/>
              <a:t> </a:t>
            </a:r>
            <a:r>
              <a:rPr lang="en-US" sz="2400" dirty="0" err="1"/>
              <a:t>রাসুল</a:t>
            </a:r>
            <a:r>
              <a:rPr lang="en-US" sz="2400" dirty="0"/>
              <a:t> (</a:t>
            </a:r>
            <a:r>
              <a:rPr lang="en-US" sz="2400" dirty="0" err="1"/>
              <a:t>সঃ</a:t>
            </a:r>
            <a:r>
              <a:rPr lang="en-US" sz="2400" dirty="0"/>
              <a:t>) </a:t>
            </a:r>
            <a:r>
              <a:rPr lang="en-US" sz="2400" dirty="0" err="1"/>
              <a:t>এর</a:t>
            </a:r>
            <a:r>
              <a:rPr lang="en-US" sz="2400" dirty="0"/>
              <a:t> </a:t>
            </a:r>
            <a:r>
              <a:rPr lang="en-US" sz="2400" dirty="0" err="1"/>
              <a:t>নিকট</a:t>
            </a:r>
            <a:r>
              <a:rPr lang="en-US" sz="2400" dirty="0"/>
              <a:t> </a:t>
            </a:r>
            <a:r>
              <a:rPr lang="en-US" sz="2400" dirty="0" err="1"/>
              <a:t>একজন</a:t>
            </a:r>
            <a:r>
              <a:rPr lang="en-US" sz="2400" dirty="0"/>
              <a:t> </a:t>
            </a:r>
            <a:r>
              <a:rPr lang="en-US" sz="2400" dirty="0" err="1"/>
              <a:t>বেদুইন</a:t>
            </a:r>
            <a:r>
              <a:rPr lang="en-US" sz="2400" dirty="0"/>
              <a:t> </a:t>
            </a:r>
            <a:r>
              <a:rPr lang="en-US" sz="2400" dirty="0" err="1"/>
              <a:t>আসলো</a:t>
            </a:r>
            <a:r>
              <a:rPr lang="en-US" sz="2400" dirty="0"/>
              <a:t>, </a:t>
            </a:r>
            <a:r>
              <a:rPr lang="en-US" sz="2400" dirty="0" err="1"/>
              <a:t>অতঃপরঃ</a:t>
            </a:r>
            <a:r>
              <a:rPr lang="en-US" sz="2400" dirty="0"/>
              <a:t> </a:t>
            </a:r>
            <a:r>
              <a:rPr lang="en-US" sz="2400" dirty="0" err="1"/>
              <a:t>বলল</a:t>
            </a:r>
            <a:r>
              <a:rPr lang="en-US" sz="2400" dirty="0"/>
              <a:t> </a:t>
            </a:r>
            <a:r>
              <a:rPr lang="en-US" sz="2400" dirty="0" err="1"/>
              <a:t>হে</a:t>
            </a:r>
            <a:r>
              <a:rPr lang="en-US" sz="2400" dirty="0"/>
              <a:t> </a:t>
            </a:r>
            <a:r>
              <a:rPr lang="en-US" sz="2400" dirty="0" err="1"/>
              <a:t>আল্লাহর</a:t>
            </a:r>
            <a:r>
              <a:rPr lang="en-US" sz="2400" dirty="0"/>
              <a:t> </a:t>
            </a:r>
            <a:r>
              <a:rPr lang="en-US" sz="2400" dirty="0" err="1"/>
              <a:t>রাসুল</a:t>
            </a:r>
            <a:r>
              <a:rPr lang="en-US" sz="2400" dirty="0"/>
              <a:t> </a:t>
            </a:r>
            <a:r>
              <a:rPr lang="en-US" sz="2400" dirty="0" err="1"/>
              <a:t>আপনি</a:t>
            </a:r>
            <a:r>
              <a:rPr lang="en-US" sz="2400" dirty="0"/>
              <a:t> </a:t>
            </a:r>
            <a:r>
              <a:rPr lang="en-US" sz="2400" dirty="0" err="1"/>
              <a:t>আমাকে</a:t>
            </a:r>
            <a:r>
              <a:rPr lang="en-US" sz="2400" dirty="0"/>
              <a:t> </a:t>
            </a:r>
            <a:r>
              <a:rPr lang="en-US" sz="2400" dirty="0" err="1"/>
              <a:t>এমন</a:t>
            </a:r>
            <a:r>
              <a:rPr lang="en-US" sz="2400" dirty="0"/>
              <a:t> </a:t>
            </a:r>
            <a:r>
              <a:rPr lang="en-US" sz="2400" dirty="0" err="1"/>
              <a:t>একটি</a:t>
            </a:r>
            <a:r>
              <a:rPr lang="en-US" sz="2400" dirty="0"/>
              <a:t> </a:t>
            </a:r>
            <a:r>
              <a:rPr lang="en-US" sz="2400" dirty="0" err="1"/>
              <a:t>কাজের</a:t>
            </a:r>
            <a:r>
              <a:rPr lang="en-US" sz="2400" dirty="0"/>
              <a:t> </a:t>
            </a:r>
            <a:r>
              <a:rPr lang="en-US" sz="2400" dirty="0" err="1"/>
              <a:t>কথা</a:t>
            </a:r>
            <a:r>
              <a:rPr lang="en-US" sz="2400" dirty="0"/>
              <a:t> </a:t>
            </a:r>
            <a:r>
              <a:rPr lang="en-US" sz="2400" dirty="0" err="1"/>
              <a:t>বলে</a:t>
            </a:r>
            <a:r>
              <a:rPr lang="en-US" sz="2400" dirty="0"/>
              <a:t> </a:t>
            </a:r>
            <a:r>
              <a:rPr lang="en-US" sz="2400" dirty="0" err="1"/>
              <a:t>দিন</a:t>
            </a:r>
            <a:r>
              <a:rPr lang="en-US" sz="2400" dirty="0"/>
              <a:t> </a:t>
            </a:r>
            <a:r>
              <a:rPr lang="en-US" sz="2400" dirty="0" err="1"/>
              <a:t>যেই</a:t>
            </a:r>
            <a:r>
              <a:rPr lang="en-US" sz="2400" dirty="0"/>
              <a:t> </a:t>
            </a:r>
            <a:r>
              <a:rPr lang="en-US" sz="2400" dirty="0" err="1"/>
              <a:t>কাজ</a:t>
            </a:r>
            <a:r>
              <a:rPr lang="en-US" sz="2400" dirty="0"/>
              <a:t> </a:t>
            </a:r>
            <a:r>
              <a:rPr lang="en-US" sz="2400" dirty="0" err="1"/>
              <a:t>করলে</a:t>
            </a:r>
            <a:r>
              <a:rPr lang="en-US" sz="2400" dirty="0"/>
              <a:t> </a:t>
            </a:r>
            <a:r>
              <a:rPr lang="en-US" sz="2400" dirty="0" err="1"/>
              <a:t>আমি</a:t>
            </a:r>
            <a:r>
              <a:rPr lang="en-US" sz="2400" dirty="0"/>
              <a:t> </a:t>
            </a:r>
            <a:r>
              <a:rPr lang="en-US" sz="2400" dirty="0" err="1"/>
              <a:t>জান্নাতে</a:t>
            </a:r>
            <a:r>
              <a:rPr lang="en-US" sz="2400" dirty="0"/>
              <a:t> </a:t>
            </a:r>
            <a:r>
              <a:rPr lang="en-US" sz="2400" dirty="0" err="1"/>
              <a:t>যেতে</a:t>
            </a:r>
            <a:r>
              <a:rPr lang="en-US" sz="2400" dirty="0"/>
              <a:t> </a:t>
            </a:r>
            <a:r>
              <a:rPr lang="en-US" sz="2400" dirty="0" err="1"/>
              <a:t>পারব</a:t>
            </a:r>
            <a:r>
              <a:rPr lang="en-US" sz="2400" dirty="0"/>
              <a:t>। </a:t>
            </a:r>
            <a:r>
              <a:rPr lang="en-US" sz="2400" dirty="0" err="1"/>
              <a:t>তখন</a:t>
            </a:r>
            <a:r>
              <a:rPr lang="en-US" sz="2400" dirty="0"/>
              <a:t> </a:t>
            </a:r>
            <a:r>
              <a:rPr lang="en-US" sz="2400" dirty="0" err="1"/>
              <a:t>রাসুল</a:t>
            </a:r>
            <a:r>
              <a:rPr lang="en-US" sz="2400" dirty="0"/>
              <a:t> (</a:t>
            </a:r>
            <a:r>
              <a:rPr lang="en-US" sz="2400" dirty="0" err="1"/>
              <a:t>সঃ</a:t>
            </a:r>
            <a:r>
              <a:rPr lang="en-US" sz="2400" dirty="0"/>
              <a:t>) </a:t>
            </a:r>
            <a:r>
              <a:rPr lang="en-US" sz="2400" dirty="0" err="1"/>
              <a:t>বললেন</a:t>
            </a:r>
            <a:r>
              <a:rPr lang="en-US" sz="2400" dirty="0"/>
              <a:t> </a:t>
            </a:r>
            <a:r>
              <a:rPr lang="en-US" sz="2400" dirty="0" err="1"/>
              <a:t>তুমি</a:t>
            </a:r>
            <a:r>
              <a:rPr lang="en-US" sz="2400" dirty="0"/>
              <a:t> </a:t>
            </a:r>
            <a:r>
              <a:rPr lang="en-US" sz="2400" dirty="0" err="1"/>
              <a:t>আল্লাহ</a:t>
            </a:r>
            <a:r>
              <a:rPr lang="en-US" sz="2400" dirty="0"/>
              <a:t> </a:t>
            </a:r>
            <a:r>
              <a:rPr lang="en-US" sz="2400" dirty="0" err="1"/>
              <a:t>তায়ালার</a:t>
            </a:r>
            <a:r>
              <a:rPr lang="en-US" sz="2400" dirty="0"/>
              <a:t> </a:t>
            </a:r>
            <a:r>
              <a:rPr lang="en-US" sz="2400" dirty="0" err="1"/>
              <a:t>ইবাদত</a:t>
            </a:r>
            <a:r>
              <a:rPr lang="en-US" sz="2400" dirty="0"/>
              <a:t> </a:t>
            </a:r>
            <a:r>
              <a:rPr lang="en-US" sz="2400" dirty="0" err="1"/>
              <a:t>করবে</a:t>
            </a:r>
            <a:r>
              <a:rPr lang="en-US" sz="2400" dirty="0"/>
              <a:t>, </a:t>
            </a:r>
            <a:r>
              <a:rPr lang="en-US" sz="2400" dirty="0" err="1"/>
              <a:t>তার</a:t>
            </a:r>
            <a:r>
              <a:rPr lang="en-US" sz="2400" dirty="0"/>
              <a:t> </a:t>
            </a:r>
            <a:r>
              <a:rPr lang="en-US" sz="2400" dirty="0" err="1"/>
              <a:t>সাথে</a:t>
            </a:r>
            <a:r>
              <a:rPr lang="en-US" sz="2400" dirty="0"/>
              <a:t> </a:t>
            </a:r>
            <a:r>
              <a:rPr lang="en-US" sz="2400" dirty="0" err="1"/>
              <a:t>কাউকে</a:t>
            </a:r>
            <a:r>
              <a:rPr lang="en-US" sz="2400" dirty="0"/>
              <a:t> </a:t>
            </a:r>
            <a:r>
              <a:rPr lang="en-US" sz="2400" dirty="0" err="1"/>
              <a:t>শরিক</a:t>
            </a:r>
            <a:r>
              <a:rPr lang="en-US" sz="2400" dirty="0"/>
              <a:t> </a:t>
            </a:r>
            <a:r>
              <a:rPr lang="en-US" sz="2400" dirty="0" err="1"/>
              <a:t>করবে</a:t>
            </a:r>
            <a:r>
              <a:rPr lang="en-US" sz="2400" dirty="0"/>
              <a:t> </a:t>
            </a:r>
            <a:r>
              <a:rPr lang="en-US" sz="2400" dirty="0" err="1"/>
              <a:t>না</a:t>
            </a:r>
            <a:r>
              <a:rPr lang="en-US" sz="2400" dirty="0"/>
              <a:t>। </a:t>
            </a:r>
            <a:r>
              <a:rPr lang="en-US" sz="2400" dirty="0" err="1"/>
              <a:t>ফরজ</a:t>
            </a:r>
            <a:r>
              <a:rPr lang="en-US" sz="2400" dirty="0"/>
              <a:t> </a:t>
            </a:r>
            <a:r>
              <a:rPr lang="en-US" sz="2400" dirty="0" err="1"/>
              <a:t>নামাজ</a:t>
            </a:r>
            <a:r>
              <a:rPr lang="en-US" sz="2400" dirty="0"/>
              <a:t> </a:t>
            </a:r>
            <a:r>
              <a:rPr lang="en-US" sz="2400" dirty="0" err="1"/>
              <a:t>আদায়</a:t>
            </a:r>
            <a:r>
              <a:rPr lang="en-US" sz="2400" dirty="0"/>
              <a:t> </a:t>
            </a:r>
            <a:r>
              <a:rPr lang="en-US" sz="2400" dirty="0" err="1"/>
              <a:t>করবে</a:t>
            </a:r>
            <a:r>
              <a:rPr lang="en-US" sz="2400" dirty="0"/>
              <a:t> </a:t>
            </a:r>
            <a:r>
              <a:rPr lang="en-US" sz="2400" dirty="0" err="1"/>
              <a:t>এবং</a:t>
            </a:r>
            <a:r>
              <a:rPr lang="en-US" sz="2400" dirty="0"/>
              <a:t> </a:t>
            </a:r>
            <a:r>
              <a:rPr lang="en-US" sz="2400" dirty="0" err="1"/>
              <a:t>রমজানে</a:t>
            </a:r>
            <a:r>
              <a:rPr lang="en-US" sz="2400" dirty="0"/>
              <a:t> </a:t>
            </a:r>
            <a:r>
              <a:rPr lang="en-US" sz="2400" dirty="0" err="1"/>
              <a:t>রোজা</a:t>
            </a:r>
            <a:r>
              <a:rPr lang="en-US" sz="2400" dirty="0"/>
              <a:t> </a:t>
            </a:r>
            <a:r>
              <a:rPr lang="en-US" sz="2400" dirty="0" err="1"/>
              <a:t>রাখবে</a:t>
            </a:r>
            <a:r>
              <a:rPr lang="en-US" sz="2400" dirty="0"/>
              <a:t>। </a:t>
            </a:r>
            <a:r>
              <a:rPr lang="en-US" sz="2400" dirty="0" err="1"/>
              <a:t>তখন</a:t>
            </a:r>
            <a:r>
              <a:rPr lang="en-US" sz="2400" dirty="0"/>
              <a:t> </a:t>
            </a:r>
            <a:r>
              <a:rPr lang="en-US" sz="2400" dirty="0" err="1"/>
              <a:t>বেদুইন</a:t>
            </a:r>
            <a:r>
              <a:rPr lang="en-US" sz="2400" dirty="0"/>
              <a:t> </a:t>
            </a:r>
            <a:r>
              <a:rPr lang="en-US" sz="2400" dirty="0" err="1"/>
              <a:t>লোকটি</a:t>
            </a:r>
            <a:r>
              <a:rPr lang="en-US" sz="2400" dirty="0"/>
              <a:t> </a:t>
            </a:r>
            <a:r>
              <a:rPr lang="en-US" sz="2400" dirty="0" err="1"/>
              <a:t>বলল</a:t>
            </a:r>
            <a:r>
              <a:rPr lang="en-US" sz="2400" dirty="0"/>
              <a:t> </a:t>
            </a:r>
            <a:r>
              <a:rPr lang="en-US" sz="2400" dirty="0" err="1"/>
              <a:t>সেই</a:t>
            </a:r>
            <a:r>
              <a:rPr lang="en-US" sz="2400" dirty="0"/>
              <a:t> </a:t>
            </a:r>
            <a:r>
              <a:rPr lang="en-US" sz="2400" dirty="0" err="1"/>
              <a:t>আল্লাহর</a:t>
            </a:r>
            <a:r>
              <a:rPr lang="en-US" sz="2400" dirty="0"/>
              <a:t> </a:t>
            </a:r>
            <a:r>
              <a:rPr lang="en-US" sz="2400" dirty="0" err="1"/>
              <a:t>শপথ</a:t>
            </a:r>
            <a:r>
              <a:rPr lang="en-US" sz="2400" dirty="0"/>
              <a:t> </a:t>
            </a:r>
            <a:r>
              <a:rPr lang="en-US" sz="2400" dirty="0" err="1"/>
              <a:t>যার</a:t>
            </a:r>
            <a:r>
              <a:rPr lang="en-US" sz="2400" dirty="0"/>
              <a:t> </a:t>
            </a:r>
            <a:r>
              <a:rPr lang="en-US" sz="2400" dirty="0" err="1"/>
              <a:t>হাতে</a:t>
            </a:r>
            <a:r>
              <a:rPr lang="en-US" sz="2400" dirty="0"/>
              <a:t> </a:t>
            </a:r>
            <a:r>
              <a:rPr lang="en-US" sz="2400" dirty="0" err="1"/>
              <a:t>আমার</a:t>
            </a:r>
            <a:r>
              <a:rPr lang="en-US" sz="2400" dirty="0"/>
              <a:t> </a:t>
            </a:r>
            <a:r>
              <a:rPr lang="en-US" sz="2400" dirty="0" err="1"/>
              <a:t>প্রাণ</a:t>
            </a:r>
            <a:r>
              <a:rPr lang="en-US" sz="2400" dirty="0"/>
              <a:t> </a:t>
            </a:r>
            <a:r>
              <a:rPr lang="en-US" sz="2400" dirty="0" err="1"/>
              <a:t>রয়েছে</a:t>
            </a:r>
            <a:r>
              <a:rPr lang="en-US" sz="2400" dirty="0"/>
              <a:t> </a:t>
            </a:r>
            <a:r>
              <a:rPr lang="en-US" sz="2400" dirty="0" err="1"/>
              <a:t>আমি</a:t>
            </a:r>
            <a:r>
              <a:rPr lang="en-US" sz="2400" dirty="0"/>
              <a:t> </a:t>
            </a:r>
            <a:r>
              <a:rPr lang="en-US" sz="2400" dirty="0" err="1"/>
              <a:t>এর</a:t>
            </a:r>
            <a:r>
              <a:rPr lang="en-US" sz="2400" dirty="0"/>
              <a:t> </a:t>
            </a:r>
            <a:r>
              <a:rPr lang="en-US" sz="2400" dirty="0" err="1"/>
              <a:t>বেশি</a:t>
            </a:r>
            <a:r>
              <a:rPr lang="en-US" sz="2400" dirty="0"/>
              <a:t> </a:t>
            </a:r>
            <a:r>
              <a:rPr lang="en-US" sz="2400" dirty="0" err="1"/>
              <a:t>কিছু</a:t>
            </a:r>
            <a:r>
              <a:rPr lang="en-US" sz="2400" dirty="0"/>
              <a:t> </a:t>
            </a:r>
            <a:r>
              <a:rPr lang="en-US" sz="2400" dirty="0" err="1"/>
              <a:t>করবনা</a:t>
            </a:r>
            <a:r>
              <a:rPr lang="en-US" sz="2400" dirty="0"/>
              <a:t> </a:t>
            </a:r>
            <a:r>
              <a:rPr lang="en-US" sz="2400" dirty="0" err="1"/>
              <a:t>এবং</a:t>
            </a:r>
            <a:r>
              <a:rPr lang="en-US" sz="2400" dirty="0"/>
              <a:t> </a:t>
            </a:r>
            <a:r>
              <a:rPr lang="en-US" sz="2400" dirty="0" err="1"/>
              <a:t>কমও</a:t>
            </a:r>
            <a:r>
              <a:rPr lang="en-US" sz="2400" dirty="0"/>
              <a:t> </a:t>
            </a:r>
            <a:r>
              <a:rPr lang="en-US" sz="2400" dirty="0" err="1"/>
              <a:t>করবনা</a:t>
            </a:r>
            <a:r>
              <a:rPr lang="en-US" sz="2400" dirty="0"/>
              <a:t>। </a:t>
            </a:r>
            <a:r>
              <a:rPr lang="en-US" sz="2400" dirty="0" err="1"/>
              <a:t>অতঃপরঃ</a:t>
            </a:r>
            <a:r>
              <a:rPr lang="en-US" sz="2400" dirty="0"/>
              <a:t> </a:t>
            </a:r>
            <a:r>
              <a:rPr lang="en-US" sz="2400" dirty="0" err="1"/>
              <a:t>যখন</a:t>
            </a:r>
            <a:r>
              <a:rPr lang="en-US" sz="2400" dirty="0"/>
              <a:t> </a:t>
            </a:r>
            <a:r>
              <a:rPr lang="en-US" sz="2400" dirty="0" err="1"/>
              <a:t>সে</a:t>
            </a:r>
            <a:r>
              <a:rPr lang="en-US" sz="2400" dirty="0"/>
              <a:t> </a:t>
            </a:r>
            <a:r>
              <a:rPr lang="en-US" sz="2400" dirty="0" err="1"/>
              <a:t>লোকটি</a:t>
            </a:r>
            <a:r>
              <a:rPr lang="en-US" sz="2400" dirty="0"/>
              <a:t>(</a:t>
            </a:r>
            <a:r>
              <a:rPr lang="en-US" sz="2400" dirty="0" err="1"/>
              <a:t>বেদুইন</a:t>
            </a:r>
            <a:r>
              <a:rPr lang="en-US" sz="2400" dirty="0"/>
              <a:t>) </a:t>
            </a:r>
            <a:r>
              <a:rPr lang="en-US" sz="2400" dirty="0" err="1"/>
              <a:t>চলে</a:t>
            </a:r>
            <a:r>
              <a:rPr lang="en-US" sz="2400" dirty="0"/>
              <a:t> </a:t>
            </a:r>
            <a:r>
              <a:rPr lang="en-US" sz="2400" dirty="0" err="1"/>
              <a:t>গেল</a:t>
            </a:r>
            <a:r>
              <a:rPr lang="en-US" sz="2400" dirty="0"/>
              <a:t> </a:t>
            </a:r>
            <a:r>
              <a:rPr lang="en-US" sz="2400" dirty="0" err="1"/>
              <a:t>তখন</a:t>
            </a:r>
            <a:r>
              <a:rPr lang="en-US" sz="2400" dirty="0"/>
              <a:t> </a:t>
            </a:r>
            <a:r>
              <a:rPr lang="en-US" sz="2400" dirty="0" err="1"/>
              <a:t>নবী</a:t>
            </a:r>
            <a:r>
              <a:rPr lang="en-US" sz="2400" dirty="0"/>
              <a:t> </a:t>
            </a:r>
            <a:r>
              <a:rPr lang="en-US" sz="2400" dirty="0" err="1"/>
              <a:t>করিম</a:t>
            </a:r>
            <a:r>
              <a:rPr lang="en-US" sz="2400" dirty="0"/>
              <a:t> (</a:t>
            </a:r>
            <a:r>
              <a:rPr lang="en-US" sz="2400" dirty="0" err="1"/>
              <a:t>সঃ</a:t>
            </a:r>
            <a:r>
              <a:rPr lang="en-US" sz="2400" dirty="0"/>
              <a:t>) </a:t>
            </a:r>
            <a:r>
              <a:rPr lang="en-US" sz="2400" dirty="0" err="1"/>
              <a:t>বললেন</a:t>
            </a:r>
            <a:r>
              <a:rPr lang="en-US" sz="2400" dirty="0"/>
              <a:t>, </a:t>
            </a:r>
            <a:r>
              <a:rPr lang="en-US" sz="2400" dirty="0" err="1"/>
              <a:t>যে</a:t>
            </a:r>
            <a:r>
              <a:rPr lang="en-US" sz="2400" dirty="0"/>
              <a:t> </a:t>
            </a:r>
            <a:r>
              <a:rPr lang="en-US" sz="2400" dirty="0" err="1"/>
              <a:t>ব্যক্তি</a:t>
            </a:r>
            <a:r>
              <a:rPr lang="en-US" sz="2400" dirty="0"/>
              <a:t> </a:t>
            </a:r>
            <a:r>
              <a:rPr lang="en-US" sz="2400" dirty="0" err="1"/>
              <a:t>জান্নাত</a:t>
            </a:r>
            <a:r>
              <a:rPr lang="en-US" sz="2400" dirty="0"/>
              <a:t> </a:t>
            </a:r>
            <a:r>
              <a:rPr lang="en-US" sz="2400" dirty="0" err="1"/>
              <a:t>বাসিকে</a:t>
            </a:r>
            <a:r>
              <a:rPr lang="en-US" sz="2400" dirty="0"/>
              <a:t> </a:t>
            </a:r>
            <a:r>
              <a:rPr lang="en-US" sz="2400" dirty="0" err="1"/>
              <a:t>দেখে</a:t>
            </a:r>
            <a:r>
              <a:rPr lang="en-US" sz="2400" dirty="0"/>
              <a:t> </a:t>
            </a:r>
            <a:r>
              <a:rPr lang="en-US" sz="2400" dirty="0" err="1"/>
              <a:t>খুশি</a:t>
            </a:r>
            <a:r>
              <a:rPr lang="en-US" sz="2400" dirty="0"/>
              <a:t> </a:t>
            </a:r>
            <a:r>
              <a:rPr lang="en-US" sz="2400" dirty="0" err="1"/>
              <a:t>হতে</a:t>
            </a:r>
            <a:r>
              <a:rPr lang="en-US" sz="2400" dirty="0"/>
              <a:t> </a:t>
            </a:r>
            <a:r>
              <a:rPr lang="en-US" sz="2400" dirty="0" err="1"/>
              <a:t>চায়</a:t>
            </a:r>
            <a:r>
              <a:rPr lang="en-US" sz="2400" dirty="0"/>
              <a:t> </a:t>
            </a:r>
            <a:r>
              <a:rPr lang="en-US" sz="2400" dirty="0" err="1"/>
              <a:t>সে</a:t>
            </a:r>
            <a:r>
              <a:rPr lang="en-US" sz="2400" dirty="0"/>
              <a:t> </a:t>
            </a:r>
            <a:r>
              <a:rPr lang="en-US" sz="2400" dirty="0" err="1"/>
              <a:t>যেন</a:t>
            </a:r>
            <a:r>
              <a:rPr lang="en-US" sz="2400" dirty="0"/>
              <a:t> </a:t>
            </a:r>
            <a:r>
              <a:rPr lang="en-US" sz="2400" dirty="0" err="1"/>
              <a:t>এই</a:t>
            </a:r>
            <a:r>
              <a:rPr lang="en-US" sz="2400" dirty="0"/>
              <a:t> </a:t>
            </a:r>
            <a:r>
              <a:rPr lang="en-US" sz="2400" dirty="0" err="1"/>
              <a:t>লোকটির</a:t>
            </a:r>
            <a:r>
              <a:rPr lang="en-US" sz="2400" dirty="0"/>
              <a:t> </a:t>
            </a:r>
            <a:r>
              <a:rPr lang="en-US" sz="2400" dirty="0" err="1"/>
              <a:t>প্রতি</a:t>
            </a:r>
            <a:r>
              <a:rPr lang="en-US" sz="2400" dirty="0"/>
              <a:t> </a:t>
            </a:r>
            <a:r>
              <a:rPr lang="en-US" sz="2400" dirty="0" err="1"/>
              <a:t>তাকায়</a:t>
            </a:r>
            <a:r>
              <a:rPr lang="en-US" sz="2400" dirty="0"/>
              <a:t>। (</a:t>
            </a:r>
            <a:r>
              <a:rPr lang="en-US" sz="2400" dirty="0" err="1"/>
              <a:t>বুখারী</a:t>
            </a:r>
            <a:r>
              <a:rPr lang="en-US" sz="2400" dirty="0"/>
              <a:t> ও </a:t>
            </a:r>
            <a:r>
              <a:rPr lang="en-US" sz="2400" dirty="0" err="1"/>
              <a:t>মুসলিম</a:t>
            </a:r>
            <a:r>
              <a:rPr lang="en-US" sz="2400" dirty="0"/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C12DD7-487A-41D4-BD3F-F729F958C9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837" y="0"/>
            <a:ext cx="6956737" cy="367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706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34FC08C-BC9A-4D17-BB7A-F374307AE299}"/>
              </a:ext>
            </a:extLst>
          </p:cNvPr>
          <p:cNvSpPr txBox="1"/>
          <p:nvPr/>
        </p:nvSpPr>
        <p:spPr>
          <a:xfrm>
            <a:off x="584886" y="3402231"/>
            <a:ext cx="98771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3. </a:t>
            </a:r>
            <a:r>
              <a:rPr lang="en-US" sz="2800" dirty="0" err="1"/>
              <a:t>হাদিস</a:t>
            </a:r>
            <a:r>
              <a:rPr lang="en-US" sz="2800" dirty="0"/>
              <a:t> </a:t>
            </a:r>
            <a:r>
              <a:rPr lang="en-US" sz="2800" dirty="0" err="1"/>
              <a:t>বর্ণনা</a:t>
            </a:r>
            <a:r>
              <a:rPr lang="en-US" sz="2800" dirty="0"/>
              <a:t> </a:t>
            </a:r>
            <a:r>
              <a:rPr lang="en-US" sz="2800" dirty="0" err="1"/>
              <a:t>কারীর</a:t>
            </a:r>
            <a:r>
              <a:rPr lang="en-US" sz="2800" dirty="0"/>
              <a:t> </a:t>
            </a:r>
            <a:r>
              <a:rPr lang="en-US" sz="2800" dirty="0" err="1"/>
              <a:t>পরিচয়ঃ</a:t>
            </a:r>
            <a:endParaRPr lang="en-US" sz="2800" dirty="0"/>
          </a:p>
          <a:p>
            <a:r>
              <a:rPr lang="en-US" sz="2800" dirty="0" err="1">
                <a:latin typeface="NSimSun" panose="02010609030101010101" pitchFamily="49" charset="-122"/>
                <a:ea typeface="NSimSun" panose="02010609030101010101" pitchFamily="49" charset="-122"/>
              </a:rPr>
              <a:t>নাম</a:t>
            </a:r>
            <a:r>
              <a:rPr lang="en-US" sz="2800" dirty="0">
                <a:latin typeface="NSimSun" panose="02010609030101010101" pitchFamily="49" charset="-122"/>
                <a:ea typeface="NSimSun" panose="02010609030101010101" pitchFamily="49" charset="-122"/>
              </a:rPr>
              <a:t> </a:t>
            </a:r>
            <a:r>
              <a:rPr lang="en-US" sz="2800" dirty="0" err="1">
                <a:latin typeface="NSimSun" panose="02010609030101010101" pitchFamily="49" charset="-122"/>
                <a:ea typeface="NSimSun" panose="02010609030101010101" pitchFamily="49" charset="-122"/>
              </a:rPr>
              <a:t>আবু</a:t>
            </a:r>
            <a:r>
              <a:rPr lang="en-US" sz="2800" dirty="0">
                <a:latin typeface="NSimSun" panose="02010609030101010101" pitchFamily="49" charset="-122"/>
                <a:ea typeface="NSimSun" panose="02010609030101010101" pitchFamily="49" charset="-122"/>
              </a:rPr>
              <a:t> </a:t>
            </a:r>
            <a:r>
              <a:rPr lang="en-US" sz="2800" dirty="0" err="1">
                <a:latin typeface="NSimSun" panose="02010609030101010101" pitchFamily="49" charset="-122"/>
                <a:ea typeface="NSimSun" panose="02010609030101010101" pitchFamily="49" charset="-122"/>
              </a:rPr>
              <a:t>হুরায়রা,এর</a:t>
            </a:r>
            <a:r>
              <a:rPr lang="en-US" sz="2800" dirty="0">
                <a:latin typeface="NSimSun" panose="02010609030101010101" pitchFamily="49" charset="-122"/>
                <a:ea typeface="NSimSun" panose="02010609030101010101" pitchFamily="49" charset="-122"/>
              </a:rPr>
              <a:t> </a:t>
            </a:r>
            <a:r>
              <a:rPr lang="en-US" sz="2800" dirty="0" err="1">
                <a:latin typeface="NSimSun" panose="02010609030101010101" pitchFamily="49" charset="-122"/>
                <a:ea typeface="NSimSun" panose="02010609030101010101" pitchFamily="49" charset="-122"/>
              </a:rPr>
              <a:t>প্রকৃত</a:t>
            </a:r>
            <a:r>
              <a:rPr lang="en-US" sz="2800" dirty="0">
                <a:latin typeface="NSimSun" panose="02010609030101010101" pitchFamily="49" charset="-122"/>
                <a:ea typeface="NSimSun" panose="02010609030101010101" pitchFamily="49" charset="-122"/>
              </a:rPr>
              <a:t> </a:t>
            </a:r>
            <a:r>
              <a:rPr lang="en-US" sz="2800" dirty="0" err="1">
                <a:latin typeface="NSimSun" panose="02010609030101010101" pitchFamily="49" charset="-122"/>
                <a:ea typeface="NSimSun" panose="02010609030101010101" pitchFamily="49" charset="-122"/>
              </a:rPr>
              <a:t>নাম</a:t>
            </a:r>
            <a:r>
              <a:rPr lang="en-US" sz="2800" dirty="0">
                <a:latin typeface="NSimSun" panose="02010609030101010101" pitchFamily="49" charset="-122"/>
                <a:ea typeface="NSimSun" panose="02010609030101010101" pitchFamily="49" charset="-122"/>
              </a:rPr>
              <a:t> </a:t>
            </a:r>
            <a:r>
              <a:rPr lang="en-US" sz="2800" dirty="0" err="1">
                <a:latin typeface="NSimSun" panose="02010609030101010101" pitchFamily="49" charset="-122"/>
                <a:ea typeface="NSimSun" panose="02010609030101010101" pitchFamily="49" charset="-122"/>
              </a:rPr>
              <a:t>নিয়ে</a:t>
            </a:r>
            <a:r>
              <a:rPr lang="en-US" sz="2800" dirty="0">
                <a:latin typeface="NSimSun" panose="02010609030101010101" pitchFamily="49" charset="-122"/>
                <a:ea typeface="NSimSun" panose="02010609030101010101" pitchFamily="49" charset="-122"/>
              </a:rPr>
              <a:t> </a:t>
            </a:r>
            <a:r>
              <a:rPr lang="en-US" sz="2800" dirty="0" err="1">
                <a:latin typeface="NSimSun" panose="02010609030101010101" pitchFamily="49" charset="-122"/>
                <a:ea typeface="NSimSun" panose="02010609030101010101" pitchFamily="49" charset="-122"/>
              </a:rPr>
              <a:t>ওলামায়ে</a:t>
            </a:r>
            <a:r>
              <a:rPr lang="en-US" sz="2800" dirty="0">
                <a:latin typeface="NSimSun" panose="02010609030101010101" pitchFamily="49" charset="-122"/>
                <a:ea typeface="NSimSun" panose="02010609030101010101" pitchFamily="49" charset="-122"/>
              </a:rPr>
              <a:t> </a:t>
            </a:r>
            <a:r>
              <a:rPr lang="en-US" sz="2800" dirty="0" err="1">
                <a:latin typeface="NSimSun" panose="02010609030101010101" pitchFamily="49" charset="-122"/>
                <a:ea typeface="NSimSun" panose="02010609030101010101" pitchFamily="49" charset="-122"/>
              </a:rPr>
              <a:t>কিরামের</a:t>
            </a:r>
            <a:r>
              <a:rPr lang="en-US" sz="2800" dirty="0">
                <a:latin typeface="NSimSun" panose="02010609030101010101" pitchFamily="49" charset="-122"/>
                <a:ea typeface="NSimSun" panose="02010609030101010101" pitchFamily="49" charset="-122"/>
              </a:rPr>
              <a:t> </a:t>
            </a:r>
            <a:r>
              <a:rPr lang="en-US" sz="2800" dirty="0" err="1">
                <a:latin typeface="NSimSun" panose="02010609030101010101" pitchFamily="49" charset="-122"/>
                <a:ea typeface="NSimSun" panose="02010609030101010101" pitchFamily="49" charset="-122"/>
              </a:rPr>
              <a:t>মধ্যে</a:t>
            </a:r>
            <a:r>
              <a:rPr lang="en-US" sz="2800" dirty="0">
                <a:latin typeface="NSimSun" panose="02010609030101010101" pitchFamily="49" charset="-122"/>
                <a:ea typeface="NSimSun" panose="02010609030101010101" pitchFamily="49" charset="-122"/>
              </a:rPr>
              <a:t> </a:t>
            </a:r>
            <a:r>
              <a:rPr lang="en-US" sz="2800" dirty="0" err="1">
                <a:latin typeface="NSimSun" panose="02010609030101010101" pitchFamily="49" charset="-122"/>
                <a:ea typeface="NSimSun" panose="02010609030101010101" pitchFamily="49" charset="-122"/>
              </a:rPr>
              <a:t>পার্থক্য</a:t>
            </a:r>
            <a:r>
              <a:rPr lang="en-US" sz="2800" dirty="0">
                <a:latin typeface="NSimSun" panose="02010609030101010101" pitchFamily="49" charset="-122"/>
                <a:ea typeface="NSimSun" panose="02010609030101010101" pitchFamily="49" charset="-122"/>
              </a:rPr>
              <a:t> </a:t>
            </a:r>
            <a:r>
              <a:rPr lang="en-US" sz="2800" dirty="0" err="1">
                <a:latin typeface="NSimSun" panose="02010609030101010101" pitchFamily="49" charset="-122"/>
                <a:ea typeface="NSimSun" panose="02010609030101010101" pitchFamily="49" charset="-122"/>
              </a:rPr>
              <a:t>রয়েছে,তবে</a:t>
            </a:r>
            <a:r>
              <a:rPr lang="en-US" sz="2800" dirty="0">
                <a:latin typeface="NSimSun" panose="02010609030101010101" pitchFamily="49" charset="-122"/>
                <a:ea typeface="NSimSun" panose="02010609030101010101" pitchFamily="49" charset="-122"/>
              </a:rPr>
              <a:t> </a:t>
            </a:r>
            <a:r>
              <a:rPr lang="en-US" sz="2800" dirty="0" err="1">
                <a:latin typeface="NSimSun" panose="02010609030101010101" pitchFamily="49" charset="-122"/>
                <a:ea typeface="NSimSun" panose="02010609030101010101" pitchFamily="49" charset="-122"/>
              </a:rPr>
              <a:t>সর্বাধিক</a:t>
            </a:r>
            <a:r>
              <a:rPr lang="en-US" sz="2800" dirty="0">
                <a:latin typeface="NSimSun" panose="02010609030101010101" pitchFamily="49" charset="-122"/>
                <a:ea typeface="NSimSun" panose="02010609030101010101" pitchFamily="49" charset="-122"/>
              </a:rPr>
              <a:t> </a:t>
            </a:r>
            <a:r>
              <a:rPr lang="en-US" sz="2800" dirty="0" err="1">
                <a:latin typeface="NSimSun" panose="02010609030101010101" pitchFamily="49" charset="-122"/>
                <a:ea typeface="NSimSun" panose="02010609030101010101" pitchFamily="49" charset="-122"/>
              </a:rPr>
              <a:t>অভিমত</a:t>
            </a:r>
            <a:r>
              <a:rPr lang="en-US" sz="2800" dirty="0">
                <a:latin typeface="NSimSun" panose="02010609030101010101" pitchFamily="49" charset="-122"/>
                <a:ea typeface="NSimSun" panose="02010609030101010101" pitchFamily="49" charset="-122"/>
              </a:rPr>
              <a:t> </a:t>
            </a:r>
            <a:r>
              <a:rPr lang="en-US" sz="2800" dirty="0" err="1">
                <a:latin typeface="NSimSun" panose="02010609030101010101" pitchFamily="49" charset="-122"/>
                <a:ea typeface="NSimSun" panose="02010609030101010101" pitchFamily="49" charset="-122"/>
              </a:rPr>
              <a:t>হচ্ছে,ইসলাম</a:t>
            </a:r>
            <a:r>
              <a:rPr lang="en-US" sz="2800" dirty="0">
                <a:latin typeface="NSimSun" panose="02010609030101010101" pitchFamily="49" charset="-122"/>
                <a:ea typeface="NSimSun" panose="02010609030101010101" pitchFamily="49" charset="-122"/>
              </a:rPr>
              <a:t> </a:t>
            </a:r>
            <a:r>
              <a:rPr lang="en-US" sz="2800" dirty="0" err="1">
                <a:latin typeface="NSimSun" panose="02010609030101010101" pitchFamily="49" charset="-122"/>
                <a:ea typeface="NSimSun" panose="02010609030101010101" pitchFamily="49" charset="-122"/>
              </a:rPr>
              <a:t>গ্রহনের</a:t>
            </a:r>
            <a:r>
              <a:rPr lang="en-US" sz="2800" dirty="0">
                <a:latin typeface="NSimSun" panose="02010609030101010101" pitchFamily="49" charset="-122"/>
                <a:ea typeface="NSimSun" panose="02010609030101010101" pitchFamily="49" charset="-122"/>
              </a:rPr>
              <a:t> </a:t>
            </a:r>
            <a:r>
              <a:rPr lang="en-US" sz="2800" dirty="0" err="1">
                <a:latin typeface="NSimSun" panose="02010609030101010101" pitchFamily="49" charset="-122"/>
                <a:ea typeface="NSimSun" panose="02010609030101010101" pitchFamily="49" charset="-122"/>
              </a:rPr>
              <a:t>পূর্বে</a:t>
            </a:r>
            <a:r>
              <a:rPr lang="en-US" sz="2800" dirty="0">
                <a:latin typeface="NSimSun" panose="02010609030101010101" pitchFamily="49" charset="-122"/>
                <a:ea typeface="NSimSun" panose="02010609030101010101" pitchFamily="49" charset="-122"/>
              </a:rPr>
              <a:t> </a:t>
            </a:r>
            <a:r>
              <a:rPr lang="en-US" sz="2800" dirty="0" err="1">
                <a:latin typeface="NSimSun" panose="02010609030101010101" pitchFamily="49" charset="-122"/>
                <a:ea typeface="NSimSun" panose="02010609030101010101" pitchFamily="49" charset="-122"/>
              </a:rPr>
              <a:t>তার</a:t>
            </a:r>
            <a:r>
              <a:rPr lang="en-US" sz="2800" dirty="0">
                <a:latin typeface="NSimSun" panose="02010609030101010101" pitchFamily="49" charset="-122"/>
                <a:ea typeface="NSimSun" panose="02010609030101010101" pitchFamily="49" charset="-122"/>
              </a:rPr>
              <a:t> </a:t>
            </a:r>
            <a:r>
              <a:rPr lang="en-US" sz="2800" dirty="0" err="1">
                <a:latin typeface="NSimSun" panose="02010609030101010101" pitchFamily="49" charset="-122"/>
                <a:ea typeface="NSimSun" panose="02010609030101010101" pitchFamily="49" charset="-122"/>
              </a:rPr>
              <a:t>নাম</a:t>
            </a:r>
            <a:r>
              <a:rPr lang="en-US" sz="2800" dirty="0">
                <a:latin typeface="NSimSun" panose="02010609030101010101" pitchFamily="49" charset="-122"/>
                <a:ea typeface="NSimSun" panose="02010609030101010101" pitchFamily="49" charset="-122"/>
              </a:rPr>
              <a:t> </a:t>
            </a:r>
            <a:r>
              <a:rPr lang="en-US" sz="2800" dirty="0" err="1">
                <a:latin typeface="NSimSun" panose="02010609030101010101" pitchFamily="49" charset="-122"/>
                <a:ea typeface="NSimSun" panose="02010609030101010101" pitchFamily="49" charset="-122"/>
              </a:rPr>
              <a:t>ছিল</a:t>
            </a:r>
            <a:r>
              <a:rPr lang="en-US" sz="2800" dirty="0">
                <a:latin typeface="NSimSun" panose="02010609030101010101" pitchFamily="49" charset="-122"/>
                <a:ea typeface="NSimSun" panose="02010609030101010101" pitchFamily="49" charset="-122"/>
              </a:rPr>
              <a:t> </a:t>
            </a:r>
            <a:r>
              <a:rPr lang="en-US" sz="2800" dirty="0" err="1">
                <a:latin typeface="NSimSun" panose="02010609030101010101" pitchFamily="49" charset="-122"/>
                <a:ea typeface="NSimSun" panose="02010609030101010101" pitchFamily="49" charset="-122"/>
              </a:rPr>
              <a:t>আবদে</a:t>
            </a:r>
            <a:r>
              <a:rPr lang="en-US" sz="2800" dirty="0">
                <a:latin typeface="NSimSun" panose="02010609030101010101" pitchFamily="49" charset="-122"/>
                <a:ea typeface="NSimSun" panose="02010609030101010101" pitchFamily="49" charset="-122"/>
              </a:rPr>
              <a:t> </a:t>
            </a:r>
            <a:r>
              <a:rPr lang="en-US" sz="2800" dirty="0" err="1">
                <a:latin typeface="NSimSun" panose="02010609030101010101" pitchFamily="49" charset="-122"/>
                <a:ea typeface="NSimSun" panose="02010609030101010101" pitchFamily="49" charset="-122"/>
              </a:rPr>
              <a:t>শামস</a:t>
            </a:r>
            <a:r>
              <a:rPr lang="en-US" sz="2800" dirty="0">
                <a:latin typeface="NSimSun" panose="02010609030101010101" pitchFamily="49" charset="-122"/>
                <a:ea typeface="NSimSun" panose="02010609030101010101" pitchFamily="49" charset="-122"/>
              </a:rPr>
              <a:t> </a:t>
            </a:r>
            <a:r>
              <a:rPr lang="en-US" sz="2800" dirty="0" err="1">
                <a:latin typeface="NSimSun" panose="02010609030101010101" pitchFamily="49" charset="-122"/>
                <a:ea typeface="NSimSun" panose="02010609030101010101" pitchFamily="49" charset="-122"/>
              </a:rPr>
              <a:t>অথবা</a:t>
            </a:r>
            <a:r>
              <a:rPr lang="en-US" sz="2800" dirty="0">
                <a:latin typeface="NSimSun" panose="02010609030101010101" pitchFamily="49" charset="-122"/>
                <a:ea typeface="NSimSun" panose="02010609030101010101" pitchFamily="49" charset="-122"/>
              </a:rPr>
              <a:t> </a:t>
            </a:r>
            <a:r>
              <a:rPr lang="en-US" sz="2800" dirty="0" err="1">
                <a:latin typeface="NSimSun" panose="02010609030101010101" pitchFamily="49" charset="-122"/>
                <a:ea typeface="NSimSun" panose="02010609030101010101" pitchFamily="49" charset="-122"/>
              </a:rPr>
              <a:t>আবদে</a:t>
            </a:r>
            <a:r>
              <a:rPr lang="en-US" sz="2800" dirty="0">
                <a:latin typeface="NSimSun" panose="02010609030101010101" pitchFamily="49" charset="-122"/>
                <a:ea typeface="NSimSun" panose="02010609030101010101" pitchFamily="49" charset="-122"/>
              </a:rPr>
              <a:t> </a:t>
            </a:r>
            <a:r>
              <a:rPr lang="en-US" sz="2800" dirty="0" err="1">
                <a:latin typeface="NSimSun" panose="02010609030101010101" pitchFamily="49" charset="-122"/>
                <a:ea typeface="NSimSun" panose="02010609030101010101" pitchFamily="49" charset="-122"/>
              </a:rPr>
              <a:t>আমর</a:t>
            </a:r>
            <a:r>
              <a:rPr lang="en-US" sz="2800" dirty="0">
                <a:latin typeface="NSimSun" panose="02010609030101010101" pitchFamily="49" charset="-122"/>
                <a:ea typeface="NSimSun" panose="02010609030101010101" pitchFamily="49" charset="-122"/>
              </a:rPr>
              <a:t>। </a:t>
            </a:r>
            <a:r>
              <a:rPr lang="en-US" sz="2800" dirty="0" err="1">
                <a:latin typeface="NSimSun" panose="02010609030101010101" pitchFamily="49" charset="-122"/>
                <a:ea typeface="NSimSun" panose="02010609030101010101" pitchFamily="49" charset="-122"/>
              </a:rPr>
              <a:t>ইসলাম</a:t>
            </a:r>
            <a:r>
              <a:rPr lang="en-US" sz="2800" dirty="0">
                <a:latin typeface="NSimSun" panose="02010609030101010101" pitchFamily="49" charset="-122"/>
                <a:ea typeface="NSimSun" panose="02010609030101010101" pitchFamily="49" charset="-122"/>
              </a:rPr>
              <a:t> </a:t>
            </a:r>
            <a:r>
              <a:rPr lang="en-US" sz="2800" dirty="0" err="1">
                <a:latin typeface="NSimSun" panose="02010609030101010101" pitchFamily="49" charset="-122"/>
                <a:ea typeface="NSimSun" panose="02010609030101010101" pitchFamily="49" charset="-122"/>
              </a:rPr>
              <a:t>গ্রহনের</a:t>
            </a:r>
            <a:r>
              <a:rPr lang="en-US" sz="2800" dirty="0">
                <a:latin typeface="NSimSun" panose="02010609030101010101" pitchFamily="49" charset="-122"/>
                <a:ea typeface="NSimSun" panose="02010609030101010101" pitchFamily="49" charset="-122"/>
              </a:rPr>
              <a:t> </a:t>
            </a:r>
            <a:r>
              <a:rPr lang="en-US" sz="2800" dirty="0" err="1">
                <a:latin typeface="NSimSun" panose="02010609030101010101" pitchFamily="49" charset="-122"/>
                <a:ea typeface="NSimSun" panose="02010609030101010101" pitchFamily="49" charset="-122"/>
              </a:rPr>
              <a:t>পর</a:t>
            </a:r>
            <a:r>
              <a:rPr lang="en-US" sz="2800" dirty="0">
                <a:latin typeface="NSimSun" panose="02010609030101010101" pitchFamily="49" charset="-122"/>
                <a:ea typeface="NSimSun" panose="02010609030101010101" pitchFamily="49" charset="-122"/>
              </a:rPr>
              <a:t> </a:t>
            </a:r>
            <a:r>
              <a:rPr lang="en-US" sz="2800" dirty="0" err="1">
                <a:latin typeface="NSimSun" panose="02010609030101010101" pitchFamily="49" charset="-122"/>
                <a:ea typeface="NSimSun" panose="02010609030101010101" pitchFamily="49" charset="-122"/>
              </a:rPr>
              <a:t>তার</a:t>
            </a:r>
            <a:r>
              <a:rPr lang="en-US" sz="2800" dirty="0">
                <a:latin typeface="NSimSun" panose="02010609030101010101" pitchFamily="49" charset="-122"/>
                <a:ea typeface="NSimSun" panose="02010609030101010101" pitchFamily="49" charset="-122"/>
              </a:rPr>
              <a:t> </a:t>
            </a:r>
            <a:r>
              <a:rPr lang="en-US" sz="2800" dirty="0" err="1">
                <a:latin typeface="NSimSun" panose="02010609030101010101" pitchFamily="49" charset="-122"/>
                <a:ea typeface="NSimSun" panose="02010609030101010101" pitchFamily="49" charset="-122"/>
              </a:rPr>
              <a:t>নাম</a:t>
            </a:r>
            <a:r>
              <a:rPr lang="en-US" sz="2800" dirty="0">
                <a:latin typeface="NSimSun" panose="02010609030101010101" pitchFamily="49" charset="-122"/>
                <a:ea typeface="NSimSun" panose="02010609030101010101" pitchFamily="49" charset="-122"/>
              </a:rPr>
              <a:t> </a:t>
            </a:r>
            <a:r>
              <a:rPr lang="en-US" sz="2800" dirty="0" err="1">
                <a:latin typeface="NSimSun" panose="02010609030101010101" pitchFamily="49" charset="-122"/>
                <a:ea typeface="NSimSun" panose="02010609030101010101" pitchFamily="49" charset="-122"/>
              </a:rPr>
              <a:t>হয়</a:t>
            </a:r>
            <a:r>
              <a:rPr lang="en-US" sz="2800" dirty="0">
                <a:latin typeface="NSimSun" panose="02010609030101010101" pitchFamily="49" charset="-122"/>
                <a:ea typeface="NSimSun" panose="02010609030101010101" pitchFamily="49" charset="-122"/>
              </a:rPr>
              <a:t> </a:t>
            </a:r>
            <a:r>
              <a:rPr lang="en-US" sz="2800" dirty="0" err="1">
                <a:latin typeface="NSimSun" panose="02010609030101010101" pitchFamily="49" charset="-122"/>
                <a:ea typeface="NSimSun" panose="02010609030101010101" pitchFamily="49" charset="-122"/>
              </a:rPr>
              <a:t>আব্দুল্লাহ</a:t>
            </a:r>
            <a:r>
              <a:rPr lang="en-US" sz="2800" dirty="0">
                <a:latin typeface="NSimSun" panose="02010609030101010101" pitchFamily="49" charset="-122"/>
                <a:ea typeface="NSimSun" panose="02010609030101010101" pitchFamily="49" charset="-122"/>
              </a:rPr>
              <a:t>। </a:t>
            </a:r>
            <a:r>
              <a:rPr lang="en-US" sz="2800" dirty="0" err="1">
                <a:latin typeface="NSimSun" panose="02010609030101010101" pitchFamily="49" charset="-122"/>
                <a:ea typeface="NSimSun" panose="02010609030101010101" pitchFamily="49" charset="-122"/>
              </a:rPr>
              <a:t>তিনি</a:t>
            </a:r>
            <a:r>
              <a:rPr lang="en-US" sz="2800" dirty="0">
                <a:latin typeface="NSimSun" panose="02010609030101010101" pitchFamily="49" charset="-122"/>
                <a:ea typeface="NSimSun" panose="02010609030101010101" pitchFamily="49" charset="-122"/>
              </a:rPr>
              <a:t> </a:t>
            </a:r>
            <a:r>
              <a:rPr lang="en-US" sz="2800" dirty="0" err="1">
                <a:latin typeface="NSimSun" panose="02010609030101010101" pitchFamily="49" charset="-122"/>
                <a:ea typeface="NSimSun" panose="02010609030101010101" pitchFamily="49" charset="-122"/>
              </a:rPr>
              <a:t>বিড়াল</a:t>
            </a:r>
            <a:r>
              <a:rPr lang="en-US" sz="2800" dirty="0">
                <a:latin typeface="NSimSun" panose="02010609030101010101" pitchFamily="49" charset="-122"/>
                <a:ea typeface="NSimSun" panose="02010609030101010101" pitchFamily="49" charset="-122"/>
              </a:rPr>
              <a:t> </a:t>
            </a:r>
            <a:r>
              <a:rPr lang="en-US" sz="2800" dirty="0" err="1">
                <a:latin typeface="NSimSun" panose="02010609030101010101" pitchFamily="49" charset="-122"/>
                <a:ea typeface="NSimSun" panose="02010609030101010101" pitchFamily="49" charset="-122"/>
              </a:rPr>
              <a:t>ছানাকে</a:t>
            </a:r>
            <a:r>
              <a:rPr lang="en-US" sz="2800" dirty="0">
                <a:latin typeface="NSimSun" panose="02010609030101010101" pitchFamily="49" charset="-122"/>
                <a:ea typeface="NSimSun" panose="02010609030101010101" pitchFamily="49" charset="-122"/>
              </a:rPr>
              <a:t> </a:t>
            </a:r>
            <a:r>
              <a:rPr lang="en-US" sz="2800" dirty="0" err="1">
                <a:latin typeface="NSimSun" panose="02010609030101010101" pitchFamily="49" charset="-122"/>
                <a:ea typeface="NSimSun" panose="02010609030101010101" pitchFamily="49" charset="-122"/>
              </a:rPr>
              <a:t>খুব</a:t>
            </a:r>
            <a:r>
              <a:rPr lang="en-US" sz="2800" dirty="0">
                <a:latin typeface="NSimSun" panose="02010609030101010101" pitchFamily="49" charset="-122"/>
                <a:ea typeface="NSimSun" panose="02010609030101010101" pitchFamily="49" charset="-122"/>
              </a:rPr>
              <a:t> </a:t>
            </a:r>
            <a:r>
              <a:rPr lang="en-US" sz="2800" dirty="0" err="1">
                <a:latin typeface="NSimSun" panose="02010609030101010101" pitchFamily="49" charset="-122"/>
                <a:ea typeface="NSimSun" panose="02010609030101010101" pitchFamily="49" charset="-122"/>
              </a:rPr>
              <a:t>ভাল</a:t>
            </a:r>
            <a:r>
              <a:rPr lang="en-US" sz="2800" dirty="0">
                <a:latin typeface="NSimSun" panose="02010609030101010101" pitchFamily="49" charset="-122"/>
                <a:ea typeface="NSimSun" panose="02010609030101010101" pitchFamily="49" charset="-122"/>
              </a:rPr>
              <a:t> </a:t>
            </a:r>
            <a:r>
              <a:rPr lang="en-US" sz="2800" dirty="0" err="1">
                <a:latin typeface="NSimSun" panose="02010609030101010101" pitchFamily="49" charset="-122"/>
                <a:ea typeface="NSimSun" panose="02010609030101010101" pitchFamily="49" charset="-122"/>
              </a:rPr>
              <a:t>বাসতেন</a:t>
            </a:r>
            <a:r>
              <a:rPr lang="en-US" sz="2800" dirty="0">
                <a:latin typeface="NSimSun" panose="02010609030101010101" pitchFamily="49" charset="-122"/>
                <a:ea typeface="NSimSun" panose="02010609030101010101" pitchFamily="49" charset="-122"/>
              </a:rPr>
              <a:t>, </a:t>
            </a:r>
            <a:r>
              <a:rPr lang="en-US" sz="2800" dirty="0" err="1">
                <a:latin typeface="NSimSun" panose="02010609030101010101" pitchFamily="49" charset="-122"/>
                <a:ea typeface="NSimSun" panose="02010609030101010101" pitchFamily="49" charset="-122"/>
              </a:rPr>
              <a:t>তাই</a:t>
            </a:r>
            <a:r>
              <a:rPr lang="en-US" sz="2800" dirty="0">
                <a:latin typeface="NSimSun" panose="02010609030101010101" pitchFamily="49" charset="-122"/>
                <a:ea typeface="NSimSun" panose="02010609030101010101" pitchFamily="49" charset="-122"/>
              </a:rPr>
              <a:t> </a:t>
            </a:r>
            <a:r>
              <a:rPr lang="en-US" sz="2800" dirty="0" err="1">
                <a:latin typeface="NSimSun" panose="02010609030101010101" pitchFamily="49" charset="-122"/>
                <a:ea typeface="NSimSun" panose="02010609030101010101" pitchFamily="49" charset="-122"/>
              </a:rPr>
              <a:t>রাসুল</a:t>
            </a:r>
            <a:r>
              <a:rPr lang="en-US" sz="2800" dirty="0">
                <a:latin typeface="NSimSun" panose="02010609030101010101" pitchFamily="49" charset="-122"/>
                <a:ea typeface="NSimSun" panose="02010609030101010101" pitchFamily="49" charset="-122"/>
              </a:rPr>
              <a:t> (</a:t>
            </a:r>
            <a:r>
              <a:rPr lang="en-US" sz="2800" dirty="0" err="1">
                <a:latin typeface="NSimSun" panose="02010609030101010101" pitchFamily="49" charset="-122"/>
                <a:ea typeface="NSimSun" panose="02010609030101010101" pitchFamily="49" charset="-122"/>
              </a:rPr>
              <a:t>সঃ</a:t>
            </a:r>
            <a:r>
              <a:rPr lang="en-US" sz="2800" dirty="0">
                <a:latin typeface="NSimSun" panose="02010609030101010101" pitchFamily="49" charset="-122"/>
                <a:ea typeface="NSimSun" panose="02010609030101010101" pitchFamily="49" charset="-122"/>
              </a:rPr>
              <a:t>) </a:t>
            </a:r>
            <a:r>
              <a:rPr lang="en-US" sz="2800" dirty="0" err="1">
                <a:latin typeface="NSimSun" panose="02010609030101010101" pitchFamily="49" charset="-122"/>
                <a:ea typeface="NSimSun" panose="02010609030101010101" pitchFamily="49" charset="-122"/>
              </a:rPr>
              <a:t>তার</a:t>
            </a:r>
            <a:r>
              <a:rPr lang="en-US" sz="2800" dirty="0">
                <a:latin typeface="NSimSun" panose="02010609030101010101" pitchFamily="49" charset="-122"/>
                <a:ea typeface="NSimSun" panose="02010609030101010101" pitchFamily="49" charset="-122"/>
              </a:rPr>
              <a:t> </a:t>
            </a:r>
            <a:r>
              <a:rPr lang="en-US" sz="2800" dirty="0" err="1">
                <a:latin typeface="NSimSun" panose="02010609030101010101" pitchFamily="49" charset="-122"/>
                <a:ea typeface="NSimSun" panose="02010609030101010101" pitchFamily="49" charset="-122"/>
              </a:rPr>
              <a:t>নাম</a:t>
            </a:r>
            <a:r>
              <a:rPr lang="en-US" sz="2800" dirty="0">
                <a:latin typeface="NSimSun" panose="02010609030101010101" pitchFamily="49" charset="-122"/>
                <a:ea typeface="NSimSun" panose="02010609030101010101" pitchFamily="49" charset="-122"/>
              </a:rPr>
              <a:t> </a:t>
            </a:r>
            <a:r>
              <a:rPr lang="en-US" sz="2800" dirty="0" err="1">
                <a:latin typeface="NSimSun" panose="02010609030101010101" pitchFamily="49" charset="-122"/>
                <a:ea typeface="NSimSun" panose="02010609030101010101" pitchFamily="49" charset="-122"/>
              </a:rPr>
              <a:t>রাখেন</a:t>
            </a:r>
            <a:r>
              <a:rPr lang="en-US" sz="2800" dirty="0">
                <a:latin typeface="NSimSun" panose="02010609030101010101" pitchFamily="49" charset="-122"/>
                <a:ea typeface="NSimSun" panose="02010609030101010101" pitchFamily="49" charset="-122"/>
              </a:rPr>
              <a:t> </a:t>
            </a:r>
            <a:r>
              <a:rPr lang="en-US" sz="2800" dirty="0" err="1">
                <a:latin typeface="NSimSun" panose="02010609030101010101" pitchFamily="49" charset="-122"/>
                <a:ea typeface="NSimSun" panose="02010609030101010101" pitchFamily="49" charset="-122"/>
              </a:rPr>
              <a:t>আবু</a:t>
            </a:r>
            <a:r>
              <a:rPr lang="en-US" sz="2800" dirty="0">
                <a:latin typeface="NSimSun" panose="02010609030101010101" pitchFamily="49" charset="-122"/>
                <a:ea typeface="NSimSun" panose="02010609030101010101" pitchFamily="49" charset="-122"/>
              </a:rPr>
              <a:t> </a:t>
            </a:r>
            <a:r>
              <a:rPr lang="en-US" sz="2800" dirty="0" err="1">
                <a:latin typeface="NSimSun" panose="02010609030101010101" pitchFamily="49" charset="-122"/>
                <a:ea typeface="NSimSun" panose="02010609030101010101" pitchFamily="49" charset="-122"/>
              </a:rPr>
              <a:t>হুরায়রা</a:t>
            </a:r>
            <a:r>
              <a:rPr lang="en-US" sz="2800" dirty="0">
                <a:latin typeface="NSimSun" panose="02010609030101010101" pitchFamily="49" charset="-122"/>
                <a:ea typeface="NSimSun" panose="02010609030101010101" pitchFamily="49" charset="-122"/>
              </a:rPr>
              <a:t>। </a:t>
            </a:r>
            <a:r>
              <a:rPr lang="en-US" sz="2800" dirty="0" err="1">
                <a:latin typeface="NSimSun" panose="02010609030101010101" pitchFamily="49" charset="-122"/>
                <a:ea typeface="NSimSun" panose="02010609030101010101" pitchFamily="49" charset="-122"/>
              </a:rPr>
              <a:t>আবু</a:t>
            </a:r>
            <a:r>
              <a:rPr lang="en-US" sz="2800" dirty="0">
                <a:latin typeface="NSimSun" panose="02010609030101010101" pitchFamily="49" charset="-122"/>
                <a:ea typeface="NSimSun" panose="02010609030101010101" pitchFamily="49" charset="-122"/>
              </a:rPr>
              <a:t> </a:t>
            </a:r>
            <a:r>
              <a:rPr lang="en-US" sz="2800" dirty="0" err="1">
                <a:latin typeface="NSimSun" panose="02010609030101010101" pitchFamily="49" charset="-122"/>
                <a:ea typeface="NSimSun" panose="02010609030101010101" pitchFamily="49" charset="-122"/>
              </a:rPr>
              <a:t>অর্থ</a:t>
            </a:r>
            <a:r>
              <a:rPr lang="en-US" sz="2800" dirty="0">
                <a:latin typeface="NSimSun" panose="02010609030101010101" pitchFamily="49" charset="-122"/>
                <a:ea typeface="NSimSun" panose="02010609030101010101" pitchFamily="49" charset="-122"/>
              </a:rPr>
              <a:t> </a:t>
            </a:r>
            <a:r>
              <a:rPr lang="en-US" sz="2800" dirty="0" err="1">
                <a:latin typeface="NSimSun" panose="02010609030101010101" pitchFamily="49" charset="-122"/>
                <a:ea typeface="NSimSun" panose="02010609030101010101" pitchFamily="49" charset="-122"/>
              </a:rPr>
              <a:t>পিতা,আর</a:t>
            </a:r>
            <a:r>
              <a:rPr lang="en-US" sz="2800" dirty="0">
                <a:latin typeface="NSimSun" panose="02010609030101010101" pitchFamily="49" charset="-122"/>
                <a:ea typeface="NSimSun" panose="02010609030101010101" pitchFamily="49" charset="-122"/>
              </a:rPr>
              <a:t> </a:t>
            </a:r>
            <a:r>
              <a:rPr lang="en-US" sz="2800" dirty="0" err="1">
                <a:latin typeface="NSimSun" panose="02010609030101010101" pitchFamily="49" charset="-122"/>
                <a:ea typeface="NSimSun" panose="02010609030101010101" pitchFamily="49" charset="-122"/>
              </a:rPr>
              <a:t>হুরায়রা</a:t>
            </a:r>
            <a:r>
              <a:rPr lang="en-US" sz="2800" dirty="0">
                <a:latin typeface="NSimSun" panose="02010609030101010101" pitchFamily="49" charset="-122"/>
                <a:ea typeface="NSimSun" panose="02010609030101010101" pitchFamily="49" charset="-122"/>
              </a:rPr>
              <a:t> </a:t>
            </a:r>
            <a:r>
              <a:rPr lang="en-US" sz="2800" dirty="0" err="1">
                <a:latin typeface="NSimSun" panose="02010609030101010101" pitchFamily="49" charset="-122"/>
                <a:ea typeface="NSimSun" panose="02010609030101010101" pitchFamily="49" charset="-122"/>
              </a:rPr>
              <a:t>অর্থ</a:t>
            </a:r>
            <a:r>
              <a:rPr lang="en-US" sz="2800" dirty="0">
                <a:latin typeface="NSimSun" panose="02010609030101010101" pitchFamily="49" charset="-122"/>
                <a:ea typeface="NSimSun" panose="02010609030101010101" pitchFamily="49" charset="-122"/>
              </a:rPr>
              <a:t> </a:t>
            </a:r>
            <a:r>
              <a:rPr lang="en-US" sz="2800" dirty="0" err="1">
                <a:latin typeface="NSimSun" panose="02010609030101010101" pitchFamily="49" charset="-122"/>
                <a:ea typeface="NSimSun" panose="02010609030101010101" pitchFamily="49" charset="-122"/>
              </a:rPr>
              <a:t>বিড়াল</a:t>
            </a:r>
            <a:r>
              <a:rPr lang="en-US" sz="2800" dirty="0">
                <a:latin typeface="NSimSun" panose="02010609030101010101" pitchFamily="49" charset="-122"/>
                <a:ea typeface="NSimSun" panose="02010609030101010101" pitchFamily="49" charset="-122"/>
              </a:rPr>
              <a:t> </a:t>
            </a:r>
            <a:r>
              <a:rPr lang="en-US" sz="2800" dirty="0" err="1">
                <a:latin typeface="NSimSun" panose="02010609030101010101" pitchFamily="49" charset="-122"/>
                <a:ea typeface="NSimSun" panose="02010609030101010101" pitchFamily="49" charset="-122"/>
              </a:rPr>
              <a:t>ছানা</a:t>
            </a:r>
            <a:r>
              <a:rPr lang="en-US" sz="2800" dirty="0">
                <a:latin typeface="NSimSun" panose="02010609030101010101" pitchFamily="49" charset="-122"/>
                <a:ea typeface="NSimSun" panose="02010609030101010101" pitchFamily="49" charset="-122"/>
              </a:rPr>
              <a:t> </a:t>
            </a:r>
            <a:r>
              <a:rPr lang="en-US" sz="2800" dirty="0" err="1">
                <a:latin typeface="NSimSun" panose="02010609030101010101" pitchFamily="49" charset="-122"/>
                <a:ea typeface="NSimSun" panose="02010609030101010101" pitchFamily="49" charset="-122"/>
              </a:rPr>
              <a:t>সুতারাং</a:t>
            </a:r>
            <a:r>
              <a:rPr lang="en-US" sz="2800" dirty="0">
                <a:latin typeface="NSimSun" panose="02010609030101010101" pitchFamily="49" charset="-122"/>
                <a:ea typeface="NSimSun" panose="02010609030101010101" pitchFamily="49" charset="-122"/>
              </a:rPr>
              <a:t> </a:t>
            </a:r>
            <a:r>
              <a:rPr lang="en-US" sz="2800" dirty="0" err="1">
                <a:latin typeface="NSimSun" panose="02010609030101010101" pitchFamily="49" charset="-122"/>
                <a:ea typeface="NSimSun" panose="02010609030101010101" pitchFamily="49" charset="-122"/>
              </a:rPr>
              <a:t>আবু</a:t>
            </a:r>
            <a:r>
              <a:rPr lang="en-US" sz="2800" dirty="0">
                <a:latin typeface="NSimSun" panose="02010609030101010101" pitchFamily="49" charset="-122"/>
                <a:ea typeface="NSimSun" panose="02010609030101010101" pitchFamily="49" charset="-122"/>
              </a:rPr>
              <a:t> </a:t>
            </a:r>
            <a:r>
              <a:rPr lang="en-US" sz="2800" dirty="0" err="1">
                <a:latin typeface="NSimSun" panose="02010609030101010101" pitchFamily="49" charset="-122"/>
                <a:ea typeface="NSimSun" panose="02010609030101010101" pitchFamily="49" charset="-122"/>
              </a:rPr>
              <a:t>হুরায়রা</a:t>
            </a:r>
            <a:r>
              <a:rPr lang="en-US" sz="2800" dirty="0">
                <a:latin typeface="NSimSun" panose="02010609030101010101" pitchFamily="49" charset="-122"/>
                <a:ea typeface="NSimSun" panose="02010609030101010101" pitchFamily="49" charset="-122"/>
              </a:rPr>
              <a:t> </a:t>
            </a:r>
            <a:r>
              <a:rPr lang="en-US" sz="2800" dirty="0" err="1">
                <a:latin typeface="NSimSun" panose="02010609030101010101" pitchFamily="49" charset="-122"/>
                <a:ea typeface="NSimSun" panose="02010609030101010101" pitchFamily="49" charset="-122"/>
              </a:rPr>
              <a:t>আর্থ</a:t>
            </a:r>
            <a:r>
              <a:rPr lang="en-US" sz="2800" dirty="0">
                <a:latin typeface="NSimSun" panose="02010609030101010101" pitchFamily="49" charset="-122"/>
                <a:ea typeface="NSimSun" panose="02010609030101010101" pitchFamily="49" charset="-122"/>
              </a:rPr>
              <a:t> </a:t>
            </a:r>
            <a:r>
              <a:rPr lang="en-US" sz="2800" dirty="0" err="1">
                <a:latin typeface="NSimSun" panose="02010609030101010101" pitchFamily="49" charset="-122"/>
                <a:ea typeface="NSimSun" panose="02010609030101010101" pitchFamily="49" charset="-122"/>
              </a:rPr>
              <a:t>বিড়াল</a:t>
            </a:r>
            <a:r>
              <a:rPr lang="en-US" sz="2800" dirty="0">
                <a:latin typeface="NSimSun" panose="02010609030101010101" pitchFamily="49" charset="-122"/>
                <a:ea typeface="NSimSun" panose="02010609030101010101" pitchFamily="49" charset="-122"/>
              </a:rPr>
              <a:t> </a:t>
            </a:r>
            <a:r>
              <a:rPr lang="en-US" sz="2800" dirty="0" err="1">
                <a:latin typeface="NSimSun" panose="02010609030101010101" pitchFamily="49" charset="-122"/>
                <a:ea typeface="NSimSun" panose="02010609030101010101" pitchFamily="49" charset="-122"/>
              </a:rPr>
              <a:t>ছানার</a:t>
            </a:r>
            <a:r>
              <a:rPr lang="en-US" sz="2800" dirty="0">
                <a:latin typeface="NSimSun" panose="02010609030101010101" pitchFamily="49" charset="-122"/>
                <a:ea typeface="NSimSun" panose="02010609030101010101" pitchFamily="49" charset="-122"/>
              </a:rPr>
              <a:t> </a:t>
            </a:r>
            <a:r>
              <a:rPr lang="en-US" sz="2800" dirty="0" err="1">
                <a:latin typeface="NSimSun" panose="02010609030101010101" pitchFamily="49" charset="-122"/>
                <a:ea typeface="NSimSun" panose="02010609030101010101" pitchFamily="49" charset="-122"/>
              </a:rPr>
              <a:t>পিতা</a:t>
            </a:r>
            <a:r>
              <a:rPr lang="en-US" sz="2800" dirty="0">
                <a:latin typeface="NSimSun" panose="02010609030101010101" pitchFamily="49" charset="-122"/>
                <a:ea typeface="NSimSun" panose="02010609030101010101" pitchFamily="49" charset="-122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79548B-6D6D-49EF-A73D-6DCEA22F1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671" y="172997"/>
            <a:ext cx="401388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92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BB5298-2767-4715-A14A-993BA9127D79}"/>
              </a:ext>
            </a:extLst>
          </p:cNvPr>
          <p:cNvSpPr txBox="1"/>
          <p:nvPr/>
        </p:nvSpPr>
        <p:spPr>
          <a:xfrm>
            <a:off x="57665" y="4448432"/>
            <a:ext cx="98442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4. </a:t>
            </a:r>
            <a:r>
              <a:rPr lang="en-US" sz="3200" dirty="0" err="1"/>
              <a:t>হাদিসে</a:t>
            </a:r>
            <a:r>
              <a:rPr lang="en-US" sz="3200" dirty="0"/>
              <a:t> </a:t>
            </a:r>
            <a:r>
              <a:rPr lang="en-US" sz="3200" dirty="0" err="1"/>
              <a:t>উল্লেখিত</a:t>
            </a:r>
            <a:r>
              <a:rPr lang="en-US" sz="3200" dirty="0"/>
              <a:t> </a:t>
            </a:r>
            <a:r>
              <a:rPr lang="en-US" sz="3200" dirty="0" err="1"/>
              <a:t>বেদুইনের</a:t>
            </a:r>
            <a:r>
              <a:rPr lang="en-US" sz="3200" dirty="0"/>
              <a:t> </a:t>
            </a:r>
            <a:r>
              <a:rPr lang="en-US" sz="3200" dirty="0" err="1"/>
              <a:t>পরিচয়ঃ</a:t>
            </a:r>
            <a:endParaRPr lang="en-US" sz="3200" dirty="0"/>
          </a:p>
          <a:p>
            <a:r>
              <a:rPr lang="en-US" sz="3200" dirty="0" err="1"/>
              <a:t>হাদিসে</a:t>
            </a:r>
            <a:r>
              <a:rPr lang="en-US" sz="3200" dirty="0"/>
              <a:t> </a:t>
            </a:r>
            <a:r>
              <a:rPr lang="en-US" sz="3200" dirty="0" err="1"/>
              <a:t>উল্লেখিত</a:t>
            </a:r>
            <a:r>
              <a:rPr lang="en-US" sz="3200" dirty="0"/>
              <a:t> </a:t>
            </a:r>
            <a:r>
              <a:rPr lang="en-US" sz="3200" dirty="0" err="1"/>
              <a:t>প্রস্নকারি</a:t>
            </a:r>
            <a:r>
              <a:rPr lang="en-US" sz="3200" dirty="0"/>
              <a:t> </a:t>
            </a:r>
            <a:r>
              <a:rPr lang="en-US" sz="3200" dirty="0" err="1"/>
              <a:t>বেদুইন</a:t>
            </a:r>
            <a:r>
              <a:rPr lang="en-US" sz="3200" dirty="0"/>
              <a:t> </a:t>
            </a:r>
            <a:r>
              <a:rPr lang="en-US" sz="3200" dirty="0" err="1"/>
              <a:t>লোকটি</a:t>
            </a:r>
            <a:r>
              <a:rPr lang="en-US" sz="3200" dirty="0"/>
              <a:t> </a:t>
            </a:r>
            <a:r>
              <a:rPr lang="en-US" sz="3200" dirty="0" err="1"/>
              <a:t>ছিল</a:t>
            </a:r>
            <a:r>
              <a:rPr lang="en-US" sz="3200" dirty="0"/>
              <a:t> </a:t>
            </a:r>
            <a:r>
              <a:rPr lang="en-US" sz="3200" dirty="0" err="1"/>
              <a:t>বনু</a:t>
            </a:r>
            <a:r>
              <a:rPr lang="en-US" sz="3200" dirty="0"/>
              <a:t> </a:t>
            </a:r>
            <a:r>
              <a:rPr lang="en-US" sz="3200" dirty="0" err="1"/>
              <a:t>কায়েস</a:t>
            </a:r>
            <a:r>
              <a:rPr lang="en-US" sz="3200" dirty="0"/>
              <a:t> </a:t>
            </a:r>
            <a:r>
              <a:rPr lang="en-US" sz="3200" dirty="0" err="1"/>
              <a:t>গোত্রের</a:t>
            </a:r>
            <a:r>
              <a:rPr lang="en-US" sz="3200" dirty="0"/>
              <a:t> ।</a:t>
            </a:r>
            <a:r>
              <a:rPr lang="en-US" sz="3200" dirty="0" err="1"/>
              <a:t>তাকে</a:t>
            </a:r>
            <a:r>
              <a:rPr lang="en-US" sz="3200" dirty="0"/>
              <a:t> </a:t>
            </a:r>
            <a:r>
              <a:rPr lang="en-US" sz="3200" dirty="0" err="1"/>
              <a:t>ইবনুল</a:t>
            </a:r>
            <a:r>
              <a:rPr lang="en-US" sz="3200" dirty="0"/>
              <a:t> </a:t>
            </a:r>
            <a:r>
              <a:rPr lang="en-US" sz="3200" dirty="0" err="1"/>
              <a:t>মুন্তাফিক</a:t>
            </a:r>
            <a:r>
              <a:rPr lang="en-US" sz="3200" dirty="0"/>
              <a:t> </a:t>
            </a:r>
            <a:r>
              <a:rPr lang="en-US" sz="3200" dirty="0" err="1"/>
              <a:t>বলা</a:t>
            </a:r>
            <a:r>
              <a:rPr lang="en-US" sz="3200" dirty="0"/>
              <a:t> </a:t>
            </a:r>
            <a:r>
              <a:rPr lang="en-US" sz="3200" dirty="0" err="1"/>
              <a:t>হত</a:t>
            </a:r>
            <a:r>
              <a:rPr lang="en-US" sz="3200" dirty="0"/>
              <a:t>। </a:t>
            </a:r>
            <a:r>
              <a:rPr lang="en-US" sz="3200" dirty="0" err="1"/>
              <a:t>আল্লামা</a:t>
            </a:r>
            <a:r>
              <a:rPr lang="en-US" sz="3200" dirty="0"/>
              <a:t> </a:t>
            </a:r>
            <a:r>
              <a:rPr lang="en-US" sz="3200" dirty="0" err="1"/>
              <a:t>সাইরাফী</a:t>
            </a:r>
            <a:r>
              <a:rPr lang="en-US" sz="3200" dirty="0"/>
              <a:t> (</a:t>
            </a:r>
            <a:r>
              <a:rPr lang="en-US" sz="3200" dirty="0" err="1"/>
              <a:t>রহঃ</a:t>
            </a:r>
            <a:r>
              <a:rPr lang="en-US" sz="3200" dirty="0"/>
              <a:t>)</a:t>
            </a:r>
            <a:r>
              <a:rPr lang="en-US" sz="3200" dirty="0" err="1"/>
              <a:t>জুমহুর</a:t>
            </a:r>
            <a:r>
              <a:rPr lang="en-US" sz="3200" dirty="0"/>
              <a:t> </a:t>
            </a:r>
            <a:r>
              <a:rPr lang="en-US" sz="3200" dirty="0" err="1"/>
              <a:t>মুহাদ্দিসীনের</a:t>
            </a:r>
            <a:r>
              <a:rPr lang="en-US" sz="3200" dirty="0"/>
              <a:t> </a:t>
            </a:r>
            <a:r>
              <a:rPr lang="en-US" sz="3200" dirty="0" err="1"/>
              <a:t>মতে</a:t>
            </a:r>
            <a:r>
              <a:rPr lang="en-US" sz="3200" dirty="0"/>
              <a:t>, </a:t>
            </a:r>
            <a:r>
              <a:rPr lang="en-US" sz="3200" dirty="0" err="1"/>
              <a:t>প্রস্নকারি</a:t>
            </a:r>
            <a:r>
              <a:rPr lang="en-US" sz="3200" dirty="0"/>
              <a:t> </a:t>
            </a:r>
            <a:r>
              <a:rPr lang="en-US" sz="3200" dirty="0" err="1"/>
              <a:t>বেদুইন</a:t>
            </a:r>
            <a:r>
              <a:rPr lang="en-US" sz="3200" dirty="0"/>
              <a:t> </a:t>
            </a:r>
            <a:r>
              <a:rPr lang="en-US" sz="3200" dirty="0" err="1"/>
              <a:t>লোকটির</a:t>
            </a:r>
            <a:r>
              <a:rPr lang="en-US" sz="3200" dirty="0"/>
              <a:t> </a:t>
            </a:r>
            <a:r>
              <a:rPr lang="en-US" sz="3200" dirty="0" err="1"/>
              <a:t>নাম</a:t>
            </a:r>
            <a:r>
              <a:rPr lang="en-US" sz="3200" dirty="0"/>
              <a:t> </a:t>
            </a:r>
            <a:r>
              <a:rPr lang="en-US" sz="3200" dirty="0" err="1"/>
              <a:t>লকিত</a:t>
            </a:r>
            <a:r>
              <a:rPr lang="en-US" sz="3200" dirty="0"/>
              <a:t> </a:t>
            </a:r>
            <a:r>
              <a:rPr lang="en-US" sz="3200" dirty="0" err="1"/>
              <a:t>ইবনে</a:t>
            </a:r>
            <a:r>
              <a:rPr lang="en-US" sz="3200" dirty="0"/>
              <a:t> </a:t>
            </a:r>
            <a:r>
              <a:rPr lang="en-US" sz="3200" dirty="0" err="1"/>
              <a:t>সাবুরা</a:t>
            </a:r>
            <a:r>
              <a:rPr lang="en-US" sz="3200" dirty="0"/>
              <a:t>। </a:t>
            </a:r>
            <a:r>
              <a:rPr lang="en-US" sz="3200" dirty="0" err="1"/>
              <a:t>তিনি</a:t>
            </a:r>
            <a:r>
              <a:rPr lang="en-US" sz="3200" dirty="0"/>
              <a:t> </a:t>
            </a:r>
            <a:r>
              <a:rPr lang="en-US" sz="3200" dirty="0" err="1"/>
              <a:t>মুন্তাফিক</a:t>
            </a:r>
            <a:r>
              <a:rPr lang="en-US" sz="3200" dirty="0"/>
              <a:t> </a:t>
            </a:r>
            <a:r>
              <a:rPr lang="en-US" sz="3200" dirty="0" err="1"/>
              <a:t>সম্প্রদায়ের</a:t>
            </a:r>
            <a:r>
              <a:rPr lang="en-US" sz="3200" dirty="0"/>
              <a:t> </a:t>
            </a:r>
            <a:r>
              <a:rPr lang="en-US" sz="3200" dirty="0" err="1"/>
              <a:t>নেতা</a:t>
            </a:r>
            <a:r>
              <a:rPr lang="en-US" sz="3200" dirty="0"/>
              <a:t> </a:t>
            </a:r>
            <a:r>
              <a:rPr lang="en-US" sz="3200" dirty="0" err="1"/>
              <a:t>ছিলেন</a:t>
            </a:r>
            <a:r>
              <a:rPr lang="en-US" sz="3200" dirty="0"/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14594B-9065-4522-895A-5005ABF39C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44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707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3BD239-ED93-4675-B5BC-3E3172DE5C4B}"/>
              </a:ext>
            </a:extLst>
          </p:cNvPr>
          <p:cNvSpPr txBox="1"/>
          <p:nvPr/>
        </p:nvSpPr>
        <p:spPr>
          <a:xfrm>
            <a:off x="-1" y="0"/>
            <a:ext cx="802365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5. </a:t>
            </a:r>
            <a:r>
              <a:rPr lang="en-US" sz="2800" dirty="0" err="1"/>
              <a:t>হাদিসে</a:t>
            </a:r>
            <a:r>
              <a:rPr lang="en-US" sz="2800" dirty="0"/>
              <a:t> </a:t>
            </a:r>
            <a:r>
              <a:rPr lang="en-US" sz="2800" dirty="0" err="1"/>
              <a:t>হজ্জ</a:t>
            </a:r>
            <a:r>
              <a:rPr lang="en-US" sz="2800" dirty="0"/>
              <a:t> </a:t>
            </a:r>
            <a:r>
              <a:rPr lang="en-US" sz="2800" dirty="0" err="1"/>
              <a:t>এর</a:t>
            </a:r>
            <a:r>
              <a:rPr lang="en-US" sz="2800" dirty="0"/>
              <a:t> </a:t>
            </a:r>
            <a:r>
              <a:rPr lang="en-US" sz="2800" dirty="0" err="1"/>
              <a:t>কথা</a:t>
            </a:r>
            <a:r>
              <a:rPr lang="en-US" sz="2800" dirty="0"/>
              <a:t> </a:t>
            </a:r>
            <a:r>
              <a:rPr lang="en-US" sz="2800" dirty="0" err="1"/>
              <a:t>উল্লেখ</a:t>
            </a:r>
            <a:r>
              <a:rPr lang="en-US" sz="2800" dirty="0"/>
              <a:t> </a:t>
            </a:r>
            <a:r>
              <a:rPr lang="en-US" sz="2800" dirty="0" err="1"/>
              <a:t>না</a:t>
            </a:r>
            <a:r>
              <a:rPr lang="en-US" sz="2800" dirty="0"/>
              <a:t> </a:t>
            </a:r>
            <a:r>
              <a:rPr lang="en-US" sz="2800" dirty="0" err="1"/>
              <a:t>থাকার</a:t>
            </a:r>
            <a:r>
              <a:rPr lang="en-US" sz="2800" dirty="0"/>
              <a:t> </a:t>
            </a:r>
            <a:r>
              <a:rPr lang="en-US" sz="2800" dirty="0" err="1"/>
              <a:t>কারনঃ</a:t>
            </a:r>
            <a:r>
              <a:rPr lang="en-US" sz="2800" dirty="0"/>
              <a:t> </a:t>
            </a:r>
          </a:p>
          <a:p>
            <a:r>
              <a:rPr lang="en-US" sz="2800" dirty="0" err="1"/>
              <a:t>আলোচ্য</a:t>
            </a:r>
            <a:r>
              <a:rPr lang="en-US" sz="2800" dirty="0"/>
              <a:t> </a:t>
            </a:r>
            <a:r>
              <a:rPr lang="en-US" sz="2800" dirty="0" err="1"/>
              <a:t>হাদিসে</a:t>
            </a:r>
            <a:r>
              <a:rPr lang="en-US" sz="2800" dirty="0"/>
              <a:t> </a:t>
            </a:r>
            <a:r>
              <a:rPr lang="en-US" sz="2800" dirty="0" err="1"/>
              <a:t>মহানবি</a:t>
            </a:r>
            <a:r>
              <a:rPr lang="en-US" sz="2800" dirty="0"/>
              <a:t> (</a:t>
            </a:r>
            <a:r>
              <a:rPr lang="en-US" sz="2800" dirty="0" err="1"/>
              <a:t>সঃ</a:t>
            </a:r>
            <a:r>
              <a:rPr lang="en-US" sz="2800" dirty="0"/>
              <a:t>) </a:t>
            </a:r>
            <a:r>
              <a:rPr lang="en-US" sz="2800" dirty="0" err="1"/>
              <a:t>বেদুইনে</a:t>
            </a:r>
            <a:r>
              <a:rPr lang="en-US" sz="2800" dirty="0"/>
              <a:t>)</a:t>
            </a:r>
            <a:r>
              <a:rPr lang="en-US" sz="2800" dirty="0" err="1"/>
              <a:t>প্রস্নের</a:t>
            </a:r>
            <a:r>
              <a:rPr lang="en-US" sz="2800" dirty="0"/>
              <a:t> </a:t>
            </a:r>
            <a:r>
              <a:rPr lang="en-US" sz="2800" dirty="0" err="1"/>
              <a:t>জবাবে</a:t>
            </a:r>
            <a:r>
              <a:rPr lang="en-US" sz="2800" dirty="0"/>
              <a:t> </a:t>
            </a:r>
            <a:r>
              <a:rPr lang="en-US" sz="2800" dirty="0" err="1"/>
              <a:t>নামায,রোযা</a:t>
            </a:r>
            <a:r>
              <a:rPr lang="en-US" sz="2800" dirty="0"/>
              <a:t> </a:t>
            </a:r>
            <a:r>
              <a:rPr lang="en-US" sz="2800" dirty="0" err="1"/>
              <a:t>ইত্যাদি</a:t>
            </a:r>
            <a:r>
              <a:rPr lang="en-US" sz="2800" dirty="0"/>
              <a:t> </a:t>
            </a:r>
            <a:r>
              <a:rPr lang="en-US" sz="2800" dirty="0" err="1"/>
              <a:t>উল্লেখ</a:t>
            </a:r>
            <a:r>
              <a:rPr lang="en-US" sz="2800" dirty="0"/>
              <a:t> </a:t>
            </a:r>
            <a:r>
              <a:rPr lang="en-US" sz="2800" dirty="0" err="1"/>
              <a:t>করলেও</a:t>
            </a:r>
            <a:r>
              <a:rPr lang="en-US" sz="2800" dirty="0"/>
              <a:t>  </a:t>
            </a:r>
            <a:r>
              <a:rPr lang="en-US" sz="2800" dirty="0" err="1"/>
              <a:t>ইসলামের</a:t>
            </a:r>
            <a:r>
              <a:rPr lang="en-US" sz="2800" dirty="0"/>
              <a:t> </a:t>
            </a:r>
            <a:r>
              <a:rPr lang="en-US" sz="2800" dirty="0" err="1"/>
              <a:t>অন্যতম</a:t>
            </a:r>
            <a:r>
              <a:rPr lang="en-US" sz="2800" dirty="0"/>
              <a:t> </a:t>
            </a:r>
            <a:r>
              <a:rPr lang="en-US" sz="2800" dirty="0" err="1"/>
              <a:t>রোকন</a:t>
            </a:r>
            <a:r>
              <a:rPr lang="en-US" sz="2800" dirty="0"/>
              <a:t> </a:t>
            </a:r>
            <a:r>
              <a:rPr lang="en-US" sz="2800" dirty="0" err="1"/>
              <a:t>হজ্জের</a:t>
            </a:r>
            <a:r>
              <a:rPr lang="en-US" sz="2800" dirty="0"/>
              <a:t> </a:t>
            </a:r>
            <a:r>
              <a:rPr lang="en-US" sz="2800" dirty="0" err="1"/>
              <a:t>কথা</a:t>
            </a:r>
            <a:r>
              <a:rPr lang="en-US" sz="2800" dirty="0"/>
              <a:t>  </a:t>
            </a:r>
            <a:r>
              <a:rPr lang="en-US" sz="2800" dirty="0" err="1"/>
              <a:t>উল্লেখ</a:t>
            </a:r>
            <a:r>
              <a:rPr lang="en-US" sz="2800" dirty="0"/>
              <a:t> </a:t>
            </a:r>
            <a:r>
              <a:rPr lang="en-US" sz="2800" dirty="0" err="1"/>
              <a:t>করেননি</a:t>
            </a:r>
            <a:r>
              <a:rPr lang="en-US" sz="2800" dirty="0"/>
              <a:t>। </a:t>
            </a:r>
            <a:r>
              <a:rPr lang="en-US" sz="2800" dirty="0" err="1"/>
              <a:t>এর</a:t>
            </a:r>
            <a:r>
              <a:rPr lang="en-US" sz="2800" dirty="0"/>
              <a:t> </a:t>
            </a:r>
            <a:r>
              <a:rPr lang="en-US" sz="2800" dirty="0" err="1"/>
              <a:t>কারণ</a:t>
            </a:r>
            <a:r>
              <a:rPr lang="en-US" sz="2800" dirty="0"/>
              <a:t> </a:t>
            </a:r>
            <a:r>
              <a:rPr lang="en-US" sz="2800" dirty="0" err="1"/>
              <a:t>নিম্নরুপঃ</a:t>
            </a:r>
            <a:endParaRPr lang="en-US" sz="2800" dirty="0"/>
          </a:p>
          <a:p>
            <a:r>
              <a:rPr lang="en-US" sz="2800" dirty="0"/>
              <a:t>১।বিশুদ্ধ </a:t>
            </a:r>
            <a:r>
              <a:rPr lang="en-US" sz="2800" dirty="0" err="1"/>
              <a:t>বর্ণনা</a:t>
            </a:r>
            <a:r>
              <a:rPr lang="en-US" sz="2800" dirty="0"/>
              <a:t> </a:t>
            </a:r>
            <a:r>
              <a:rPr lang="en-US" sz="2800" dirty="0" err="1"/>
              <a:t>মতে</a:t>
            </a:r>
            <a:r>
              <a:rPr lang="en-US" sz="2800" dirty="0"/>
              <a:t> </a:t>
            </a:r>
            <a:r>
              <a:rPr lang="en-US" sz="2800" dirty="0" err="1"/>
              <a:t>তখন</a:t>
            </a:r>
            <a:r>
              <a:rPr lang="en-US" sz="2800" dirty="0"/>
              <a:t> </a:t>
            </a:r>
            <a:r>
              <a:rPr lang="en-US" sz="2800" dirty="0" err="1"/>
              <a:t>পর্যন্ত</a:t>
            </a:r>
            <a:r>
              <a:rPr lang="en-US" sz="2800" dirty="0"/>
              <a:t> </a:t>
            </a:r>
            <a:r>
              <a:rPr lang="en-US" sz="2800" dirty="0" err="1"/>
              <a:t>হজ্জ</a:t>
            </a:r>
            <a:r>
              <a:rPr lang="en-US" sz="2800" dirty="0"/>
              <a:t> </a:t>
            </a:r>
            <a:r>
              <a:rPr lang="en-US" sz="2800" dirty="0" err="1"/>
              <a:t>ফরয</a:t>
            </a:r>
            <a:r>
              <a:rPr lang="en-US" sz="2800" dirty="0"/>
              <a:t> </a:t>
            </a:r>
            <a:r>
              <a:rPr lang="en-US" sz="2800" dirty="0" err="1"/>
              <a:t>হয়নি</a:t>
            </a:r>
            <a:r>
              <a:rPr lang="en-US" sz="2800" dirty="0"/>
              <a:t>। </a:t>
            </a:r>
            <a:r>
              <a:rPr lang="en-US" sz="2800" dirty="0" err="1"/>
              <a:t>কেননা</a:t>
            </a:r>
            <a:r>
              <a:rPr lang="en-US" sz="2800" dirty="0"/>
              <a:t> ,</a:t>
            </a:r>
            <a:r>
              <a:rPr lang="en-US" sz="2800" dirty="0" err="1"/>
              <a:t>হাদিসে</a:t>
            </a:r>
            <a:r>
              <a:rPr lang="en-US" sz="2800" dirty="0"/>
              <a:t> </a:t>
            </a:r>
            <a:r>
              <a:rPr lang="en-US" sz="2800" dirty="0" err="1"/>
              <a:t>আলোচ্য</a:t>
            </a:r>
            <a:r>
              <a:rPr lang="en-US" sz="2800" dirty="0"/>
              <a:t> </a:t>
            </a:r>
            <a:r>
              <a:rPr lang="en-US" sz="2800" dirty="0" err="1"/>
              <a:t>বেদুঈন</a:t>
            </a:r>
            <a:r>
              <a:rPr lang="en-US" sz="2800" dirty="0"/>
              <a:t> </a:t>
            </a:r>
            <a:r>
              <a:rPr lang="en-US" sz="2800" dirty="0" err="1"/>
              <a:t>বেক্তি</a:t>
            </a:r>
            <a:r>
              <a:rPr lang="en-US" sz="2800" dirty="0"/>
              <a:t> </a:t>
            </a:r>
            <a:r>
              <a:rPr lang="en-US" sz="2800" dirty="0" err="1"/>
              <a:t>রাসুল</a:t>
            </a:r>
            <a:r>
              <a:rPr lang="en-US" sz="2800" dirty="0"/>
              <a:t> (</a:t>
            </a:r>
            <a:r>
              <a:rPr lang="en-US" sz="2800" dirty="0" err="1"/>
              <a:t>সঃ</a:t>
            </a:r>
            <a:r>
              <a:rPr lang="en-US" sz="2800" dirty="0"/>
              <a:t>) </a:t>
            </a:r>
            <a:r>
              <a:rPr lang="en-US" sz="2800" dirty="0" err="1"/>
              <a:t>এর</a:t>
            </a:r>
            <a:r>
              <a:rPr lang="en-US" sz="2800" dirty="0"/>
              <a:t> </a:t>
            </a:r>
            <a:r>
              <a:rPr lang="en-US" sz="2800" dirty="0" err="1"/>
              <a:t>নিকট</a:t>
            </a:r>
            <a:r>
              <a:rPr lang="en-US" sz="2800" dirty="0"/>
              <a:t> </a:t>
            </a:r>
            <a:r>
              <a:rPr lang="en-US" sz="2800" dirty="0" err="1"/>
              <a:t>আগমন</a:t>
            </a:r>
            <a:r>
              <a:rPr lang="en-US" sz="2800" dirty="0"/>
              <a:t> </a:t>
            </a:r>
            <a:r>
              <a:rPr lang="en-US" sz="2800" dirty="0" err="1"/>
              <a:t>করেছিল</a:t>
            </a:r>
            <a:r>
              <a:rPr lang="en-US" sz="2800" dirty="0"/>
              <a:t> ৭তম </a:t>
            </a:r>
            <a:r>
              <a:rPr lang="en-US" sz="2800" dirty="0" err="1"/>
              <a:t>হিজরিতে</a:t>
            </a:r>
            <a:r>
              <a:rPr lang="en-US" sz="2800" dirty="0"/>
              <a:t>। </a:t>
            </a:r>
            <a:r>
              <a:rPr lang="en-US" sz="2800" dirty="0" err="1"/>
              <a:t>আর</a:t>
            </a:r>
            <a:r>
              <a:rPr lang="en-US" sz="2800" dirty="0"/>
              <a:t> </a:t>
            </a:r>
            <a:r>
              <a:rPr lang="en-US" sz="2800" dirty="0" err="1"/>
              <a:t>হজ্জ</a:t>
            </a:r>
            <a:r>
              <a:rPr lang="en-US" sz="2800" dirty="0"/>
              <a:t> </a:t>
            </a:r>
            <a:r>
              <a:rPr lang="en-US" sz="2800" dirty="0" err="1"/>
              <a:t>ফরজ</a:t>
            </a:r>
            <a:r>
              <a:rPr lang="en-US" sz="2800" dirty="0"/>
              <a:t> </a:t>
            </a:r>
            <a:r>
              <a:rPr lang="en-US" sz="2800" dirty="0" err="1"/>
              <a:t>হয়েছিল</a:t>
            </a:r>
            <a:r>
              <a:rPr lang="en-US" sz="2800" dirty="0"/>
              <a:t> </a:t>
            </a:r>
            <a:r>
              <a:rPr lang="en-US" sz="2800" dirty="0" err="1"/>
              <a:t>নবম</a:t>
            </a:r>
            <a:r>
              <a:rPr lang="en-US" sz="2800" dirty="0"/>
              <a:t> </a:t>
            </a:r>
            <a:r>
              <a:rPr lang="en-US" sz="2800" dirty="0" err="1"/>
              <a:t>হিজরিতে</a:t>
            </a:r>
            <a:endParaRPr lang="en-US" sz="2800" dirty="0"/>
          </a:p>
          <a:p>
            <a:r>
              <a:rPr lang="en-US" sz="2800" dirty="0"/>
              <a:t>২।অথবা, </a:t>
            </a:r>
            <a:r>
              <a:rPr lang="en-US" sz="2800" dirty="0" err="1"/>
              <a:t>বর্ণনাকারী</a:t>
            </a:r>
            <a:r>
              <a:rPr lang="en-US" sz="2800" dirty="0"/>
              <a:t> </a:t>
            </a:r>
            <a:r>
              <a:rPr lang="en-US" sz="2800" dirty="0" err="1"/>
              <a:t>ভুল</a:t>
            </a:r>
            <a:r>
              <a:rPr lang="en-US" sz="2800" dirty="0"/>
              <a:t> </a:t>
            </a:r>
            <a:r>
              <a:rPr lang="en-US" sz="2800" dirty="0" err="1"/>
              <a:t>ক্রমে</a:t>
            </a:r>
            <a:r>
              <a:rPr lang="en-US" sz="2800" dirty="0"/>
              <a:t> </a:t>
            </a:r>
            <a:r>
              <a:rPr lang="en-US" sz="2800" dirty="0" err="1"/>
              <a:t>হজের</a:t>
            </a:r>
            <a:r>
              <a:rPr lang="en-US" sz="2800" dirty="0"/>
              <a:t> </a:t>
            </a:r>
            <a:r>
              <a:rPr lang="en-US" sz="2800" dirty="0" err="1"/>
              <a:t>কথা</a:t>
            </a:r>
            <a:r>
              <a:rPr lang="en-US" sz="2800" dirty="0"/>
              <a:t> </a:t>
            </a:r>
            <a:r>
              <a:rPr lang="en-US" sz="2800" dirty="0" err="1"/>
              <a:t>উল্লেখ</a:t>
            </a:r>
            <a:r>
              <a:rPr lang="en-US" sz="2800" dirty="0"/>
              <a:t> </a:t>
            </a:r>
            <a:r>
              <a:rPr lang="en-US" sz="2800" dirty="0" err="1"/>
              <a:t>করেনি</a:t>
            </a:r>
            <a:r>
              <a:rPr lang="en-US" sz="2800" dirty="0"/>
              <a:t>।</a:t>
            </a:r>
          </a:p>
          <a:p>
            <a:r>
              <a:rPr lang="en-US" sz="2800" dirty="0"/>
              <a:t>৩। </a:t>
            </a:r>
            <a:r>
              <a:rPr lang="en-US" sz="2800" dirty="0" err="1"/>
              <a:t>অথবা</a:t>
            </a:r>
            <a:r>
              <a:rPr lang="en-US" sz="2800" dirty="0"/>
              <a:t>, </a:t>
            </a:r>
            <a:r>
              <a:rPr lang="en-US" sz="2800" dirty="0" err="1"/>
              <a:t>সংক্ষিপ্ত</a:t>
            </a:r>
            <a:r>
              <a:rPr lang="en-US" sz="2800" dirty="0"/>
              <a:t> </a:t>
            </a:r>
            <a:r>
              <a:rPr lang="en-US" sz="2800" dirty="0" err="1"/>
              <a:t>করার</a:t>
            </a:r>
            <a:r>
              <a:rPr lang="en-US" sz="2800" dirty="0"/>
              <a:t> </a:t>
            </a:r>
            <a:r>
              <a:rPr lang="en-US" sz="2800" dirty="0" err="1"/>
              <a:t>নিমিত্ত</a:t>
            </a:r>
            <a:r>
              <a:rPr lang="en-US" sz="2800" dirty="0"/>
              <a:t> </a:t>
            </a:r>
            <a:r>
              <a:rPr lang="en-US" sz="2800" dirty="0" err="1"/>
              <a:t>বর্ণনা</a:t>
            </a:r>
            <a:r>
              <a:rPr lang="en-US" sz="2800" dirty="0"/>
              <a:t> </a:t>
            </a:r>
            <a:r>
              <a:rPr lang="en-US" sz="2800" dirty="0" err="1"/>
              <a:t>কারী</a:t>
            </a:r>
            <a:r>
              <a:rPr lang="en-US" sz="2800" dirty="0"/>
              <a:t> </a:t>
            </a:r>
            <a:r>
              <a:rPr lang="en-US" sz="2800" dirty="0" err="1"/>
              <a:t>হজ্জের</a:t>
            </a:r>
            <a:r>
              <a:rPr lang="en-US" sz="2800" dirty="0"/>
              <a:t> </a:t>
            </a:r>
            <a:r>
              <a:rPr lang="en-US" sz="2800" dirty="0" err="1"/>
              <a:t>কথা</a:t>
            </a:r>
            <a:r>
              <a:rPr lang="en-US" sz="2800" dirty="0"/>
              <a:t> </a:t>
            </a:r>
            <a:r>
              <a:rPr lang="en-US" sz="2800" dirty="0" err="1"/>
              <a:t>উল্লেখ</a:t>
            </a:r>
            <a:r>
              <a:rPr lang="en-US" sz="2800" dirty="0"/>
              <a:t> </a:t>
            </a:r>
            <a:r>
              <a:rPr lang="en-US" sz="2800" dirty="0" err="1"/>
              <a:t>করেনি</a:t>
            </a:r>
            <a:r>
              <a:rPr lang="en-US" sz="2800" dirty="0"/>
              <a:t>।</a:t>
            </a:r>
          </a:p>
          <a:p>
            <a:r>
              <a:rPr lang="en-US" sz="2800" dirty="0"/>
              <a:t>৪। </a:t>
            </a:r>
            <a:r>
              <a:rPr lang="en-US" sz="2800" dirty="0" err="1"/>
              <a:t>অথবা</a:t>
            </a:r>
            <a:r>
              <a:rPr lang="en-US" sz="2800" dirty="0"/>
              <a:t>, </a:t>
            </a:r>
            <a:r>
              <a:rPr lang="en-US" sz="2800" dirty="0" err="1"/>
              <a:t>হজের</a:t>
            </a:r>
            <a:r>
              <a:rPr lang="en-US" sz="2800" dirty="0"/>
              <a:t> </a:t>
            </a:r>
            <a:r>
              <a:rPr lang="en-US" sz="2800" dirty="0" err="1"/>
              <a:t>কথা</a:t>
            </a:r>
            <a:r>
              <a:rPr lang="en-US" sz="2800" dirty="0"/>
              <a:t> </a:t>
            </a:r>
            <a:r>
              <a:rPr lang="en-US" sz="2800" dirty="0" err="1"/>
              <a:t>উল্লেখ</a:t>
            </a:r>
            <a:r>
              <a:rPr lang="en-US" sz="2800" dirty="0"/>
              <a:t> </a:t>
            </a:r>
            <a:r>
              <a:rPr lang="en-US" sz="2800" dirty="0" err="1"/>
              <a:t>করেছেন</a:t>
            </a:r>
            <a:r>
              <a:rPr lang="en-US" sz="2800" dirty="0"/>
              <a:t>, </a:t>
            </a:r>
            <a:r>
              <a:rPr lang="en-US" sz="2800" dirty="0" err="1"/>
              <a:t>কিন্তু</a:t>
            </a:r>
            <a:r>
              <a:rPr lang="en-US" sz="2800" dirty="0"/>
              <a:t> </a:t>
            </a:r>
            <a:r>
              <a:rPr lang="en-US" sz="2800" dirty="0" err="1"/>
              <a:t>দুরুত্তের</a:t>
            </a:r>
            <a:r>
              <a:rPr lang="en-US" sz="2800" dirty="0"/>
              <a:t> </a:t>
            </a:r>
            <a:r>
              <a:rPr lang="en-US" sz="2800" dirty="0" err="1"/>
              <a:t>কারনে</a:t>
            </a:r>
            <a:r>
              <a:rPr lang="en-US" sz="2800" dirty="0"/>
              <a:t> </a:t>
            </a:r>
            <a:r>
              <a:rPr lang="en-US" sz="2800" dirty="0" err="1"/>
              <a:t>বরননাকারি</a:t>
            </a:r>
            <a:r>
              <a:rPr lang="en-US" sz="2800" dirty="0"/>
              <a:t> </a:t>
            </a:r>
            <a:r>
              <a:rPr lang="en-US" sz="2800" dirty="0" err="1"/>
              <a:t>তা</a:t>
            </a:r>
            <a:r>
              <a:rPr lang="en-US" sz="2800" dirty="0"/>
              <a:t> </a:t>
            </a:r>
            <a:r>
              <a:rPr lang="en-US" sz="2800" dirty="0" err="1"/>
              <a:t>শুনতে</a:t>
            </a:r>
            <a:r>
              <a:rPr lang="en-US" sz="2800" dirty="0"/>
              <a:t>  </a:t>
            </a:r>
            <a:r>
              <a:rPr lang="en-US" sz="2800" dirty="0" err="1"/>
              <a:t>পাননি</a:t>
            </a:r>
            <a:r>
              <a:rPr lang="en-US" sz="2800" dirty="0"/>
              <a:t>। </a:t>
            </a:r>
          </a:p>
          <a:p>
            <a:r>
              <a:rPr lang="en-US" sz="2800" dirty="0"/>
              <a:t>৫। </a:t>
            </a:r>
            <a:r>
              <a:rPr lang="en-US" sz="2800" dirty="0" err="1"/>
              <a:t>অথবা</a:t>
            </a:r>
            <a:r>
              <a:rPr lang="en-US" sz="2800" dirty="0"/>
              <a:t>, </a:t>
            </a:r>
            <a:r>
              <a:rPr lang="en-US" sz="2800" dirty="0" err="1"/>
              <a:t>হাদিসের</a:t>
            </a:r>
            <a:r>
              <a:rPr lang="en-US" sz="2800" dirty="0"/>
              <a:t> </a:t>
            </a:r>
            <a:r>
              <a:rPr lang="en-US" sz="2800" dirty="0" err="1"/>
              <a:t>নিত্য</a:t>
            </a:r>
            <a:r>
              <a:rPr lang="en-US" sz="2800" dirty="0"/>
              <a:t> </a:t>
            </a:r>
            <a:r>
              <a:rPr lang="en-US" sz="2800" dirty="0" err="1"/>
              <a:t>নৈমিত্তিক</a:t>
            </a:r>
            <a:r>
              <a:rPr lang="en-US" sz="2800" dirty="0"/>
              <a:t> </a:t>
            </a:r>
            <a:r>
              <a:rPr lang="en-US" sz="2800" dirty="0" err="1"/>
              <a:t>আমল</a:t>
            </a:r>
            <a:r>
              <a:rPr lang="en-US" sz="2800" dirty="0"/>
              <a:t> </a:t>
            </a:r>
            <a:r>
              <a:rPr lang="en-US" sz="2800" dirty="0" err="1"/>
              <a:t>সমূহের</a:t>
            </a:r>
            <a:r>
              <a:rPr lang="en-US" sz="2800" dirty="0"/>
              <a:t> </a:t>
            </a:r>
            <a:r>
              <a:rPr lang="en-US" sz="2800" dirty="0" err="1"/>
              <a:t>কথা</a:t>
            </a:r>
            <a:r>
              <a:rPr lang="en-US" sz="2800" dirty="0"/>
              <a:t> </a:t>
            </a:r>
            <a:r>
              <a:rPr lang="en-US" sz="2800" dirty="0" err="1"/>
              <a:t>উল্লেখ</a:t>
            </a:r>
            <a:r>
              <a:rPr lang="en-US" sz="2800" dirty="0"/>
              <a:t> </a:t>
            </a:r>
            <a:r>
              <a:rPr lang="en-US" sz="2800" dirty="0" err="1"/>
              <a:t>করা</a:t>
            </a:r>
            <a:r>
              <a:rPr lang="en-US" sz="2800" dirty="0"/>
              <a:t> </a:t>
            </a:r>
            <a:r>
              <a:rPr lang="en-US" sz="2800" dirty="0" err="1"/>
              <a:t>হয়েছে</a:t>
            </a:r>
            <a:r>
              <a:rPr lang="en-US" sz="2800" dirty="0"/>
              <a:t>। </a:t>
            </a:r>
            <a:r>
              <a:rPr lang="en-US" sz="2800" dirty="0" err="1"/>
              <a:t>হজ্জ</a:t>
            </a:r>
            <a:r>
              <a:rPr lang="en-US" sz="2800" dirty="0"/>
              <a:t> </a:t>
            </a:r>
            <a:r>
              <a:rPr lang="en-US" sz="2800" dirty="0" err="1"/>
              <a:t>যেহেতু</a:t>
            </a:r>
            <a:r>
              <a:rPr lang="en-US" sz="2800" dirty="0"/>
              <a:t> </a:t>
            </a:r>
            <a:r>
              <a:rPr lang="en-US" sz="2800" dirty="0" err="1"/>
              <a:t>জীবনে</a:t>
            </a:r>
            <a:r>
              <a:rPr lang="en-US" sz="2800" dirty="0"/>
              <a:t> </a:t>
            </a:r>
            <a:r>
              <a:rPr lang="en-US" sz="2800" dirty="0" err="1"/>
              <a:t>একবার</a:t>
            </a:r>
            <a:r>
              <a:rPr lang="en-US" sz="2800" dirty="0"/>
              <a:t> </a:t>
            </a:r>
            <a:r>
              <a:rPr lang="en-US" sz="2800" dirty="0" err="1"/>
              <a:t>ফরজ</a:t>
            </a:r>
            <a:r>
              <a:rPr lang="en-US" sz="2800" dirty="0"/>
              <a:t> </a:t>
            </a:r>
            <a:r>
              <a:rPr lang="en-US" sz="2800" dirty="0" err="1"/>
              <a:t>তাই</a:t>
            </a:r>
            <a:r>
              <a:rPr lang="en-US" sz="2800" dirty="0"/>
              <a:t> </a:t>
            </a:r>
            <a:r>
              <a:rPr lang="en-US" sz="2800" dirty="0" err="1"/>
              <a:t>হজ্জ</a:t>
            </a:r>
            <a:r>
              <a:rPr lang="en-US" sz="2800" dirty="0"/>
              <a:t> </a:t>
            </a:r>
            <a:r>
              <a:rPr lang="en-US" sz="2800" dirty="0" err="1"/>
              <a:t>এর</a:t>
            </a:r>
            <a:r>
              <a:rPr lang="en-US" sz="2800" dirty="0"/>
              <a:t> </a:t>
            </a:r>
            <a:r>
              <a:rPr lang="en-US" sz="2800" dirty="0" err="1"/>
              <a:t>কথা</a:t>
            </a:r>
            <a:r>
              <a:rPr lang="en-US" sz="2800" dirty="0"/>
              <a:t> </a:t>
            </a:r>
            <a:r>
              <a:rPr lang="en-US" sz="2800" dirty="0" err="1"/>
              <a:t>উল্লেখ</a:t>
            </a:r>
            <a:r>
              <a:rPr lang="en-US" sz="2800" dirty="0"/>
              <a:t> </a:t>
            </a:r>
            <a:r>
              <a:rPr lang="en-US" sz="2800" dirty="0" err="1"/>
              <a:t>করা</a:t>
            </a:r>
            <a:r>
              <a:rPr lang="en-US" sz="2800" dirty="0"/>
              <a:t> </a:t>
            </a:r>
            <a:r>
              <a:rPr lang="en-US" sz="2800" dirty="0" err="1"/>
              <a:t>হয়নি</a:t>
            </a:r>
            <a:r>
              <a:rPr lang="en-US" sz="2800" dirty="0"/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1C957D-3018-48CD-8E55-DCAFF3DD24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744" y="1474577"/>
            <a:ext cx="4128403" cy="397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518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A22A64-EA4E-4329-B2DA-EBEC2BCBDF01}"/>
              </a:ext>
            </a:extLst>
          </p:cNvPr>
          <p:cNvSpPr txBox="1"/>
          <p:nvPr/>
        </p:nvSpPr>
        <p:spPr>
          <a:xfrm>
            <a:off x="247134" y="107092"/>
            <a:ext cx="734815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6. </a:t>
            </a:r>
            <a:r>
              <a:rPr lang="en-US" sz="2800" dirty="0" err="1"/>
              <a:t>বেদুইন</a:t>
            </a:r>
            <a:r>
              <a:rPr lang="en-US" sz="2800" dirty="0"/>
              <a:t> </a:t>
            </a:r>
            <a:r>
              <a:rPr lang="en-US" sz="2800" dirty="0" err="1"/>
              <a:t>লোকটিকে</a:t>
            </a:r>
            <a:r>
              <a:rPr lang="en-US" sz="2800" dirty="0"/>
              <a:t> </a:t>
            </a:r>
            <a:r>
              <a:rPr lang="en-US" sz="2800" dirty="0" err="1"/>
              <a:t>জান্নাতি</a:t>
            </a:r>
            <a:r>
              <a:rPr lang="en-US" sz="2800" dirty="0"/>
              <a:t> </a:t>
            </a:r>
            <a:r>
              <a:rPr lang="en-US" sz="2800" dirty="0" err="1"/>
              <a:t>বলার</a:t>
            </a:r>
            <a:r>
              <a:rPr lang="en-US" sz="2800" dirty="0"/>
              <a:t> </a:t>
            </a:r>
            <a:r>
              <a:rPr lang="en-US" sz="2800" dirty="0" err="1"/>
              <a:t>কারনঃ</a:t>
            </a:r>
            <a:endParaRPr lang="en-US" sz="2800" dirty="0"/>
          </a:p>
          <a:p>
            <a:r>
              <a:rPr lang="en-US" sz="2800" dirty="0" err="1"/>
              <a:t>রাসুল</a:t>
            </a:r>
            <a:r>
              <a:rPr lang="en-US" sz="2800" dirty="0"/>
              <a:t> (</a:t>
            </a:r>
            <a:r>
              <a:rPr lang="en-US" sz="2800" dirty="0" err="1"/>
              <a:t>সঃ</a:t>
            </a:r>
            <a:r>
              <a:rPr lang="en-US" sz="2800" dirty="0"/>
              <a:t>) </a:t>
            </a:r>
            <a:r>
              <a:rPr lang="en-US" sz="2800" dirty="0" err="1"/>
              <a:t>বলেছেন</a:t>
            </a:r>
            <a:r>
              <a:rPr lang="en-US" sz="2800" dirty="0"/>
              <a:t> </a:t>
            </a:r>
            <a:r>
              <a:rPr lang="en-US" sz="2800" dirty="0" err="1"/>
              <a:t>লোকটি</a:t>
            </a:r>
            <a:r>
              <a:rPr lang="en-US" sz="2800" dirty="0"/>
              <a:t> </a:t>
            </a:r>
            <a:r>
              <a:rPr lang="en-US" sz="2800" dirty="0" err="1"/>
              <a:t>জান্নাতবাসী</a:t>
            </a:r>
            <a:r>
              <a:rPr lang="en-US" sz="2800" dirty="0"/>
              <a:t> এ </a:t>
            </a:r>
            <a:r>
              <a:rPr lang="en-US" sz="2800" dirty="0" err="1"/>
              <a:t>কথা</a:t>
            </a:r>
            <a:r>
              <a:rPr lang="en-US" sz="2800" dirty="0"/>
              <a:t> </a:t>
            </a:r>
            <a:r>
              <a:rPr lang="en-US" sz="2800" dirty="0" err="1"/>
              <a:t>বলার</a:t>
            </a:r>
            <a:r>
              <a:rPr lang="en-US" sz="2800" dirty="0"/>
              <a:t> </a:t>
            </a:r>
            <a:r>
              <a:rPr lang="en-US" sz="2800" dirty="0" err="1"/>
              <a:t>কারণ</a:t>
            </a:r>
            <a:r>
              <a:rPr lang="en-US" sz="2800" dirty="0"/>
              <a:t> </a:t>
            </a:r>
            <a:r>
              <a:rPr lang="en-US" sz="2800" dirty="0" err="1"/>
              <a:t>হল</a:t>
            </a:r>
            <a:r>
              <a:rPr lang="en-US" sz="2800" dirty="0"/>
              <a:t>-</a:t>
            </a:r>
          </a:p>
          <a:p>
            <a:pPr marL="457200" indent="-457200">
              <a:buAutoNum type="arabicPeriod"/>
            </a:pPr>
            <a:r>
              <a:rPr lang="en-US" sz="2800" dirty="0" err="1"/>
              <a:t>রাসুল</a:t>
            </a:r>
            <a:r>
              <a:rPr lang="en-US" sz="2800" dirty="0"/>
              <a:t> (</a:t>
            </a:r>
            <a:r>
              <a:rPr lang="en-US" sz="2800" dirty="0" err="1"/>
              <a:t>সঃ</a:t>
            </a:r>
            <a:r>
              <a:rPr lang="en-US" sz="2800" dirty="0"/>
              <a:t>) </a:t>
            </a:r>
            <a:r>
              <a:rPr lang="en-US" sz="2800" dirty="0" err="1"/>
              <a:t>ওহি</a:t>
            </a:r>
            <a:r>
              <a:rPr lang="en-US" sz="2800" dirty="0"/>
              <a:t> </a:t>
            </a:r>
            <a:r>
              <a:rPr lang="en-US" sz="2800" dirty="0" err="1"/>
              <a:t>দ্বারা</a:t>
            </a:r>
            <a:r>
              <a:rPr lang="en-US" sz="2800" dirty="0"/>
              <a:t> </a:t>
            </a:r>
            <a:r>
              <a:rPr lang="en-US" sz="2800" dirty="0" err="1"/>
              <a:t>জেনেছেন</a:t>
            </a:r>
            <a:r>
              <a:rPr lang="en-US" sz="2800" dirty="0"/>
              <a:t> </a:t>
            </a:r>
            <a:r>
              <a:rPr lang="en-US" sz="2800" dirty="0" err="1"/>
              <a:t>সে</a:t>
            </a:r>
            <a:r>
              <a:rPr lang="en-US" sz="2800" dirty="0"/>
              <a:t> </a:t>
            </a:r>
            <a:r>
              <a:rPr lang="en-US" sz="2800" dirty="0" err="1"/>
              <a:t>জান্নাতে</a:t>
            </a:r>
            <a:r>
              <a:rPr lang="en-US" sz="2800" dirty="0"/>
              <a:t> </a:t>
            </a:r>
            <a:r>
              <a:rPr lang="en-US" sz="2800" dirty="0" err="1"/>
              <a:t>যাবে</a:t>
            </a:r>
            <a:r>
              <a:rPr lang="en-US" sz="2800" dirty="0"/>
              <a:t> ।</a:t>
            </a:r>
          </a:p>
          <a:p>
            <a:pPr marL="457200" indent="-457200">
              <a:buAutoNum type="arabicPeriod"/>
            </a:pPr>
            <a:r>
              <a:rPr lang="en-US" sz="2800" dirty="0" err="1"/>
              <a:t>অথবা</a:t>
            </a:r>
            <a:r>
              <a:rPr lang="en-US" sz="2800" dirty="0"/>
              <a:t> </a:t>
            </a:r>
            <a:r>
              <a:rPr lang="en-US" sz="2800" dirty="0" err="1"/>
              <a:t>প্রবল</a:t>
            </a:r>
            <a:r>
              <a:rPr lang="en-US" sz="2800" dirty="0"/>
              <a:t> </a:t>
            </a:r>
            <a:r>
              <a:rPr lang="en-US" sz="2800" dirty="0" err="1"/>
              <a:t>ধারনার</a:t>
            </a:r>
            <a:r>
              <a:rPr lang="en-US" sz="2800" dirty="0"/>
              <a:t> </a:t>
            </a:r>
            <a:r>
              <a:rPr lang="en-US" sz="2800" dirty="0" err="1"/>
              <a:t>ভিত্তিতে</a:t>
            </a:r>
            <a:r>
              <a:rPr lang="en-US" sz="2800" dirty="0"/>
              <a:t> এ </a:t>
            </a:r>
            <a:r>
              <a:rPr lang="en-US" sz="2800" dirty="0" err="1"/>
              <a:t>মন্তব্য</a:t>
            </a:r>
            <a:r>
              <a:rPr lang="en-US" sz="2800" dirty="0"/>
              <a:t> </a:t>
            </a:r>
            <a:r>
              <a:rPr lang="en-US" sz="2800" dirty="0" err="1"/>
              <a:t>করেছেন</a:t>
            </a:r>
            <a:r>
              <a:rPr lang="en-US" sz="2800" dirty="0"/>
              <a:t> ।</a:t>
            </a:r>
          </a:p>
          <a:p>
            <a:pPr marL="457200" indent="-457200">
              <a:buAutoNum type="arabicPeriod"/>
            </a:pPr>
            <a:r>
              <a:rPr lang="en-US" sz="2800" dirty="0" err="1"/>
              <a:t>অথবা</a:t>
            </a:r>
            <a:r>
              <a:rPr lang="en-US" sz="2800" dirty="0"/>
              <a:t> </a:t>
            </a:r>
            <a:r>
              <a:rPr lang="en-US" sz="2800" dirty="0" err="1"/>
              <a:t>লোকটির</a:t>
            </a:r>
            <a:r>
              <a:rPr lang="en-US" sz="2800" dirty="0"/>
              <a:t> </a:t>
            </a:r>
            <a:r>
              <a:rPr lang="en-US" sz="2800" dirty="0" err="1"/>
              <a:t>অবিচল</a:t>
            </a:r>
            <a:r>
              <a:rPr lang="en-US" sz="2800" dirty="0"/>
              <a:t> </a:t>
            </a:r>
            <a:r>
              <a:rPr lang="en-US" sz="2800" dirty="0" err="1"/>
              <a:t>আস্থা</a:t>
            </a:r>
            <a:r>
              <a:rPr lang="en-US" sz="2800" dirty="0"/>
              <a:t> ও </a:t>
            </a:r>
            <a:r>
              <a:rPr lang="en-US" sz="2800" dirty="0" err="1"/>
              <a:t>ধীরতা</a:t>
            </a:r>
            <a:r>
              <a:rPr lang="en-US" sz="2800" dirty="0"/>
              <a:t> </a:t>
            </a:r>
            <a:r>
              <a:rPr lang="en-US" sz="2800" dirty="0" err="1"/>
              <a:t>দেখে</a:t>
            </a:r>
            <a:r>
              <a:rPr lang="en-US" sz="2800" dirty="0"/>
              <a:t> </a:t>
            </a:r>
            <a:r>
              <a:rPr lang="en-US" sz="2800" dirty="0" err="1"/>
              <a:t>তিনি</a:t>
            </a:r>
            <a:r>
              <a:rPr lang="en-US" sz="2800" dirty="0"/>
              <a:t> এ </a:t>
            </a:r>
            <a:r>
              <a:rPr lang="en-US" sz="2800" dirty="0" err="1"/>
              <a:t>কথা</a:t>
            </a:r>
            <a:r>
              <a:rPr lang="en-US" sz="2800" dirty="0"/>
              <a:t> </a:t>
            </a:r>
            <a:r>
              <a:rPr lang="en-US" sz="2800" dirty="0" err="1"/>
              <a:t>বলেছেন</a:t>
            </a:r>
            <a:r>
              <a:rPr lang="en-US" sz="2800" dirty="0"/>
              <a:t>।</a:t>
            </a:r>
          </a:p>
          <a:p>
            <a:pPr marL="457200" indent="-457200">
              <a:buAutoNum type="arabicPeriod"/>
            </a:pPr>
            <a:r>
              <a:rPr lang="en-US" sz="2800" dirty="0" err="1"/>
              <a:t>অথবা</a:t>
            </a:r>
            <a:r>
              <a:rPr lang="en-US" sz="2800" dirty="0"/>
              <a:t> </a:t>
            </a:r>
            <a:r>
              <a:rPr lang="en-US" sz="2800" dirty="0" err="1"/>
              <a:t>এখানে</a:t>
            </a:r>
            <a:r>
              <a:rPr lang="en-US" sz="2800" dirty="0"/>
              <a:t> </a:t>
            </a:r>
            <a:r>
              <a:rPr lang="en-US" sz="2800" dirty="0" err="1"/>
              <a:t>একটি</a:t>
            </a:r>
            <a:r>
              <a:rPr lang="en-US" sz="2800" dirty="0"/>
              <a:t> </a:t>
            </a:r>
            <a:r>
              <a:rPr lang="en-US" sz="2800" dirty="0" err="1"/>
              <a:t>বাক্য</a:t>
            </a:r>
            <a:r>
              <a:rPr lang="en-US" sz="2800" dirty="0"/>
              <a:t> </a:t>
            </a:r>
            <a:r>
              <a:rPr lang="en-US" sz="2800" dirty="0" err="1"/>
              <a:t>উহ্য</a:t>
            </a:r>
            <a:r>
              <a:rPr lang="en-US" sz="2800" dirty="0"/>
              <a:t> </a:t>
            </a:r>
            <a:r>
              <a:rPr lang="en-US" sz="2800" dirty="0" err="1"/>
              <a:t>আছে</a:t>
            </a:r>
            <a:r>
              <a:rPr lang="en-US" sz="2800" dirty="0"/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7EBEAB-A774-4064-A780-99C20BF0A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205" y="0"/>
            <a:ext cx="502508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4A3AA9-B3EB-49BC-9B92-93F05DD2AC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8781"/>
            <a:ext cx="7142205" cy="373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522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78F85A-B2A9-4DEC-B11B-3AA1C47428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000"/>
                    </a14:imgEffect>
                    <a14:imgEffect>
                      <a14:saturation sat="203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701" y="434546"/>
            <a:ext cx="10220743" cy="61536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8B5969-04E4-4744-A2B4-628DEFE06799}"/>
              </a:ext>
            </a:extLst>
          </p:cNvPr>
          <p:cNvSpPr txBox="1"/>
          <p:nvPr/>
        </p:nvSpPr>
        <p:spPr>
          <a:xfrm>
            <a:off x="4893276" y="683741"/>
            <a:ext cx="42589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>
                <a:solidFill>
                  <a:schemeClr val="accent2">
                    <a:lumMod val="75000"/>
                  </a:schemeClr>
                </a:solidFill>
              </a:rPr>
              <a:t>ধন্যবাদ</a:t>
            </a:r>
            <a:endParaRPr lang="en-US" sz="8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420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320</TotalTime>
  <Words>592</Words>
  <Application>Microsoft Office PowerPoint</Application>
  <PresentationFormat>Widescreen</PresentationFormat>
  <Paragraphs>51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NSimSun</vt:lpstr>
      <vt:lpstr>Arial</vt:lpstr>
      <vt:lpstr>Century Gothic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SI. NAHIN</dc:creator>
  <cp:lastModifiedBy>SI. NAHIN</cp:lastModifiedBy>
  <cp:revision>34</cp:revision>
  <dcterms:created xsi:type="dcterms:W3CDTF">2021-06-19T11:09:41Z</dcterms:created>
  <dcterms:modified xsi:type="dcterms:W3CDTF">2021-06-25T15:03:13Z</dcterms:modified>
</cp:coreProperties>
</file>