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3" r:id="rId3"/>
    <p:sldId id="274" r:id="rId4"/>
    <p:sldId id="257" r:id="rId5"/>
    <p:sldId id="256" r:id="rId6"/>
    <p:sldId id="258" r:id="rId7"/>
    <p:sldId id="259" r:id="rId8"/>
    <p:sldId id="260" r:id="rId9"/>
    <p:sldId id="261" r:id="rId10"/>
    <p:sldId id="276" r:id="rId11"/>
    <p:sldId id="262" r:id="rId12"/>
    <p:sldId id="263" r:id="rId13"/>
    <p:sldId id="264" r:id="rId14"/>
    <p:sldId id="266" r:id="rId15"/>
    <p:sldId id="265" r:id="rId16"/>
    <p:sldId id="267" r:id="rId17"/>
    <p:sldId id="268" r:id="rId18"/>
    <p:sldId id="269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493-1540-4B07-B7C9-540991D15552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65DF-6781-421D-A24A-F8473B29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3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493-1540-4B07-B7C9-540991D15552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65DF-6781-421D-A24A-F8473B29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0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493-1540-4B07-B7C9-540991D15552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65DF-6781-421D-A24A-F8473B29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4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493-1540-4B07-B7C9-540991D15552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65DF-6781-421D-A24A-F8473B29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0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493-1540-4B07-B7C9-540991D15552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65DF-6781-421D-A24A-F8473B29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3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493-1540-4B07-B7C9-540991D15552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65DF-6781-421D-A24A-F8473B29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7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493-1540-4B07-B7C9-540991D15552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65DF-6781-421D-A24A-F8473B29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9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493-1540-4B07-B7C9-540991D15552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65DF-6781-421D-A24A-F8473B29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4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493-1540-4B07-B7C9-540991D15552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65DF-6781-421D-A24A-F8473B29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1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493-1540-4B07-B7C9-540991D15552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65DF-6781-421D-A24A-F8473B29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9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493-1540-4B07-B7C9-540991D15552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65DF-6781-421D-A24A-F8473B29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1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accent6">
                <a:lumMod val="0"/>
                <a:lumOff val="100000"/>
              </a:schemeClr>
            </a:gs>
            <a:gs pos="59000">
              <a:schemeClr val="accent6">
                <a:lumMod val="60000"/>
                <a:lumOff val="40000"/>
                <a:alpha val="79000"/>
              </a:schemeClr>
            </a:gs>
            <a:gs pos="81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05493-1540-4B07-B7C9-540991D15552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765DF-6781-421D-A24A-F8473B29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3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-13063"/>
            <a:ext cx="11913326" cy="68710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6" y="198801"/>
            <a:ext cx="1431063" cy="143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1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9714" cy="691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1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3335121" y="574766"/>
            <a:ext cx="4353637" cy="1529877"/>
          </a:xfrm>
          <a:prstGeom prst="wave">
            <a:avLst>
              <a:gd name="adj1" fmla="val 12500"/>
              <a:gd name="adj2" fmla="val -1485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250000"/>
              </a:lnSpc>
            </a:pPr>
            <a:r>
              <a:rPr lang="bn-BD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bn-BD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1314" y="2716489"/>
            <a:ext cx="702781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33CC33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আয়তাকার ঘনবস্তুর সংজ্ঞা লিখ?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7" y="198802"/>
            <a:ext cx="1042170" cy="104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4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96352"/>
            <a:ext cx="8858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আয়তাকার ঘনবস্তুর দৈর্ঘ্য </a:t>
            </a:r>
            <a:r>
              <a:rPr lang="en-US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(a)</a:t>
            </a:r>
            <a:r>
              <a:rPr lang="bn-BD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প্রস্থ </a:t>
            </a:r>
            <a:r>
              <a:rPr lang="en-US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(b)</a:t>
            </a:r>
            <a:r>
              <a:rPr lang="bn-BD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উচ্চতা </a:t>
            </a:r>
            <a:r>
              <a:rPr lang="en-US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(c)</a:t>
            </a:r>
            <a:r>
              <a:rPr lang="bn-BD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হলে</a:t>
            </a:r>
            <a:r>
              <a:rPr lang="en-US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bn-BD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---- </a:t>
            </a:r>
            <a:endParaRPr lang="en-US" sz="3600" b="1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036" y="415419"/>
            <a:ext cx="3512422" cy="21449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54184" y="2596454"/>
            <a:ext cx="498726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ছয়টি পৃষ্ঠের ক্ষেত্রফলের সমষ্টি</a:t>
            </a:r>
            <a:endParaRPr lang="en-US" sz="32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ab+bc+ca+ab+bc+ca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2(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ab+bc+ca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r>
              <a:rPr lang="bn-BD" sz="32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বর্গএকক</a:t>
            </a:r>
            <a:r>
              <a:rPr lang="en-US" sz="32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200" b="1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89124" y="4688575"/>
                <a:ext cx="7347909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BD" sz="3600" dirty="0" smtClean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আয়তাকার ঘনবস্তুর আয়তন</a:t>
                </a:r>
                <a:r>
                  <a:rPr lang="en-US" sz="3600" dirty="0" smtClean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bn-BD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bn-BD" sz="3200" dirty="0" smtClean="0">
                    <a:solidFill>
                      <a:srgbClr val="3333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 </a:t>
                </a:r>
                <a14:m>
                  <m:oMath xmlns:m="http://schemas.openxmlformats.org/officeDocument/2006/math">
                    <m:r>
                      <a:rPr lang="bn-BD" sz="320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bn-BD" sz="3200" b="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প্রস্থ</m:t>
                    </m:r>
                    <m:r>
                      <a:rPr lang="bn-BD" sz="320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bn-BD" sz="3200" b="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উচ্চতা</m:t>
                    </m:r>
                    <m:r>
                      <a:rPr lang="bn-BD" sz="3200" b="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bn-BD" sz="3200" b="0" dirty="0" smtClean="0">
                  <a:solidFill>
                    <a:srgbClr val="00206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</a:t>
                </a:r>
                <a:r>
                  <a:rPr lang="bn-BD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abc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ঘনএকক</a:t>
                </a:r>
                <a:endParaRPr lang="en-US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124" y="4688575"/>
                <a:ext cx="7347909" cy="1138773"/>
              </a:xfrm>
              <a:prstGeom prst="rect">
                <a:avLst/>
              </a:prstGeom>
              <a:blipFill>
                <a:blip r:embed="rId3"/>
                <a:stretch>
                  <a:fillRect l="-2656" t="-8556" b="-16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8893125" y="602130"/>
            <a:ext cx="2092738" cy="16838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10503" y="0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90262" y="467671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b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596084" y="5651230"/>
                <a:ext cx="678172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3600" b="1" dirty="0" smtClean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আয়তাকার ঘনবস্তুর কর্ণ </a:t>
                </a:r>
                <a:r>
                  <a:rPr lang="bn-BD" sz="32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32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k</a:t>
                </a:r>
                <a:r>
                  <a:rPr lang="bn-BD" sz="32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BD" sz="32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bn-BD" sz="320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bn-BD" sz="320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bn-BD" sz="320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084" y="5651230"/>
                <a:ext cx="6781728" cy="646331"/>
              </a:xfrm>
              <a:prstGeom prst="rect">
                <a:avLst/>
              </a:prstGeom>
              <a:blipFill>
                <a:blip r:embed="rId4"/>
                <a:stretch>
                  <a:fillRect l="-2878" t="-14151" b="-42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7333" y="2739866"/>
            <a:ext cx="5926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আয়তাকার ঘনবস্তুর সমগ্রতলের ক্ষেত্রফল</a:t>
            </a:r>
            <a:r>
              <a:rPr lang="en-US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69188" y="999308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7" y="198802"/>
            <a:ext cx="1042170" cy="104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8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 bldLvl="3"/>
      <p:bldP spid="5" grpId="0" uiExpand="1" build="p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925" y="489304"/>
            <a:ext cx="7204216" cy="64633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একটি ঘনকের দৈর্ঘ্য </a:t>
            </a:r>
            <a:r>
              <a:rPr lang="en-US" sz="3600" b="1" dirty="0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(a)</a:t>
            </a:r>
            <a:r>
              <a:rPr lang="bn-BD" sz="3600" b="1" dirty="0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= প্রস্থ </a:t>
            </a:r>
            <a:r>
              <a:rPr lang="en-US" sz="3600" b="1" dirty="0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(b)</a:t>
            </a:r>
            <a:r>
              <a:rPr lang="bn-BD" sz="3600" b="1" dirty="0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= উচ্চতা </a:t>
            </a:r>
            <a:r>
              <a:rPr lang="en-US" sz="3600" b="1" dirty="0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(c)</a:t>
            </a:r>
            <a:r>
              <a:rPr lang="bn-BD" sz="3600" b="1" dirty="0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b="1" dirty="0">
              <a:solidFill>
                <a:srgbClr val="3333FF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7611" y="1359536"/>
            <a:ext cx="35814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ঘনকের সমগ্রতলের ক্ষেত্রফল</a:t>
            </a:r>
            <a:r>
              <a:rPr lang="en-US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46961" y="1185664"/>
                <a:ext cx="4305474" cy="2341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bn-BD" sz="32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=ছয়টি পৃষ্ঠের ক্ষেত্রফলের সমষ্টি</a:t>
                </a:r>
                <a:r>
                  <a:rPr lang="en-US" sz="32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𝟐</m:t>
                    </m:r>
                    <m:r>
                      <a:rPr lang="en-US" sz="32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(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en-US" sz="3200" b="1" i="0" smtClean="0">
                        <a:solidFill>
                          <a:srgbClr val="0070C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)</m:t>
                    </m:r>
                    <m:r>
                      <m:rPr>
                        <m:nor/>
                      </m:rPr>
                      <a:rPr lang="en-US" sz="3200" b="1" i="0" dirty="0" smtClean="0">
                        <a:solidFill>
                          <a:srgbClr val="0070C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BD" sz="32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বর্গএকক</a:t>
                </a:r>
                <a:endParaRPr lang="en-US" sz="32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sz="32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𝟔</m:t>
                        </m:r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BD" sz="32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বর্গএকক</a:t>
                </a:r>
                <a:endParaRPr lang="en-US" sz="32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961" y="1185664"/>
                <a:ext cx="4305474" cy="2341795"/>
              </a:xfrm>
              <a:prstGeom prst="rect">
                <a:avLst/>
              </a:prstGeom>
              <a:blipFill>
                <a:blip r:embed="rId2"/>
                <a:stretch>
                  <a:fillRect l="-3683" r="-3116" b="-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94546" y="3549591"/>
                <a:ext cx="7104830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BD" sz="3200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ঘনকের আয়তন</a:t>
                </a:r>
                <a:r>
                  <a:rPr lang="en-US" sz="3200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bn-BD" sz="32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bn-BD" sz="32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 </a:t>
                </a:r>
                <a14:m>
                  <m:oMath xmlns:m="http://schemas.openxmlformats.org/officeDocument/2006/math">
                    <m:r>
                      <a:rPr lang="bn-BD" sz="32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bn-BD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প্রস্থ</m:t>
                    </m:r>
                    <m:r>
                      <a:rPr lang="bn-BD" sz="32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bn-BD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উচ্চতা</m:t>
                    </m:r>
                    <m:r>
                      <a:rPr lang="bn-BD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bn-BD" sz="3200" b="0" dirty="0" smtClean="0">
                  <a:solidFill>
                    <a:srgbClr val="C0000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BD" sz="3200" dirty="0">
                    <a:solidFill>
                      <a:srgbClr val="C000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solidFill>
                      <a:srgbClr val="C000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              =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bn-BD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bn-BD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bn-BD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bn-BD" sz="3200" b="0" dirty="0" smtClean="0">
                  <a:solidFill>
                    <a:srgbClr val="C0000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32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</a:t>
                </a:r>
                <a:r>
                  <a:rPr lang="bn-BD" sz="32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ঘনএকক</a:t>
                </a:r>
                <a:endParaRPr lang="en-US" sz="32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546" y="3549591"/>
                <a:ext cx="7104830" cy="1569660"/>
              </a:xfrm>
              <a:prstGeom prst="rect">
                <a:avLst/>
              </a:prstGeom>
              <a:blipFill>
                <a:blip r:embed="rId3"/>
                <a:stretch>
                  <a:fillRect l="-2230" t="-5039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246961" y="5262617"/>
                <a:ext cx="2755434" cy="11453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7030A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+</m:t>
                            </m:r>
                            <m:r>
                              <a:rPr lang="en-US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7030A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)</m:t>
                        </m:r>
                      </m:e>
                    </m:rad>
                  </m:oMath>
                </a14:m>
                <a:endParaRPr lang="en-US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 </a:t>
                </a:r>
                <a:r>
                  <a:rPr lang="en-US" sz="3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endParaRPr lang="en-US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961" y="5262617"/>
                <a:ext cx="2755434" cy="1145314"/>
              </a:xfrm>
              <a:prstGeom prst="rect">
                <a:avLst/>
              </a:prstGeom>
              <a:blipFill>
                <a:blip r:embed="rId4"/>
                <a:stretch>
                  <a:fillRect l="-5752" b="-132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573443" y="5284494"/>
            <a:ext cx="24769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ঘনকের কর্ণ 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k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6" y="1451869"/>
            <a:ext cx="2693556" cy="280509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132764" y="1636535"/>
            <a:ext cx="1637732" cy="232454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69994" y="126720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28234" y="259526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40386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28194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90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5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8" grpId="0" build="p"/>
      <p:bldP spid="9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445" y="2407270"/>
            <a:ext cx="11443063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C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একটি আয়তাকার ঘনবস্তুর দৈর্ঘ্য ,প্রস্থ ও উচ্চতা যথাক্রমে  </a:t>
            </a:r>
            <a:r>
              <a:rPr lang="en-US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12</a:t>
            </a:r>
            <a:r>
              <a:rPr lang="bn-BD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সেমিঃ</a:t>
            </a:r>
            <a:r>
              <a:rPr lang="en-US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10</a:t>
            </a:r>
            <a:r>
              <a:rPr lang="bn-BD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সেমিঃ</a:t>
            </a:r>
            <a:r>
              <a:rPr lang="en-US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6 </a:t>
            </a:r>
            <a:r>
              <a:rPr lang="bn-BD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সেমিঃ ।</a:t>
            </a:r>
            <a:r>
              <a:rPr lang="en-US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 সমগ্র তলের</a:t>
            </a:r>
            <a:r>
              <a:rPr lang="en-US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ক্ষেত্রফল,আয়তন এবং কর্ণ নির্ণয় কর।</a:t>
            </a:r>
            <a:endParaRPr lang="en-US" sz="36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Flowchart: Data 4"/>
          <p:cNvSpPr/>
          <p:nvPr/>
        </p:nvSpPr>
        <p:spPr>
          <a:xfrm>
            <a:off x="3971110" y="378823"/>
            <a:ext cx="4114800" cy="1071154"/>
          </a:xfrm>
          <a:prstGeom prst="flowChartInputOutpu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24253" y="418011"/>
            <a:ext cx="33310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দলীয়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7" y="198802"/>
            <a:ext cx="1042170" cy="104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0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0895" y="2507483"/>
            <a:ext cx="9212241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3333FF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একটি আয়তাকার ঘনবস্তু ও ঘনকের দুইটি পার্থক্য লিখ?</a:t>
            </a:r>
          </a:p>
        </p:txBody>
      </p:sp>
      <p:sp>
        <p:nvSpPr>
          <p:cNvPr id="3" name="Flowchart: Internal Storage 2"/>
          <p:cNvSpPr/>
          <p:nvPr/>
        </p:nvSpPr>
        <p:spPr>
          <a:xfrm>
            <a:off x="3317967" y="365760"/>
            <a:ext cx="4023360" cy="1515291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40924" y="587828"/>
            <a:ext cx="33571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মূল্যায়ণ</a:t>
            </a:r>
            <a:endParaRPr lang="en-US" sz="6600" b="1" dirty="0">
              <a:solidFill>
                <a:srgbClr val="3333FF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7" y="198802"/>
            <a:ext cx="1042170" cy="104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88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3639" y="1214607"/>
                <a:ext cx="11492932" cy="549798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bn-BD" sz="30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১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ঘনকের বর্গাকার পৃষ্ঠ কয়টি? = ৩টি / ৪টি / ৬টি/৮টি</a:t>
                </a:r>
              </a:p>
              <a:p>
                <a:pPr>
                  <a:lnSpc>
                    <a:spcPct val="150000"/>
                  </a:lnSpc>
                </a:pP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২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৩সেমিঃ বাহুবিশিষ্ট ঘনকের কর্ণ =৩সেমিঃ 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BD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BD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e>
                    </m:rad>
                  </m:oMath>
                </a14:m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সেমিঃ /৩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BD" sz="3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BD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e>
                    </m:rad>
                    <m:r>
                      <m:rPr>
                        <m:nor/>
                      </m:rPr>
                      <a:rPr lang="bn-BD" sz="3200" dirty="0">
                        <a:solidFill>
                          <a:srgbClr val="FF0000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rPr>
                      <m:t>সেমিঃ</m:t>
                    </m:r>
                  </m:oMath>
                </a14:m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/২৭</a:t>
                </a:r>
                <a:r>
                  <a:rPr lang="bn-BD" sz="3200" dirty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সেমিঃ </a:t>
                </a:r>
                <a:endParaRPr lang="bn-BD" sz="3200" dirty="0" smtClean="0">
                  <a:solidFill>
                    <a:srgbClr val="FF0000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৩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আয়তাকার ঘনবস্তুর আয়তন=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abc /a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2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2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endParaRPr lang="en-US" sz="3200" dirty="0" smtClean="0">
                  <a:solidFill>
                    <a:srgbClr val="FF0000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৪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আয়তাকার ঘনবস্তুর কর্ণ=</a:t>
                </a:r>
                <a:r>
                  <a:rPr lang="en-US" sz="3200" dirty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abc /a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bn-BD" sz="3200" dirty="0" smtClean="0">
                  <a:solidFill>
                    <a:srgbClr val="FF0000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৫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২সেমিঃ </a:t>
                </a:r>
                <a:r>
                  <a:rPr lang="bn-BD" sz="3200" dirty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বাহুবিশিষ্ট ঘনকের </a:t>
                </a: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আয়তন =৪সেমিঃ /</a:t>
                </a:r>
                <a14:m>
                  <m:oMath xmlns:m="http://schemas.openxmlformats.org/officeDocument/2006/math">
                    <m:r>
                      <a:rPr lang="bn-BD" sz="32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৩</m:t>
                    </m:r>
                    <m:rad>
                      <m:radPr>
                        <m:degHide m:val="on"/>
                        <m:ctrlPr>
                          <a:rPr lang="bn-BD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BD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e>
                    </m:rad>
                  </m:oMath>
                </a14:m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সেমিঃ </a:t>
                </a:r>
                <a:r>
                  <a:rPr lang="bn-BD" sz="3200" dirty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/</a:t>
                </a: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২</a:t>
                </a:r>
                <a14:m>
                  <m:oMath xmlns:m="http://schemas.openxmlformats.org/officeDocument/2006/math">
                    <m:r>
                      <a:rPr lang="bn-BD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m:rPr>
                        <m:nor/>
                      </m:rPr>
                      <a:rPr lang="bn-BD" sz="3200" b="0" i="0" smtClean="0">
                        <a:solidFill>
                          <a:srgbClr val="FF0000"/>
                        </a:solidFill>
                        <a:latin typeface="Nikosh" panose="02000000000000000000" pitchFamily="2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২</m:t>
                    </m:r>
                    <m:r>
                      <m:rPr>
                        <m:nor/>
                      </m:rPr>
                      <a:rPr lang="bn-BD" sz="3200" dirty="0">
                        <a:solidFill>
                          <a:srgbClr val="FF0000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rPr>
                      <m:t>সেমিঃ</m:t>
                    </m:r>
                  </m:oMath>
                </a14:m>
                <a:r>
                  <a:rPr lang="bn-BD" sz="3200" dirty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/</a:t>
                </a: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৮</a:t>
                </a:r>
                <a:r>
                  <a:rPr lang="bn-BD" sz="3200" dirty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সেমিঃ 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৬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  <a:r>
                  <a:rPr lang="bn-BD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ঘনকের প্রত্যেক পৃষ্ঠের ক্ষেত্রফল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200" dirty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/a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 smtClean="0">
                  <a:solidFill>
                    <a:srgbClr val="002060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 lvl="0">
                  <a:lnSpc>
                    <a:spcPct val="150000"/>
                  </a:lnSpc>
                </a:pPr>
                <a:endPara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39" y="1214607"/>
                <a:ext cx="11492932" cy="5497980"/>
              </a:xfrm>
              <a:prstGeom prst="rect">
                <a:avLst/>
              </a:prstGeom>
              <a:blipFill>
                <a:blip r:embed="rId2"/>
                <a:stretch>
                  <a:fillRect l="-1271"/>
                </a:stretch>
              </a:blipFill>
              <a:ln w="1905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31" y="91440"/>
            <a:ext cx="940523" cy="94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5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>
          <a:xfrm>
            <a:off x="1737360" y="731520"/>
            <a:ext cx="2704011" cy="2442754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আয়তাকার </a:t>
            </a:r>
            <a:r>
              <a:rPr lang="bn-BD" sz="32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ঘনবস্তু</a:t>
            </a:r>
            <a:endParaRPr lang="en-US" sz="32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1406436" y="3879669"/>
            <a:ext cx="2943496" cy="2521132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ঘন</a:t>
            </a:r>
            <a:r>
              <a:rPr lang="en-US" sz="3600" b="1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endParaRPr lang="en-US" sz="36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Cube 8"/>
          <p:cNvSpPr/>
          <p:nvPr/>
        </p:nvSpPr>
        <p:spPr>
          <a:xfrm>
            <a:off x="5834743" y="705394"/>
            <a:ext cx="3230880" cy="2259873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আয়তাকার </a:t>
            </a:r>
            <a:r>
              <a:rPr lang="bn-BD" sz="3600" b="1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ঘনবস্তু</a:t>
            </a:r>
            <a:r>
              <a:rPr lang="en-US" sz="3600" b="1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সুত্র</a:t>
            </a:r>
            <a:endParaRPr lang="en-US" sz="36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Cube 9"/>
          <p:cNvSpPr/>
          <p:nvPr/>
        </p:nvSpPr>
        <p:spPr>
          <a:xfrm>
            <a:off x="5691053" y="3735977"/>
            <a:ext cx="3309256" cy="2481943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ঘন</a:t>
            </a:r>
            <a:r>
              <a:rPr lang="en-US" sz="3600" b="1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কের</a:t>
            </a:r>
            <a:r>
              <a:rPr lang="en-US" sz="3600" b="1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সুত্র</a:t>
            </a:r>
            <a:endParaRPr lang="en-US" sz="36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7" y="198802"/>
            <a:ext cx="1042170" cy="104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0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949" y="3137230"/>
            <a:ext cx="11625942" cy="36933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00206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একটি আয়তাকার ঘনবস্তুর দৈর্ঘ্য ,প্রস্থ ও উচ্চতা যথাক্রমে  </a:t>
            </a:r>
            <a:r>
              <a:rPr lang="bn-BD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৮</a:t>
            </a:r>
            <a:r>
              <a:rPr lang="bn-BD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সেমিঃ,৬ সেমিঃও ৪</a:t>
            </a:r>
            <a:r>
              <a:rPr lang="en-US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সেমিঃ ।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(ক)</a:t>
            </a:r>
            <a:r>
              <a:rPr lang="bn-BD" sz="36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আয়তাকার </a:t>
            </a:r>
            <a:r>
              <a:rPr lang="bn-BD" sz="36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ঘনবস্তুটির সবচেয়ে বড় পৃষ্ঠের ক্ষেত্রফল কত?</a:t>
            </a:r>
          </a:p>
          <a:p>
            <a:pPr lvl="0">
              <a:lnSpc>
                <a:spcPct val="150000"/>
              </a:lnSpc>
            </a:pPr>
            <a:r>
              <a:rPr lang="bn-BD" sz="36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(খ)</a:t>
            </a:r>
            <a:r>
              <a:rPr lang="bn-BD" sz="36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আয়তাকার ঘনবস্তুটির </a:t>
            </a:r>
            <a:r>
              <a:rPr lang="bn-BD" sz="36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সমগ্র </a:t>
            </a:r>
            <a:r>
              <a:rPr lang="bn-BD" sz="36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পৃষ্ঠের ক্ষেত্রফল </a:t>
            </a:r>
            <a:r>
              <a:rPr lang="bn-BD" sz="36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নির্ণয় কর?</a:t>
            </a:r>
            <a:endParaRPr lang="bn-BD" sz="36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bn-BD" sz="36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(গ)আয়তাকার ঘনবস্তুটির কর্ণের সমান ধারবিশিষ্ট ঘনকের কর্ণ নির্ণয় কর?</a:t>
            </a:r>
          </a:p>
        </p:txBody>
      </p:sp>
      <p:sp>
        <p:nvSpPr>
          <p:cNvPr id="4" name="Cube 3"/>
          <p:cNvSpPr/>
          <p:nvPr/>
        </p:nvSpPr>
        <p:spPr>
          <a:xfrm>
            <a:off x="2952205" y="391886"/>
            <a:ext cx="5564777" cy="2246811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09851" y="1175657"/>
            <a:ext cx="3487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বাড়ীর</a:t>
            </a:r>
            <a:r>
              <a:rPr lang="en-US" sz="7200" b="1" dirty="0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7200" b="1" dirty="0">
              <a:solidFill>
                <a:srgbClr val="3333FF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7" y="198802"/>
            <a:ext cx="1042170" cy="104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54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2" y="313509"/>
            <a:ext cx="7419704" cy="6322424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21532" y="2069694"/>
            <a:ext cx="8360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</a:p>
          <a:p>
            <a:r>
              <a:rPr lang="en-US" sz="96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ল্লা</a:t>
            </a:r>
            <a:endParaRPr lang="en-US" sz="9600" b="1" dirty="0" smtClean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96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7999" y="1143000"/>
            <a:ext cx="12583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</a:t>
            </a:r>
            <a:endParaRPr lang="en-US" sz="9600" b="1" dirty="0" smtClean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96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ফে</a:t>
            </a:r>
            <a:endParaRPr lang="en-US" sz="9600" b="1" dirty="0" smtClean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96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endParaRPr lang="en-US" sz="96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7" y="198802"/>
            <a:ext cx="1042170" cy="104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2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07" y="244312"/>
            <a:ext cx="11873552" cy="66136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8194" y="2521178"/>
            <a:ext cx="112863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উচ্চতর গণিত</a:t>
            </a: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9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US" sz="9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51" y="420870"/>
            <a:ext cx="1431063" cy="143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698" y="2168434"/>
            <a:ext cx="12409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33CC33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</a:t>
            </a:r>
            <a:endParaRPr lang="en-US" sz="9600" b="1" dirty="0" smtClean="0">
              <a:solidFill>
                <a:srgbClr val="33CC33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9600" b="1" dirty="0" err="1" smtClean="0">
                <a:solidFill>
                  <a:srgbClr val="33CC33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</a:t>
            </a:r>
            <a:endParaRPr lang="en-US" sz="9600" b="1" dirty="0" smtClean="0">
              <a:solidFill>
                <a:srgbClr val="33CC33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9600" b="1" dirty="0" smtClean="0">
                <a:solidFill>
                  <a:srgbClr val="33CC33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endParaRPr lang="en-US" sz="9600" b="1" dirty="0">
              <a:solidFill>
                <a:srgbClr val="33CC33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60577" y="465908"/>
            <a:ext cx="12409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33CC33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r>
              <a:rPr lang="en-US" sz="9600" b="1" dirty="0" smtClean="0">
                <a:solidFill>
                  <a:srgbClr val="33CC33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9600" b="1" dirty="0">
              <a:solidFill>
                <a:srgbClr val="33CC33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8616" y="2991394"/>
            <a:ext cx="785077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88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আলতাফ</a:t>
            </a:r>
            <a:r>
              <a:rPr lang="en-US" sz="88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হোসেন</a:t>
            </a:r>
            <a:endParaRPr lang="en-US" sz="8800" dirty="0" smtClean="0">
              <a:solidFill>
                <a:srgbClr val="FF0066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সিনিয়র</a:t>
            </a:r>
            <a:r>
              <a:rPr lang="en-US" sz="36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endParaRPr lang="en-US" sz="3600" dirty="0" smtClean="0">
              <a:solidFill>
                <a:srgbClr val="FF0066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5400" b="1" dirty="0" err="1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শ্রীপুর</a:t>
            </a:r>
            <a:r>
              <a:rPr lang="en-US" sz="5400" b="1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5400" b="1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পাইলট</a:t>
            </a:r>
            <a:r>
              <a:rPr lang="en-US" sz="5400" b="1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উচ্চ</a:t>
            </a:r>
            <a:r>
              <a:rPr lang="en-US" sz="5400" b="1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endParaRPr lang="en-US" sz="5400" b="1" dirty="0" smtClean="0">
              <a:solidFill>
                <a:srgbClr val="FF0066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শ্রীপুর,গাজীপুর</a:t>
            </a:r>
            <a:r>
              <a:rPr lang="en-US" sz="4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000" dirty="0">
              <a:solidFill>
                <a:srgbClr val="FF0066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Cube 6"/>
          <p:cNvSpPr/>
          <p:nvPr/>
        </p:nvSpPr>
        <p:spPr>
          <a:xfrm>
            <a:off x="3801290" y="339634"/>
            <a:ext cx="3357155" cy="2638697"/>
          </a:xfrm>
          <a:prstGeom prst="cub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617" y="945831"/>
            <a:ext cx="1776549" cy="1857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902" y="1071155"/>
            <a:ext cx="830857" cy="12932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7" y="198802"/>
            <a:ext cx="1214844" cy="121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2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>
            <a:spLocks noGrp="1"/>
          </p:cNvSpPr>
          <p:nvPr>
            <p:ph sz="half" idx="4294967295"/>
          </p:nvPr>
        </p:nvSpPr>
        <p:spPr>
          <a:xfrm>
            <a:off x="859153" y="2298285"/>
            <a:ext cx="5964072" cy="4289948"/>
          </a:xfrm>
          <a:prstGeom prst="rect">
            <a:avLst/>
          </a:prstGeom>
          <a:noFill/>
          <a:ln w="3175">
            <a:solidFill>
              <a:srgbClr val="C0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      -</a:t>
            </a:r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উচ্চতর গণিত </a:t>
            </a:r>
            <a:endParaRPr lang="bn-BD" sz="4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শ্রেণি         -  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১০ম</a:t>
            </a:r>
            <a:endParaRPr lang="bn-BD" sz="4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buNone/>
            </a:pP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        -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১৩  (ঘনজ্যামিতি)</a:t>
            </a:r>
          </a:p>
          <a:p>
            <a:pPr marL="0" lvl="0" indent="0">
              <a:buNone/>
            </a:pP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 সংখ্যা--   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60</a:t>
            </a:r>
            <a:endParaRPr lang="bn-BD" sz="3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buNone/>
            </a:pP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589" y="2206843"/>
            <a:ext cx="3422468" cy="4289948"/>
          </a:xfrm>
          <a:prstGeom prst="rect">
            <a:avLst/>
          </a:prstGeom>
        </p:spPr>
      </p:pic>
      <p:sp>
        <p:nvSpPr>
          <p:cNvPr id="2" name="Flowchart: Data 1"/>
          <p:cNvSpPr/>
          <p:nvPr/>
        </p:nvSpPr>
        <p:spPr>
          <a:xfrm>
            <a:off x="2834641" y="156755"/>
            <a:ext cx="7641771" cy="1685108"/>
          </a:xfrm>
          <a:prstGeom prst="flowChartInputOutpu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পাপা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09851" y="261257"/>
            <a:ext cx="52904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9600" b="1" dirty="0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9600" b="1" dirty="0">
              <a:solidFill>
                <a:srgbClr val="3333FF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6" y="198801"/>
            <a:ext cx="1431063" cy="143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9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6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163" y="1115634"/>
            <a:ext cx="4639178" cy="3715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415" y="1115634"/>
            <a:ext cx="3821373" cy="37156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2431" y="5041602"/>
            <a:ext cx="11769569" cy="64633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ইটের দৈর্ঘ্য ,প্রস্থ ও উচ্চতার মান সমান নয়। কিন্তু ছক্কার </a:t>
            </a:r>
            <a:r>
              <a:rPr lang="bn-BD" sz="36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দৈর্ঘ্য ,প্রস্থ ও </a:t>
            </a:r>
            <a:r>
              <a:rPr lang="bn-BD" sz="3600" b="1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উচ্চতা সমান। </a:t>
            </a:r>
            <a:endParaRPr lang="en-US" sz="36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3044" y="5826131"/>
            <a:ext cx="6622326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ইট হলো আয়তাকার ঘনবস্তু ,ছক্কা হলো ঘনক ।</a:t>
            </a:r>
            <a:endParaRPr lang="en-US" sz="3600" b="1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5135" y="163313"/>
            <a:ext cx="50385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চিত্রের বস্তুদ্বয়ের পার্থক্য কি?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7" y="198802"/>
            <a:ext cx="1042170" cy="104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90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be 4"/>
          <p:cNvSpPr/>
          <p:nvPr/>
        </p:nvSpPr>
        <p:spPr>
          <a:xfrm>
            <a:off x="1267096" y="1894112"/>
            <a:ext cx="9157063" cy="3749042"/>
          </a:xfrm>
          <a:prstGeom prst="cube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98172" y="3409405"/>
            <a:ext cx="10267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আয়তাকার</a:t>
            </a:r>
            <a:r>
              <a:rPr lang="en-US" sz="7200" b="1" dirty="0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ঘনবস্তু</a:t>
            </a:r>
            <a:r>
              <a:rPr lang="en-US" sz="7200" b="1" dirty="0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7200" b="1" dirty="0" err="1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ঘনক</a:t>
            </a:r>
            <a:endParaRPr lang="en-US" sz="7200" b="1" dirty="0">
              <a:solidFill>
                <a:srgbClr val="3333FF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7" y="198802"/>
            <a:ext cx="1042170" cy="104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81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572" y="1543782"/>
            <a:ext cx="11653618" cy="433965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এই পাঠ শেষে শিক্ষার্থীরা-----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আয়তাকার ঘনবস্তু ও ঘনকের সংজ্ঞা বলতে পারবে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আয়তাকার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ঘনবস্তু ও ঘনকের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পার্থক্য নির্ণয় করতে 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  <a:endParaRPr lang="bn-BD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আয়তাকার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ঘনবস্তু ও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ঘনক সংক্রান্ত সূত্র বলতে 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  <a:endParaRPr lang="bn-BD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আয়তাকার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ঘনবস্তু ও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ঘনক সংক্রান্ত গাণিতিক সমস্যা সমাধান করতে পারবে।</a:t>
            </a:r>
            <a:endParaRPr lang="bn-BD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3931920" y="235132"/>
            <a:ext cx="3383280" cy="105809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67052" y="209006"/>
            <a:ext cx="3540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3333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শিখনফল</a:t>
            </a:r>
            <a:endParaRPr lang="en-US" sz="7200" b="1" dirty="0">
              <a:solidFill>
                <a:srgbClr val="3333FF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7" y="198802"/>
            <a:ext cx="1042170" cy="104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61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728" y="234157"/>
            <a:ext cx="11367214" cy="769441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bn-BD" sz="44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</a:t>
            </a:r>
            <a:r>
              <a:rPr lang="bn-BD" sz="4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তল কয়টি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</a:t>
            </a:r>
            <a:r>
              <a:rPr lang="bn-BD" sz="4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তল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কিরূপ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44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846" y="1353859"/>
            <a:ext cx="3631475" cy="26993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674" y="1240971"/>
            <a:ext cx="4636269" cy="28868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156200"/>
            <a:ext cx="5826034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ছয়টি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তল।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প্রত্যেকটি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 একটি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আয়তক্ষেত্র।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তিনজোড়া পৃষ্ঠ পরস্পর সমান ও সমান্তরাল।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 একটি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আয়তাকার ঘনবস্তু।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4907" y="4110988"/>
            <a:ext cx="6267093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ঘনবস্তুর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ছয়টি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তলের প্রত্যেকটিই  আয়তক্ষেত্র </a:t>
            </a: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এর তিনজোড়া পৃষ্ঠ পরস্পর সমান ও </a:t>
            </a: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 তাকে আয়তাকার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ঘনবস্তু বলে।</a:t>
            </a:r>
            <a:r>
              <a:rPr lang="bn-BD" sz="32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আয়তাকার ঘনবস্তুর বারটি ধার থাকে ।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81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64785"/>
            <a:ext cx="12050843" cy="769441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খেলনা দুটির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কয়টি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400" b="1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 </a:t>
            </a:r>
            <a:r>
              <a:rPr lang="en-US" sz="4400" b="1" dirty="0" err="1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পৃষ্ঠ</a:t>
            </a:r>
            <a:r>
              <a:rPr lang="bn-BD" sz="4400" b="1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আছে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? এ</a:t>
            </a:r>
            <a:r>
              <a:rPr lang="bn-BD" sz="4400" b="1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দের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4400" b="1" dirty="0" err="1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পৃষ্ঠগুলোর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আকার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কিরূপ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?  </a:t>
            </a:r>
            <a:endParaRPr lang="en-US" sz="4400" b="1" dirty="0">
              <a:solidFill>
                <a:schemeClr val="accent5">
                  <a:lumMod val="5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205" y="1333855"/>
            <a:ext cx="2792887" cy="25891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962" y="1242415"/>
            <a:ext cx="2462875" cy="24738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503" y="4120831"/>
            <a:ext cx="11939451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প্রত্যেকটি খেলনার</a:t>
            </a:r>
            <a:r>
              <a:rPr lang="en-US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ছয়টি</a:t>
            </a:r>
            <a:r>
              <a:rPr lang="en-US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 তল  আছে ।</a:t>
            </a:r>
            <a:r>
              <a:rPr lang="en-US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প্রত্যেকটির </a:t>
            </a:r>
            <a:r>
              <a:rPr lang="en-US" sz="6000" dirty="0" err="1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পৃষ্ঠ</a:t>
            </a:r>
            <a:r>
              <a:rPr lang="bn-BD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এক একটি</a:t>
            </a:r>
            <a:r>
              <a:rPr lang="en-US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বর্গ।</a:t>
            </a:r>
            <a:r>
              <a:rPr lang="en-US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প্রত্যেকটির  বারটি ধার আছে,যাদের দৈর্ঘ্য সমান ।</a:t>
            </a:r>
            <a:r>
              <a:rPr lang="en-US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FF00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এরা উভয়েই ঘনক।</a:t>
            </a:r>
            <a:endParaRPr lang="en-US" sz="6000" dirty="0" smtClean="0">
              <a:solidFill>
                <a:srgbClr val="FF0066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62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481</Words>
  <Application>Microsoft Office PowerPoint</Application>
  <PresentationFormat>Widescreen</PresentationFormat>
  <Paragraphs>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Nikosh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Md.Altaf Hossain</dc:creator>
  <cp:lastModifiedBy>Md.Altaf Hossain</cp:lastModifiedBy>
  <cp:revision>25</cp:revision>
  <dcterms:created xsi:type="dcterms:W3CDTF">2021-06-23T12:43:54Z</dcterms:created>
  <dcterms:modified xsi:type="dcterms:W3CDTF">2021-06-24T11:11:23Z</dcterms:modified>
</cp:coreProperties>
</file>