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6" r:id="rId16"/>
    <p:sldId id="277" r:id="rId17"/>
    <p:sldId id="271" r:id="rId18"/>
    <p:sldId id="272" r:id="rId19"/>
    <p:sldId id="278" r:id="rId20"/>
    <p:sldId id="27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93" d="100"/>
          <a:sy n="93" d="100"/>
        </p:scale>
        <p:origin x="4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C282-A882-4F50-8596-B2F5A5B6014B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73F3-B674-4B02-AD6D-23AE9B18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73F3-B674-4B02-AD6D-23AE9B181E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159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3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3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6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8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0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9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7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36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0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5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slideLayout" Target="../slideLayouts/slideLayout35.xml" /><Relationship Id="rId18" Type="http://schemas.openxmlformats.org/officeDocument/2006/relationships/theme" Target="../theme/theme3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4.xml" /><Relationship Id="rId17" Type="http://schemas.openxmlformats.org/officeDocument/2006/relationships/slideLayout" Target="../slideLayouts/slideLayout39.xml" /><Relationship Id="rId2" Type="http://schemas.openxmlformats.org/officeDocument/2006/relationships/slideLayout" Target="../slideLayouts/slideLayout24.xml" /><Relationship Id="rId16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5" Type="http://schemas.openxmlformats.org/officeDocument/2006/relationships/slideLayout" Target="../slideLayouts/slideLayout3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slideLayout" Target="../slideLayouts/slideLayout3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9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9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9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9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9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9222" y="658586"/>
            <a:ext cx="4405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D231BB-9488-FF4D-9041-81757F61D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4" y="2135414"/>
            <a:ext cx="7292975" cy="47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uild="allAtOnce"/>
      <p:bldP spid="5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1448425"/>
            <a:ext cx="1741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কলমেরসংগ্রহে একটি সংখ্যা রাখা হয় তাহলে এই সংগ্রহ কলমের সেট হবে না। কিন্ত তা সত্তেও এটি একটি সেট হবে তা হবে কলম এবং সংখ্যার সেট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4F04A3A-4A76-2F44-B319-72BFE477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6" y="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305800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বাস্তব বা চিন্তা জগতের বস্তর যে কোন সুনির্দিষ্ট বৈশিষ্ট্য সম্পন্ন সমাবেশ বা সংগ্রহকে সেট বলে</a:t>
            </a:r>
            <a:r>
              <a:rPr lang="bn-BD" sz="3200" b="1" dirty="0"/>
              <a:t>।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276600"/>
            <a:ext cx="8305800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কিন্তু সব সংগ্রহ সেট নয়। এমন কিছু মূর্ত বা বিমূর্ত জিনিস আছে যা সেটের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সংজ্ঞার আওতায় ধরা যায় 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বিদ্যালয়েয়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524000"/>
                <a:ext cx="7391400" cy="39703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সেটকে সাধরণত ইংরেজি বড় হাতের অক্ষর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X ,Y ,Z ----- A ,B  ,C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ইত্যাদি প্রতীক দ্বারা প্রকাশ করা হয়। ইংরেজি ছোট হাতের অক্ষর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a,b,c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------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x,y,z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ইত্যদি বা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1,2,3----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ইত্যাদি সংখ্যা দ্বারা সেটের উপাদান বুঝানো হয়।</a:t>
                </a:r>
              </a:p>
              <a:p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যেমনঃ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2,4,6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সংখ্যা তিনটির সেট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A={2,4,6}  A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সেটের উপাদান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2,4,6 ।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উপাদান প্রকাশের চিহ্ন 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∈</m:t>
                    </m:r>
                  </m:oMath>
                </a14:m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। যদি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2 ,A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এর সদস্য হয় তবে বলা হয়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2</a:t>
                </a:r>
                <a:r>
                  <a:rPr lang="bn-BD" sz="2800" dirty="0">
                    <a:solidFill>
                      <a:srgbClr val="C00000"/>
                    </a:solidFill>
                    <a:ea typeface="Cambria Math"/>
                    <a:cs typeface="Niko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∈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A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বা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(2 belongs to A )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আবার এখানে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5, A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সেটে বিদ্যমান নয়। সুতরাং বলা হয়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A </a:t>
                </a:r>
                <a:r>
                  <a:rPr lang="bn-BD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বা </a:t>
                </a:r>
                <a:r>
                  <a:rPr lang="en-US" sz="2800" dirty="0">
                    <a:solidFill>
                      <a:srgbClr val="C00000"/>
                    </a:solidFill>
                    <a:latin typeface="Nikosh" pitchFamily="2" charset="0"/>
                    <a:cs typeface="Nikosh" pitchFamily="2" charset="0"/>
                  </a:rPr>
                  <a:t>( 5 does not belongs to A</a:t>
                </a:r>
                <a:r>
                  <a:rPr lang="en-US" sz="2800" dirty="0">
                    <a:latin typeface="Nikosh" pitchFamily="2" charset="0"/>
                    <a:cs typeface="Nikosh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24000"/>
                <a:ext cx="7391400" cy="3970318"/>
              </a:xfrm>
              <a:prstGeom prst="rect">
                <a:avLst/>
              </a:prstGeom>
              <a:blipFill>
                <a:blip r:embed="rId2"/>
                <a:stretch>
                  <a:fillRect l="-1649" t="-2304" r="-2308" b="-2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>
            <a:off x="5410200" y="1524000"/>
            <a:ext cx="76200" cy="20972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191" y="132094"/>
            <a:ext cx="708659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সেটকে দুই পদ্ধতিতে প্রকাশ করা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()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তালিকা পদ্ধতি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এবং সেট গঠন পদ্ধতি।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3394" y="327630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A= </a:t>
            </a:r>
            <a:r>
              <a:rPr lang="bn-IN" b="1" dirty="0"/>
              <a:t>{</a:t>
            </a:r>
            <a:r>
              <a:rPr lang="en-US" b="1" dirty="0"/>
              <a:t>a, b, c }    B={1,2 ,3}</a:t>
            </a:r>
            <a:r>
              <a:rPr lang="bn-IN" b="1" dirty="0"/>
              <a:t>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19191" y="3276305"/>
            <a:ext cx="1852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তালিকা পদ্ধতি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350" y="1745201"/>
            <a:ext cx="824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যে পদ্ধতিতে সেটের সকল  উপাদান সুনির্দিষ্টভাবে উল্লেখ করে দ্বিতীয় বন্বনী এর মধ্যে আবদ্ধ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করা হয় এবং একাধিক উপাদান থাকলে কমা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ব্যবহার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গুলোকে পৃথক করা হয়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/>
              <a:t>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22444" y="3924974"/>
            <a:ext cx="19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8606" y="5107818"/>
            <a:ext cx="86653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 পদ্ধতিতে সেটের সকল উপাদান সুনির্দিষ্টভাবে উল্লেখ  না করে উপাদান নির্ধারনের জন্য সাধারণ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ধর্মের উল্লেখ থাকে। যেমনঃ 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10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এর চেয়ে ছোট স্বাভাবিক জো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ড়া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সংখ্যার সেট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হলে-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A =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x:x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স্বাভাবিক জোড় সংখ্যা,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&lt;10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}</a:t>
            </a:r>
            <a:endParaRPr lang="bn-IN" sz="2000" b="1" dirty="0">
              <a:latin typeface="Nikosh" pitchFamily="2" charset="0"/>
              <a:cs typeface="Nikosh" pitchFamily="2" charset="0"/>
            </a:endParaRP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64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15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পদ্ধতিতে {   } এর ভেতরে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চিহ্নের আগে একটি অজানা রাশি বা চলক ধরে নিতে হয় এবং পরে চলকের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উপর প্রযোজনীয় শর্ত আরোপ করতে হয়।  যেমনঃ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3,6,9,12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সেটটিকে গঠন পদ্ধতিতে প্রকাশ করতে চাইলে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শর্ত হবে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3,6,9,12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সংখ্যাগুলি স্বাভাবিক যা </a:t>
            </a:r>
            <a:r>
              <a:rPr lang="bn-IN" sz="2000" dirty="0">
                <a:latin typeface="Arial" panose="020B0604020202020204" pitchFamily="34" charset="0"/>
                <a:cs typeface="NikoshBAN" panose="02000000000000000000" pitchFamily="2" charset="0"/>
              </a:rPr>
              <a:t>৩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দ্ধারা বিভাজ্য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বড় নয়।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 সেটের উপাদানকে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চলক হিসেবে বিবেচনা করলে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এর উপর শর্ত হবে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সংখ্যা 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এর গুনিতক এবং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অপেক্ষা ছোট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অথাবা সমান অর্থাৎ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y≠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270" y="4036283"/>
            <a:ext cx="616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" pitchFamily="2" charset="0"/>
                <a:cs typeface="Nikosh" pitchFamily="2" charset="0"/>
              </a:rPr>
              <a:t>সেট গঠন পদ্ধতি হবে 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{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y:y</a:t>
            </a:r>
            <a:r>
              <a:rPr lang="bn-IN" sz="2000" b="1" dirty="0">
                <a:latin typeface="Nikosh" pitchFamily="2" charset="0"/>
                <a:cs typeface="Nikosh" pitchFamily="2" charset="0"/>
              </a:rPr>
              <a:t> স্বাভাবিক সংখ্যা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3   </a:t>
            </a:r>
            <a:r>
              <a:rPr lang="bn-IN" sz="2000" b="1" dirty="0">
                <a:latin typeface="Nikosh" pitchFamily="2" charset="0"/>
                <a:cs typeface="Nikosh" pitchFamily="2" charset="0"/>
              </a:rPr>
              <a:t>এর গুণিতক এবং</a:t>
            </a:r>
            <a:r>
              <a:rPr lang="en-US" sz="2000" b="1" dirty="0">
                <a:latin typeface="Nikosh" pitchFamily="2" charset="0"/>
                <a:cs typeface="Nikosh" pitchFamily="2" charset="0"/>
              </a:rPr>
              <a:t> y≠12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}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23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52935"/>
            <a:ext cx="2895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7010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সেট কাকে বলে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সেটকে সাধারণত কী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অক্ষর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দ্বারা প্রকাশ করা হয়</a:t>
            </a:r>
            <a:r>
              <a:rPr lang="bn-BD" sz="2000" b="1" dirty="0"/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12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886" y="2171045"/>
            <a:ext cx="7924800" cy="4955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১। সে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টের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সদস্যকে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কিভাবে লিখতে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  <a:endParaRPr lang="bn-BD" sz="2400" b="1" dirty="0"/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দি কোন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সদস্য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সেটের উপাদান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থাকে তাকে কি সেট বলে?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>
                <a:latin typeface="NikoshBAN" pitchFamily="2" charset="0"/>
                <a:cs typeface="NikoshBAN" pitchFamily="2" charset="0"/>
              </a:rPr>
              <a:t>                                                                         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  সে সেটকে কিভাবে লিখতে হয়  ?    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>
                <a:latin typeface="NikoshBAN" pitchFamily="2" charset="0"/>
                <a:cs typeface="NikoshBAN" pitchFamily="2" charset="0"/>
              </a:rPr>
              <a:t>  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643FE-EFBA-494C-B41D-9B84F815008C}"/>
              </a:ext>
            </a:extLst>
          </p:cNvPr>
          <p:cNvSpPr txBox="1"/>
          <p:nvPr/>
        </p:nvSpPr>
        <p:spPr>
          <a:xfrm>
            <a:off x="2196194" y="90685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3920"/>
            <a:ext cx="3581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itchFamily="2" charset="0"/>
                <a:cs typeface="Nikosh" pitchFamily="2" charset="0"/>
              </a:rPr>
              <a:t>    </a:t>
            </a:r>
            <a:r>
              <a:rPr lang="bn-IN" sz="4400" dirty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দলগত</a:t>
            </a:r>
            <a:r>
              <a:rPr lang="bn-IN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400" dirty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400" dirty="0">
              <a:solidFill>
                <a:schemeClr val="accent4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023175"/>
            <a:ext cx="6400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itchFamily="2" charset="0"/>
                <a:cs typeface="Nikosh" pitchFamily="2" charset="0"/>
              </a:rPr>
              <a:t>{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4,8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12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16 ,20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}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সেটকে সেট গঠন পদ্ধতিতে প্রকাশ কর</a:t>
            </a:r>
            <a:r>
              <a:rPr lang="bn-IN" sz="2400" dirty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25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0" y="468085"/>
            <a:ext cx="32385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" pitchFamily="2" charset="0"/>
                <a:cs typeface="Nikosh" pitchFamily="2" charset="0"/>
              </a:rPr>
              <a:t>        </a:t>
            </a:r>
            <a:r>
              <a:rPr lang="bn-IN" sz="6000" dirty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8732" y="2438400"/>
            <a:ext cx="5562600" cy="80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" pitchFamily="2" charset="0"/>
                <a:cs typeface="Nikosh" pitchFamily="2" charset="0"/>
              </a:rPr>
              <a:t>নিচের সেটটিকে তালিকা পদ্ধতিতে প্রকাশ কর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7359" y="3262827"/>
                <a:ext cx="556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/>
                  <a:t> </a:t>
                </a:r>
                <a:r>
                  <a:rPr lang="bn-IN" sz="3600" dirty="0">
                    <a:latin typeface="Nikosh" pitchFamily="2" charset="0"/>
                    <a:cs typeface="Nikosh" pitchFamily="2" charset="0"/>
                  </a:rPr>
                  <a:t>{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x :x</a:t>
                </a:r>
                <a:r>
                  <a:rPr lang="bn-IN" sz="3600" dirty="0">
                    <a:latin typeface="Nikosh" pitchFamily="2" charset="0"/>
                    <a:cs typeface="Nikosh" pitchFamily="2" charset="0"/>
                  </a:rPr>
                  <a:t> , পূর্ণ সংখ্যা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haroni"/>
                    <a:cs typeface="Aharoni"/>
                  </a:rPr>
                  <a:t>&lt;</a:t>
                </a:r>
                <a:r>
                  <a:rPr lang="en-US" sz="3600" dirty="0">
                    <a:latin typeface="Nikosh" pitchFamily="2" charset="0"/>
                    <a:cs typeface="Nikosh" pitchFamily="2" charset="0"/>
                  </a:rPr>
                  <a:t>10}</a:t>
                </a:r>
                <a:r>
                  <a:rPr lang="bn-IN" sz="3600" dirty="0">
                    <a:latin typeface="Nikosh" pitchFamily="2" charset="0"/>
                    <a:cs typeface="Nikosh" pitchFamily="2" charset="0"/>
                  </a:rPr>
                  <a:t> </a:t>
                </a:r>
                <a:endParaRPr lang="en-US" sz="3600" dirty="0"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59" y="3262827"/>
                <a:ext cx="5562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286" t="-14151" r="-4272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4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60843"/>
            <a:ext cx="44958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23" y="5628613"/>
            <a:ext cx="630827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itchFamily="2" charset="0"/>
                <a:cs typeface="Nikosh" pitchFamily="2" charset="0"/>
              </a:rPr>
              <a:t>     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নিচের সেটকে তালিকায় প্রকাশ কর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72394" y="6213388"/>
                <a:ext cx="5943600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" pitchFamily="2" charset="0"/>
                    <a:cs typeface="Nikosh" pitchFamily="2" charset="0"/>
                  </a:rPr>
                  <a:t>{ x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Nikosh" pitchFamily="2" charset="0"/>
                    <a:cs typeface="Nikosh" pitchFamily="2" charset="0"/>
                  </a:rPr>
                  <a:t>x, 3 </a:t>
                </a:r>
                <a:r>
                  <a:rPr lang="bn-IN" sz="2800" dirty="0">
                    <a:latin typeface="Nikosh" pitchFamily="2" charset="0"/>
                    <a:cs typeface="Nikosh" pitchFamily="2" charset="0"/>
                  </a:rPr>
                  <a:t>এর গুণিতক এবং </a:t>
                </a:r>
                <a:r>
                  <a:rPr lang="en-US" sz="2800" dirty="0">
                    <a:latin typeface="Nikosh" pitchFamily="2" charset="0"/>
                    <a:cs typeface="Nikosh" pitchFamily="2" charset="0"/>
                  </a:rPr>
                  <a:t>x</a:t>
                </a:r>
                <a:r>
                  <a:rPr lang="en-US" sz="2800" dirty="0">
                    <a:latin typeface="Nikosh" pitchFamily="2" charset="0"/>
                    <a:ea typeface="Cambria Math"/>
                    <a:cs typeface="Nikosh" pitchFamily="2" charset="0"/>
                  </a:rPr>
                  <a:t>&lt; 36 </a:t>
                </a:r>
                <a:r>
                  <a:rPr lang="en-US" dirty="0">
                    <a:latin typeface="Cambria Math"/>
                    <a:ea typeface="Cambria Math"/>
                  </a:rPr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94" y="6213388"/>
                <a:ext cx="5943600" cy="523220"/>
              </a:xfrm>
              <a:prstGeom prst="rect">
                <a:avLst/>
              </a:prstGeom>
              <a:blipFill>
                <a:blip r:embed="rId2"/>
                <a:stretch>
                  <a:fillRect l="-2154" t="-1744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0B6677DE-C759-1F4E-8E96-D1D2859C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46" y="2240558"/>
            <a:ext cx="6502848" cy="30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09800" y="838200"/>
            <a:ext cx="4800600" cy="1828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124200"/>
            <a:ext cx="6656614" cy="280076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44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400" b="1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রহমান </a:t>
            </a:r>
          </a:p>
          <a:p>
            <a:pPr algn="ctr"/>
            <a:r>
              <a:rPr lang="en-US" sz="44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44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4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ভেঙ্গুলা </a:t>
            </a:r>
            <a:r>
              <a:rPr lang="en-US" sz="44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মাদ্রাসা </a:t>
            </a:r>
            <a:r>
              <a:rPr lang="en-US" sz="4400" b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গোপালপুর,</a:t>
            </a:r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টাঙ্গাইল। </a:t>
            </a:r>
            <a:endParaRPr lang="en-US" sz="4400" b="1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44286"/>
            <a:ext cx="64422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      </a:t>
            </a:r>
            <a:r>
              <a:rPr lang="en-US" sz="6000">
                <a:solidFill>
                  <a:srgbClr val="FF0000"/>
                </a:solidFill>
              </a:rPr>
              <a:t>ধন্যবাদ সকলকে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DEB5D2-6145-B64B-9AAE-DFD5A634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1750449"/>
            <a:ext cx="9157607" cy="54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00631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পাঠ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1371600"/>
            <a:ext cx="6172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371600"/>
            <a:ext cx="33528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IN" sz="4800" b="1" dirty="0">
                <a:solidFill>
                  <a:schemeClr val="accent4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bn-IN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64" y="3362909"/>
            <a:ext cx="4419600" cy="2062103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" pitchFamily="2" charset="0"/>
                <a:cs typeface="Nikosh" pitchFamily="2" charset="0"/>
              </a:rPr>
              <a:t>            শ্রেণিঃ নবম</a:t>
            </a:r>
          </a:p>
          <a:p>
            <a:r>
              <a:rPr lang="bn-IN" sz="3200" b="1" dirty="0">
                <a:latin typeface="Nikosh" pitchFamily="2" charset="0"/>
                <a:cs typeface="Nikosh" pitchFamily="2" charset="0"/>
              </a:rPr>
              <a:t>            বিষয়ঃ গণিত</a:t>
            </a:r>
          </a:p>
          <a:p>
            <a:r>
              <a:rPr lang="bn-IN" sz="3200" b="1" dirty="0">
                <a:latin typeface="Nikosh" pitchFamily="2" charset="0"/>
                <a:cs typeface="Nikosh" pitchFamily="2" charset="0"/>
              </a:rPr>
              <a:t>            অধ্যায়ঃ ২য়</a:t>
            </a:r>
          </a:p>
          <a:p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7756F-8562-42DF-978E-1390A301D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64" y="1146240"/>
            <a:ext cx="3318722" cy="42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8382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828800"/>
            <a:ext cx="838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>
                <a:latin typeface="Nikosh" pitchFamily="2" charset="0"/>
                <a:cs typeface="Nikosh" pitchFamily="2" charset="0"/>
              </a:rPr>
              <a:t>৬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449" y="4708071"/>
            <a:ext cx="736409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6600">
                <a:latin typeface="Nikosh" pitchFamily="2" charset="0"/>
                <a:cs typeface="Nikosh" pitchFamily="2" charset="0"/>
              </a:rPr>
              <a:t>৭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417433" y="4699971"/>
            <a:ext cx="1025673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>
                <a:latin typeface="Nikosh" pitchFamily="2" charset="0"/>
                <a:cs typeface="Nikosh" pitchFamily="2" charset="0"/>
              </a:rPr>
              <a:t>৮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2191" y="1828800"/>
            <a:ext cx="736409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/>
              <a:t>৫</a:t>
            </a:r>
            <a:endParaRPr lang="en-US" sz="6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CBF7AB0-F0BC-E240-8581-E8E23B442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7" y="2161639"/>
            <a:ext cx="299635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14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আরও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ছবি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লক্ষ্য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B909837-6743-1C48-9187-6DD697AC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7901"/>
            <a:ext cx="3962400" cy="36671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4EE1FA5-5AC7-C248-8633-F10C32AD8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93" y="1909762"/>
            <a:ext cx="3962400" cy="34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0672" y="933450"/>
            <a:ext cx="3581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400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সেটের আলোচনা</a:t>
            </a:r>
            <a:r>
              <a:rPr lang="en-US" sz="600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1080" y="4469524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81785" y="1308425"/>
            <a:ext cx="3352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384" y="2743200"/>
            <a:ext cx="7300415" cy="32932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সেট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সেটের ধারণা ব্যাখ্যা করতে পারবে।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২।সেট লিখন পদ্বতি বর্ণনা করতে পারবে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4886" y="3091464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Nikosh" pitchFamily="2" charset="0"/>
                <a:cs typeface="Nikosh" pitchFamily="2" charset="0"/>
              </a:rPr>
              <a:t>৫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9736" y="3149638"/>
            <a:ext cx="1031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Nikosh" pitchFamily="2" charset="0"/>
                <a:cs typeface="Nikosh" pitchFamily="2" charset="0"/>
              </a:rPr>
              <a:t>৬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1276" y="3104909"/>
            <a:ext cx="73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Nikosh" pitchFamily="2" charset="0"/>
                <a:cs typeface="Nikosh" pitchFamily="2" charset="0"/>
              </a:rPr>
              <a:t>৭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747" y="2931083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Nikosh" pitchFamily="2" charset="0"/>
                <a:cs typeface="Nikosh" pitchFamily="2" charset="0"/>
              </a:rPr>
              <a:t>৮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862" y="4893137"/>
            <a:ext cx="818542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ছবিতে নানা রকম কিছু জিনিসের বৈশিষ্ট বা সমাবেশ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কলম,সংখ্যা,কাপ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পিরিচ সবগুলি আলাদা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বৈশিষ্ট্যের জিনিস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492014C8-DF47-2E42-954C-2969C0C0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0" y="608283"/>
            <a:ext cx="3487082" cy="26376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BA9FCEB-D99F-7B49-936E-6AF1A352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70" y="444479"/>
            <a:ext cx="4064000" cy="29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522" y="35446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আলাদা আলাদা বৈশিষ্ট্যের জিনিস আলাদা আলাদা দল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গঠন করল।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399" y="1803477"/>
            <a:ext cx="208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5400"/>
              <a:t>  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  ৭</a:t>
            </a:r>
            <a:r>
              <a:rPr lang="bn-BD" sz="440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   ৮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331" y="3895552"/>
            <a:ext cx="217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কলমের সেট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882414"/>
            <a:ext cx="330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পিরিচের সেট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938" y="3627003"/>
            <a:ext cx="2438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সেট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554" y="4487972"/>
            <a:ext cx="8099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 কলমের সংগ্রহকে কলমের 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পিরিচের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কাপ-পিরিচের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E317C3-6383-EE45-AAD5-AF38BD8D8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4" y="1434470"/>
            <a:ext cx="3308131" cy="243461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E30810A-C128-4B4B-BFC3-9A255FB1C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89" y="1674674"/>
            <a:ext cx="257461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874</TotalTime>
  <Words>694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Concourse</vt:lpstr>
      <vt:lpstr>Slipstream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8801715764724</cp:lastModifiedBy>
  <cp:revision>298</cp:revision>
  <dcterms:created xsi:type="dcterms:W3CDTF">2006-08-16T00:00:00Z</dcterms:created>
  <dcterms:modified xsi:type="dcterms:W3CDTF">2021-06-26T09:32:12Z</dcterms:modified>
</cp:coreProperties>
</file>