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71" r:id="rId10"/>
    <p:sldId id="27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5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7373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5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1996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88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6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3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6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5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5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3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5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0212A-0454-45E7-90FB-E325104622FC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EE4645-08CD-45F6-89C4-3E8DCF2E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F7275B-5E4E-48B0-9642-2BE756C0D5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50" y="0"/>
            <a:ext cx="126619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9384FE-3F97-46EB-A522-D6E7AA94F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300" y="3060700"/>
            <a:ext cx="7835900" cy="3149600"/>
          </a:xfrm>
        </p:spPr>
        <p:txBody>
          <a:bodyPr>
            <a:noAutofit/>
          </a:bodyPr>
          <a:lstStyle/>
          <a:p>
            <a:endParaRPr lang="en-US" sz="6600">
              <a:solidFill>
                <a:schemeClr val="bg1"/>
              </a:solidFill>
              <a:latin typeface="MatamuhuriMJ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70FCC6-9A6B-4C4D-8536-79F982309071}"/>
              </a:ext>
            </a:extLst>
          </p:cNvPr>
          <p:cNvSpPr txBox="1"/>
          <p:nvPr/>
        </p:nvSpPr>
        <p:spPr>
          <a:xfrm>
            <a:off x="-368300" y="673100"/>
            <a:ext cx="12382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গোয়ারী আদর্শ বালিকা উচ্চ বিদ্যালয়ের অনলাইন ক্লাসে সবাইকে </a:t>
            </a:r>
          </a:p>
        </p:txBody>
      </p:sp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50545E62-8F62-4884-8F2B-B78C4FE56E11}"/>
              </a:ext>
            </a:extLst>
          </p:cNvPr>
          <p:cNvSpPr/>
          <p:nvPr/>
        </p:nvSpPr>
        <p:spPr>
          <a:xfrm>
            <a:off x="1917700" y="2851150"/>
            <a:ext cx="8293100" cy="3568700"/>
          </a:xfrm>
          <a:prstGeom prst="bevel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3A2010-6ED4-4D77-88BC-D5DD81B44579}"/>
              </a:ext>
            </a:extLst>
          </p:cNvPr>
          <p:cNvSpPr txBox="1"/>
          <p:nvPr/>
        </p:nvSpPr>
        <p:spPr>
          <a:xfrm>
            <a:off x="2387600" y="3527504"/>
            <a:ext cx="73533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>
                <a:solidFill>
                  <a:srgbClr val="0070C0"/>
                </a:solidFill>
                <a:latin typeface="MatamuhuriMJ" pitchFamily="2" charset="0"/>
              </a:rPr>
              <a:t>স্বাগতম</a:t>
            </a:r>
            <a:endParaRPr lang="en-US" sz="2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5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r: 6 Points 1">
            <a:extLst>
              <a:ext uri="{FF2B5EF4-FFF2-40B4-BE49-F238E27FC236}">
                <a16:creationId xmlns:a16="http://schemas.microsoft.com/office/drawing/2014/main" id="{38875108-E4FB-4B2D-8B65-3F3E01B87BC0}"/>
              </a:ext>
            </a:extLst>
          </p:cNvPr>
          <p:cNvSpPr/>
          <p:nvPr/>
        </p:nvSpPr>
        <p:spPr>
          <a:xfrm>
            <a:off x="1447800" y="0"/>
            <a:ext cx="9626600" cy="2946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87242D-8A4D-4CC0-AAE6-BB60E3A35310}"/>
              </a:ext>
            </a:extLst>
          </p:cNvPr>
          <p:cNvSpPr txBox="1"/>
          <p:nvPr/>
        </p:nvSpPr>
        <p:spPr>
          <a:xfrm>
            <a:off x="4127500" y="965368"/>
            <a:ext cx="4762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/>
              <a:t>বাড়ির কাজ</a:t>
            </a:r>
            <a:endParaRPr lang="en-US" sz="36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AD5715-F1CF-4F35-95A2-FE089D807C96}"/>
              </a:ext>
            </a:extLst>
          </p:cNvPr>
          <p:cNvSpPr txBox="1"/>
          <p:nvPr/>
        </p:nvSpPr>
        <p:spPr>
          <a:xfrm>
            <a:off x="914400" y="2946400"/>
            <a:ext cx="10160000" cy="2616101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১। ২, ৫, ৮, ১১, ১৪, ১৭..................</a:t>
            </a:r>
          </a:p>
          <a:p>
            <a:r>
              <a:rPr lang="en-US" sz="3600">
                <a:solidFill>
                  <a:schemeClr val="bg1"/>
                </a:solidFill>
              </a:rPr>
              <a:t>   </a:t>
            </a:r>
            <a:r>
              <a:rPr lang="en-US" sz="2800">
                <a:solidFill>
                  <a:schemeClr val="bg1"/>
                </a:solidFill>
              </a:rPr>
              <a:t>(ক) ৫ ও ১৭ কে দুটি সংখ্যার বর্গের সমষ্টি রূপে প্রকাশ কর।</a:t>
            </a:r>
          </a:p>
          <a:p>
            <a:r>
              <a:rPr lang="en-US" sz="2800">
                <a:solidFill>
                  <a:schemeClr val="bg1"/>
                </a:solidFill>
              </a:rPr>
              <a:t>    (খ) প্যাটার্ণটির সাধারণ রাশি নির্ণয় করে, ৩০ তম পদ নির্ণয় কর।</a:t>
            </a:r>
          </a:p>
          <a:p>
            <a:r>
              <a:rPr lang="en-US" sz="2800">
                <a:solidFill>
                  <a:schemeClr val="bg1"/>
                </a:solidFill>
              </a:rPr>
              <a:t>    (গ) প্যাটার্ণটির প্রথম ৫০টি পদের যোগফল নির্ণয় কর।</a:t>
            </a:r>
          </a:p>
          <a:p>
            <a:endParaRPr lang="en-US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80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48C816-CE33-4994-92DC-E215BFE2311A}"/>
              </a:ext>
            </a:extLst>
          </p:cNvPr>
          <p:cNvSpPr txBox="1"/>
          <p:nvPr/>
        </p:nvSpPr>
        <p:spPr>
          <a:xfrm>
            <a:off x="317500" y="381000"/>
            <a:ext cx="115189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>
                <a:latin typeface="SutonnyMJ" pitchFamily="2" charset="0"/>
              </a:rPr>
              <a:t>সবশেষে সবার সুস্বাস্থ্য ও সুন্দর জীবন কামনা করে আজকের মত বিদায় ।</a:t>
            </a:r>
            <a:br>
              <a:rPr lang="en-US" sz="8000">
                <a:latin typeface="SutonnyMJ" pitchFamily="2" charset="0"/>
              </a:rPr>
            </a:br>
            <a:r>
              <a:rPr lang="en-US" sz="13800">
                <a:solidFill>
                  <a:srgbClr val="FFC000"/>
                </a:solidFill>
                <a:latin typeface="SutonnyMJ" pitchFamily="2" charset="0"/>
              </a:rPr>
              <a:t>আল্লাহ হাফেজ</a:t>
            </a:r>
            <a:endParaRPr lang="en-US" sz="8000"/>
          </a:p>
        </p:txBody>
      </p:sp>
    </p:spTree>
    <p:extLst>
      <p:ext uri="{BB962C8B-B14F-4D97-AF65-F5344CB8AC3E}">
        <p14:creationId xmlns:p14="http://schemas.microsoft.com/office/powerpoint/2010/main" val="17081290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AE7B2A-E169-4718-BB49-B951FB1E99B5}"/>
              </a:ext>
            </a:extLst>
          </p:cNvPr>
          <p:cNvSpPr/>
          <p:nvPr/>
        </p:nvSpPr>
        <p:spPr>
          <a:xfrm>
            <a:off x="571500" y="0"/>
            <a:ext cx="8890000" cy="1536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AA8AC7-6D54-4D30-B870-2270B8BC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66699"/>
            <a:ext cx="8534400" cy="1270001"/>
          </a:xfrm>
        </p:spPr>
        <p:txBody>
          <a:bodyPr>
            <a:normAutofit/>
          </a:bodyPr>
          <a:lstStyle/>
          <a:p>
            <a:pPr algn="ctr"/>
            <a:r>
              <a:rPr lang="en-US" sz="8800">
                <a:solidFill>
                  <a:schemeClr val="bg1"/>
                </a:solidFill>
                <a:latin typeface="SutonnyMJ" pitchFamily="2" charset="0"/>
              </a:rPr>
              <a:t>শিক্ষক পরিচিতি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4F92B-7AEC-41A5-BBC4-D77C8AAAD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1825625"/>
            <a:ext cx="66040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>
                <a:solidFill>
                  <a:srgbClr val="FF0000"/>
                </a:solidFill>
                <a:latin typeface="SutonnyMJ" pitchFamily="2" charset="0"/>
              </a:rPr>
              <a:t>মোঃ সুলতান আহম্মেদ</a:t>
            </a:r>
          </a:p>
          <a:p>
            <a:pPr marL="0" indent="0" algn="ctr">
              <a:buNone/>
            </a:pPr>
            <a:r>
              <a:rPr lang="en-US" sz="3200">
                <a:latin typeface="SutonnyMJ" pitchFamily="2" charset="0"/>
              </a:rPr>
              <a:t>সহকারী শিক্ষক (গণিত)</a:t>
            </a:r>
          </a:p>
          <a:p>
            <a:pPr marL="0" indent="0" algn="ctr">
              <a:buNone/>
            </a:pPr>
            <a:r>
              <a:rPr lang="en-US" sz="3200">
                <a:latin typeface="SutonnyMJ" pitchFamily="2" charset="0"/>
              </a:rPr>
              <a:t>গোয়ারী আদর্শ বালিকা উচ্চ বিদ্যালয়</a:t>
            </a:r>
          </a:p>
          <a:p>
            <a:pPr marL="0" indent="0" algn="ctr">
              <a:buNone/>
            </a:pPr>
            <a:r>
              <a:rPr lang="en-US" sz="3200">
                <a:latin typeface="SutonnyMJ" pitchFamily="2" charset="0"/>
              </a:rPr>
              <a:t>ভালুকা, ময়মনসিংহ।</a:t>
            </a:r>
            <a:endParaRPr lang="en-US" sz="2400">
              <a:latin typeface="SutonnyMJ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9860DB9-87EA-45D2-84BD-34C4C3AE16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288" y="1714500"/>
            <a:ext cx="3647212" cy="43513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26917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7F5EDF8-7E90-4701-B94C-B4FB18DB2745}"/>
              </a:ext>
            </a:extLst>
          </p:cNvPr>
          <p:cNvSpPr/>
          <p:nvPr/>
        </p:nvSpPr>
        <p:spPr>
          <a:xfrm>
            <a:off x="2730500" y="0"/>
            <a:ext cx="7543800" cy="15748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89BC23-F54B-44B1-B28A-E0BF2E6AB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0500" y="139701"/>
            <a:ext cx="7543800" cy="1435100"/>
          </a:xfrm>
        </p:spPr>
        <p:txBody>
          <a:bodyPr>
            <a:normAutofit/>
          </a:bodyPr>
          <a:lstStyle/>
          <a:p>
            <a:pPr algn="ctr"/>
            <a:r>
              <a:rPr lang="en-US" sz="8800">
                <a:solidFill>
                  <a:srgbClr val="FF0000"/>
                </a:solidFill>
                <a:latin typeface="SutonnyMJ" pitchFamily="2" charset="0"/>
              </a:rPr>
              <a:t>পাঠ পরিচিতি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E8E28-16C1-42FF-9E02-04CFA384B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714502"/>
            <a:ext cx="12065000" cy="47116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>
                <a:solidFill>
                  <a:srgbClr val="C00000"/>
                </a:solidFill>
                <a:latin typeface="SutonnyMJ" pitchFamily="2" charset="0"/>
              </a:rPr>
              <a:t>শ্রেণিঃ অষ্টম</a:t>
            </a:r>
          </a:p>
          <a:p>
            <a:pPr marL="0" indent="0" algn="ctr">
              <a:buNone/>
            </a:pPr>
            <a:r>
              <a:rPr lang="en-US" sz="5400">
                <a:solidFill>
                  <a:srgbClr val="7030A0"/>
                </a:solidFill>
                <a:latin typeface="SutonnyMJ" pitchFamily="2" charset="0"/>
              </a:rPr>
              <a:t>বিষয়ঃ গণিত</a:t>
            </a:r>
          </a:p>
          <a:p>
            <a:pPr marL="0" indent="0" algn="ctr">
              <a:buNone/>
            </a:pPr>
            <a:r>
              <a:rPr lang="en-US" sz="5400">
                <a:solidFill>
                  <a:srgbClr val="7030A0"/>
                </a:solidFill>
                <a:latin typeface="SutonnyMJ" pitchFamily="2" charset="0"/>
              </a:rPr>
              <a:t>অধ্যায়ঃ প্রথম</a:t>
            </a:r>
          </a:p>
          <a:p>
            <a:pPr marL="0" indent="0" algn="ctr">
              <a:buNone/>
            </a:pPr>
            <a:r>
              <a:rPr lang="en-US" sz="5400">
                <a:solidFill>
                  <a:srgbClr val="C00000"/>
                </a:solidFill>
                <a:latin typeface="SutonnyMJ" pitchFamily="2" charset="0"/>
              </a:rPr>
              <a:t>আজকের পাঠঃ </a:t>
            </a:r>
            <a:r>
              <a:rPr lang="en-US" sz="4400">
                <a:solidFill>
                  <a:srgbClr val="C00000"/>
                </a:solidFill>
                <a:latin typeface="SutonnyMJ" pitchFamily="2" charset="0"/>
              </a:rPr>
              <a:t>প্যাটার্ণ (গাণিতিক সমস্যা)</a:t>
            </a:r>
            <a:endParaRPr lang="en-US" sz="540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13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51A324D4-6575-4C7C-BA28-CD0FF19CC26F}"/>
              </a:ext>
            </a:extLst>
          </p:cNvPr>
          <p:cNvSpPr/>
          <p:nvPr/>
        </p:nvSpPr>
        <p:spPr>
          <a:xfrm>
            <a:off x="3420094" y="213756"/>
            <a:ext cx="5533901" cy="12112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F12A5F-3682-4DF9-A208-7E2B9990F9FD}"/>
                  </a:ext>
                </a:extLst>
              </p:cNvPr>
              <p:cNvSpPr txBox="1"/>
              <p:nvPr/>
            </p:nvSpPr>
            <p:spPr>
              <a:xfrm>
                <a:off x="215900" y="508000"/>
                <a:ext cx="11709400" cy="3346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noProof="0">
                    <a:solidFill>
                      <a:srgbClr val="FF0000"/>
                    </a:solidFill>
                    <a:latin typeface="SutonnyMJ" pitchFamily="2" charset="0"/>
                  </a:rPr>
                  <a:t>শিখনফল</a:t>
                </a:r>
                <a:endParaRPr lang="en-US" sz="4400">
                  <a:solidFill>
                    <a:srgbClr val="FF0000"/>
                  </a:solidFill>
                  <a:latin typeface="SutonnyMJ" pitchFamily="2" charset="0"/>
                </a:endParaRPr>
              </a:p>
              <a:p>
                <a:endParaRPr lang="en-US" sz="1600">
                  <a:solidFill>
                    <a:srgbClr val="FF0000"/>
                  </a:solidFill>
                  <a:latin typeface="SutonnyMJ" pitchFamily="2" charset="0"/>
                </a:endParaRPr>
              </a:p>
              <a:p>
                <a:r>
                  <a:rPr lang="en-US" sz="3600">
                    <a:solidFill>
                      <a:srgbClr val="002060"/>
                    </a:solidFill>
                    <a:latin typeface="SutonnyMJ" pitchFamily="2" charset="0"/>
                  </a:rPr>
                  <a:t>(ক) কোনো সংখ্যাকে দুটি সংখ্যার বর্গের সমষ্টি রূপে প্রকাশ </a:t>
                </a:r>
              </a:p>
              <a:p>
                <a:r>
                  <a:rPr lang="en-US" sz="3600">
                    <a:solidFill>
                      <a:srgbClr val="002060"/>
                    </a:solidFill>
                    <a:latin typeface="SutonnyMJ" pitchFamily="2" charset="0"/>
                  </a:rPr>
                  <a:t>       করতে পারবে।</a:t>
                </a:r>
              </a:p>
              <a:p>
                <a:r>
                  <a:rPr lang="en-US" sz="3600">
                    <a:solidFill>
                      <a:srgbClr val="002060"/>
                    </a:solidFill>
                    <a:latin typeface="SutonnyMJ" pitchFamily="2" charset="0"/>
                  </a:rPr>
                  <a:t>(খ)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প্যাটার্ণের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সাধারণ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রাশি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নির্ণয়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করতে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পারবে।</m:t>
                    </m:r>
                  </m:oMath>
                </a14:m>
                <a:endParaRPr lang="en-US" sz="3600" b="0">
                  <a:solidFill>
                    <a:srgbClr val="002060"/>
                  </a:solidFill>
                  <a:latin typeface="SutonnyMJ" pitchFamily="2" charset="0"/>
                  <a:ea typeface="Cambria Math" panose="02040503050406030204" pitchFamily="18" charset="0"/>
                </a:endParaRPr>
              </a:p>
              <a:p>
                <a:r>
                  <a:rPr lang="en-US" sz="3600">
                    <a:solidFill>
                      <a:srgbClr val="002060"/>
                    </a:solidFill>
                    <a:latin typeface="SutonnyMJ" pitchFamily="2" charset="0"/>
                  </a:rPr>
                  <a:t>(গ) যোগফল নির্ণয় করতে পারবে।</a:t>
                </a:r>
                <a:endParaRPr lang="en-US" sz="3600">
                  <a:solidFill>
                    <a:srgbClr val="FF0000"/>
                  </a:solidFill>
                  <a:latin typeface="SutonnyMJ" pitchFamily="2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F12A5F-3682-4DF9-A208-7E2B9990F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508000"/>
                <a:ext cx="11709400" cy="3346109"/>
              </a:xfrm>
              <a:prstGeom prst="rect">
                <a:avLst/>
              </a:prstGeom>
              <a:blipFill>
                <a:blip r:embed="rId2"/>
                <a:stretch>
                  <a:fillRect l="-1562" t="-4736" b="-6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3042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ECE2C4-5505-4895-9461-0C682C178193}"/>
              </a:ext>
            </a:extLst>
          </p:cNvPr>
          <p:cNvSpPr txBox="1"/>
          <p:nvPr/>
        </p:nvSpPr>
        <p:spPr>
          <a:xfrm>
            <a:off x="510639" y="475013"/>
            <a:ext cx="114359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১। ৩, ৮, ১৩, ১৮, ২৩..................</a:t>
            </a:r>
          </a:p>
          <a:p>
            <a:r>
              <a:rPr lang="en-US" sz="3600">
                <a:solidFill>
                  <a:srgbClr val="FF0000"/>
                </a:solidFill>
              </a:rPr>
              <a:t>   </a:t>
            </a:r>
            <a:r>
              <a:rPr lang="en-US" sz="2800">
                <a:solidFill>
                  <a:srgbClr val="FF0000"/>
                </a:solidFill>
              </a:rPr>
              <a:t>(ক) ৮ ও ১৩ কে দুটি সংখ্যার বর্গের সমষ্টি রূপে প্রকাশ কর।</a:t>
            </a:r>
          </a:p>
          <a:p>
            <a:r>
              <a:rPr lang="en-US" sz="2800">
                <a:solidFill>
                  <a:srgbClr val="FF0000"/>
                </a:solidFill>
              </a:rPr>
              <a:t>    (খ) প্যাটার্ণটির সাধারণ রাশি নির্ণয় করে, ৩০ তম পদ নির্ণয় কর।</a:t>
            </a:r>
          </a:p>
          <a:p>
            <a:r>
              <a:rPr lang="en-US" sz="2800">
                <a:solidFill>
                  <a:srgbClr val="FF0000"/>
                </a:solidFill>
              </a:rPr>
              <a:t>    (গ) প্যাটার্ণটির প্রথম ৫০টি পদের যোগফল নির্ণয় কর।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16B844-8690-43E3-8E13-668F1AFD442D}"/>
              </a:ext>
            </a:extLst>
          </p:cNvPr>
          <p:cNvSpPr txBox="1"/>
          <p:nvPr/>
        </p:nvSpPr>
        <p:spPr>
          <a:xfrm>
            <a:off x="378031" y="3048891"/>
            <a:ext cx="114359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সমাধানঃ (ক) সমাধানঃ</a:t>
            </a:r>
          </a:p>
          <a:p>
            <a:r>
              <a:rPr lang="en-US" sz="3600"/>
              <a:t>                    ৮ = ৪ + ৪</a:t>
            </a:r>
          </a:p>
          <a:p>
            <a:r>
              <a:rPr lang="en-US" sz="3600"/>
              <a:t>                       = ২</a:t>
            </a:r>
            <a:r>
              <a:rPr lang="en-US" sz="3600" baseline="30000"/>
              <a:t>২</a:t>
            </a:r>
            <a:r>
              <a:rPr lang="en-US" sz="3600"/>
              <a:t> + ২</a:t>
            </a:r>
            <a:r>
              <a:rPr lang="en-US" sz="3600" baseline="30000"/>
              <a:t>২</a:t>
            </a:r>
          </a:p>
          <a:p>
            <a:r>
              <a:rPr lang="en-US" sz="3600"/>
              <a:t>                  ১৩ = ৯ + ৪</a:t>
            </a:r>
          </a:p>
          <a:p>
            <a:r>
              <a:rPr lang="en-US" sz="3600"/>
              <a:t>                       = ৩</a:t>
            </a:r>
            <a:r>
              <a:rPr lang="en-US" sz="3600" baseline="30000"/>
              <a:t>২</a:t>
            </a:r>
            <a:r>
              <a:rPr lang="en-US" sz="3600"/>
              <a:t> + ২</a:t>
            </a:r>
            <a:r>
              <a:rPr lang="en-US" sz="3600" baseline="30000"/>
              <a:t>২</a:t>
            </a:r>
          </a:p>
        </p:txBody>
      </p:sp>
    </p:spTree>
    <p:extLst>
      <p:ext uri="{BB962C8B-B14F-4D97-AF65-F5344CB8AC3E}">
        <p14:creationId xmlns:p14="http://schemas.microsoft.com/office/powerpoint/2010/main" val="24016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1E2205-8F98-4399-AC58-06A01E52BEF4}"/>
              </a:ext>
            </a:extLst>
          </p:cNvPr>
          <p:cNvSpPr txBox="1"/>
          <p:nvPr/>
        </p:nvSpPr>
        <p:spPr>
          <a:xfrm>
            <a:off x="468068" y="672599"/>
            <a:ext cx="114359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(খ) সমাধানঃ</a:t>
            </a:r>
          </a:p>
          <a:p>
            <a:r>
              <a:rPr lang="en-US" sz="3600"/>
              <a:t>প্যাটার্ণটি = ৩,  ৮, ১৩, ১৮.............</a:t>
            </a:r>
          </a:p>
          <a:p>
            <a:endParaRPr lang="en-US" sz="240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E220A8D-F9D1-4938-94CA-ECDC6DE61367}"/>
              </a:ext>
            </a:extLst>
          </p:cNvPr>
          <p:cNvGrpSpPr/>
          <p:nvPr/>
        </p:nvGrpSpPr>
        <p:grpSpPr>
          <a:xfrm>
            <a:off x="3135087" y="1453920"/>
            <a:ext cx="2106946" cy="516432"/>
            <a:chOff x="3171340" y="1655801"/>
            <a:chExt cx="1916317" cy="516432"/>
          </a:xfrm>
        </p:grpSpPr>
        <p:sp>
          <p:nvSpPr>
            <p:cNvPr id="4" name="Half Frame 3">
              <a:extLst>
                <a:ext uri="{FF2B5EF4-FFF2-40B4-BE49-F238E27FC236}">
                  <a16:creationId xmlns:a16="http://schemas.microsoft.com/office/drawing/2014/main" id="{BBBD7D40-43F5-4151-BDCF-EE182B13495D}"/>
                </a:ext>
              </a:extLst>
            </p:cNvPr>
            <p:cNvSpPr/>
            <p:nvPr/>
          </p:nvSpPr>
          <p:spPr>
            <a:xfrm rot="13507180">
              <a:off x="3163988" y="1670845"/>
              <a:ext cx="508740" cy="494035"/>
            </a:xfrm>
            <a:prstGeom prst="halfFrame">
              <a:avLst>
                <a:gd name="adj1" fmla="val 1799"/>
                <a:gd name="adj2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>
              <a:extLst>
                <a:ext uri="{FF2B5EF4-FFF2-40B4-BE49-F238E27FC236}">
                  <a16:creationId xmlns:a16="http://schemas.microsoft.com/office/drawing/2014/main" id="{EB9FB868-5E40-403C-A565-11E21794BBAC}"/>
                </a:ext>
              </a:extLst>
            </p:cNvPr>
            <p:cNvSpPr/>
            <p:nvPr/>
          </p:nvSpPr>
          <p:spPr>
            <a:xfrm rot="13507180">
              <a:off x="3877241" y="1660718"/>
              <a:ext cx="500325" cy="502415"/>
            </a:xfrm>
            <a:prstGeom prst="halfFrame">
              <a:avLst>
                <a:gd name="adj1" fmla="val 1799"/>
                <a:gd name="adj2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>
              <a:extLst>
                <a:ext uri="{FF2B5EF4-FFF2-40B4-BE49-F238E27FC236}">
                  <a16:creationId xmlns:a16="http://schemas.microsoft.com/office/drawing/2014/main" id="{A25EF5B5-DB65-46A2-AF85-5A680C034EBE}"/>
                </a:ext>
              </a:extLst>
            </p:cNvPr>
            <p:cNvSpPr/>
            <p:nvPr/>
          </p:nvSpPr>
          <p:spPr>
            <a:xfrm rot="13507180">
              <a:off x="4586287" y="1654756"/>
              <a:ext cx="500325" cy="502415"/>
            </a:xfrm>
            <a:prstGeom prst="halfFrame">
              <a:avLst>
                <a:gd name="adj1" fmla="val 1799"/>
                <a:gd name="adj2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A5F691-2E76-4CA4-AB60-94C813E16C32}"/>
                  </a:ext>
                </a:extLst>
              </p:cNvPr>
              <p:cNvSpPr txBox="1"/>
              <p:nvPr/>
            </p:nvSpPr>
            <p:spPr>
              <a:xfrm>
                <a:off x="510639" y="2901813"/>
                <a:ext cx="11435938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/>
                  <a:t>এখন, প্যাটার্ণটির প্রথম পদ ৩ = ৫ - ২</a:t>
                </a:r>
              </a:p>
              <a:p>
                <a:r>
                  <a:rPr lang="en-US" sz="3200"/>
                  <a:t>                                          = ৫</a:t>
                </a:r>
                <a:r>
                  <a:rPr lang="en-US" sz="3200">
                    <a:cs typeface="Alef" panose="00000500000000000000" pitchFamily="2" charset="-79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x</m:t>
                    </m:r>
                    <m:r>
                      <a:rPr lang="en-US" sz="3200" i="1">
                        <a:latin typeface="Cambria Math" panose="02040503050406030204" pitchFamily="18" charset="0"/>
                        <a:cs typeface="Alef" panose="00000500000000000000" pitchFamily="2" charset="-79"/>
                      </a:rPr>
                      <m:t> </m:t>
                    </m:r>
                  </m:oMath>
                </a14:m>
                <a:r>
                  <a:rPr lang="en-US" sz="3200"/>
                  <a:t>১ -২</a:t>
                </a:r>
              </a:p>
              <a:p>
                <a:r>
                  <a:rPr lang="en-US" sz="3200"/>
                  <a:t>                       দ্বিতীয় পদ ৮ = ১০ - ২</a:t>
                </a:r>
              </a:p>
              <a:p>
                <a:r>
                  <a:rPr lang="en-US" sz="3200"/>
                  <a:t>                                         = ৫</a:t>
                </a:r>
                <a:r>
                  <a:rPr lang="en-US" sz="3200">
                    <a:cs typeface="Alef" panose="00000500000000000000" pitchFamily="2" charset="-79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x</m:t>
                    </m:r>
                    <m:r>
                      <a:rPr lang="en-US" sz="3200" i="1">
                        <a:latin typeface="Cambria Math" panose="02040503050406030204" pitchFamily="18" charset="0"/>
                        <a:cs typeface="Alef" panose="00000500000000000000" pitchFamily="2" charset="-79"/>
                      </a:rPr>
                      <m:t> </m:t>
                    </m:r>
                  </m:oMath>
                </a14:m>
                <a:r>
                  <a:rPr lang="en-US" sz="3200"/>
                  <a:t>২ -২</a:t>
                </a:r>
              </a:p>
              <a:p>
                <a:r>
                  <a:rPr lang="en-US" sz="3200"/>
                  <a:t>                       তৃতীয় পদ ১৩ = ১৫ - ২</a:t>
                </a:r>
              </a:p>
              <a:p>
                <a:r>
                  <a:rPr lang="en-US" sz="3200"/>
                  <a:t>                                          = ৫</a:t>
                </a:r>
                <a:r>
                  <a:rPr lang="en-US" sz="3200">
                    <a:cs typeface="Alef" panose="00000500000000000000" pitchFamily="2" charset="-79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x</m:t>
                    </m:r>
                    <m:r>
                      <a:rPr lang="en-US" sz="3200" i="1">
                        <a:latin typeface="Cambria Math" panose="02040503050406030204" pitchFamily="18" charset="0"/>
                        <a:cs typeface="Alef" panose="00000500000000000000" pitchFamily="2" charset="-79"/>
                      </a:rPr>
                      <m:t> </m:t>
                    </m:r>
                  </m:oMath>
                </a14:m>
                <a:r>
                  <a:rPr lang="en-US" sz="3200"/>
                  <a:t>৩ -২</a:t>
                </a:r>
              </a:p>
              <a:p>
                <a:r>
                  <a:rPr lang="en-US" sz="3200"/>
                  <a:t>.....................................................</a:t>
                </a:r>
                <a:endParaRPr lang="en-US" sz="360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A5F691-2E76-4CA4-AB60-94C813E16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39" y="2901813"/>
                <a:ext cx="11435938" cy="3539430"/>
              </a:xfrm>
              <a:prstGeom prst="rect">
                <a:avLst/>
              </a:prstGeom>
              <a:blipFill>
                <a:blip r:embed="rId2"/>
                <a:stretch>
                  <a:fillRect l="-1386" t="-2238" b="-4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6EAC103-25A5-4BBC-A956-FAF418BE4C4D}"/>
              </a:ext>
            </a:extLst>
          </p:cNvPr>
          <p:cNvSpPr txBox="1"/>
          <p:nvPr/>
        </p:nvSpPr>
        <p:spPr>
          <a:xfrm>
            <a:off x="468068" y="2006007"/>
            <a:ext cx="114359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পার্থক্য   =     ৫   ৫   ৫ .............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5512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32C563-A64A-469D-9A18-60E0D6658B22}"/>
                  </a:ext>
                </a:extLst>
              </p:cNvPr>
              <p:cNvSpPr txBox="1"/>
              <p:nvPr/>
            </p:nvSpPr>
            <p:spPr>
              <a:xfrm>
                <a:off x="378031" y="431745"/>
                <a:ext cx="11435938" cy="3816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/>
                  <a:t>...........................................................</a:t>
                </a:r>
              </a:p>
              <a:p>
                <a:endParaRPr lang="en-US"/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3200"/>
                  <a:t> প্যাটার্ণটির ক তম পদ = ৫</a:t>
                </a:r>
                <a:r>
                  <a:rPr lang="en-US" sz="3200">
                    <a:cs typeface="Alef" panose="00000500000000000000" pitchFamily="2" charset="-79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x</m:t>
                    </m:r>
                    <m:r>
                      <a:rPr lang="en-US" sz="3200" i="1">
                        <a:latin typeface="Cambria Math" panose="02040503050406030204" pitchFamily="18" charset="0"/>
                        <a:cs typeface="Alef" panose="00000500000000000000" pitchFamily="2" charset="-79"/>
                      </a:rPr>
                      <m:t> </m:t>
                    </m:r>
                  </m:oMath>
                </a14:m>
                <a:r>
                  <a:rPr lang="en-US" sz="3200"/>
                  <a:t>ক - ২</a:t>
                </a:r>
              </a:p>
              <a:p>
                <a:r>
                  <a:rPr lang="en-US" sz="3200"/>
                  <a:t> সুতরাং, প্যাটার্ণটির সাধারণ রাশি = ৫</a:t>
                </a:r>
                <a:r>
                  <a:rPr lang="en-US" sz="3200">
                    <a:cs typeface="Alef" panose="00000500000000000000" pitchFamily="2" charset="-79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x</m:t>
                    </m:r>
                    <m:r>
                      <a:rPr lang="en-US" sz="3200" i="1">
                        <a:latin typeface="Cambria Math" panose="02040503050406030204" pitchFamily="18" charset="0"/>
                        <a:cs typeface="Alef" panose="00000500000000000000" pitchFamily="2" charset="-79"/>
                      </a:rPr>
                      <m:t> </m:t>
                    </m:r>
                  </m:oMath>
                </a14:m>
                <a:r>
                  <a:rPr lang="en-US" sz="3200"/>
                  <a:t>ক - ২</a:t>
                </a: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3200"/>
                  <a:t> প্যাটার্ণটির ৩০ তম পদ = ৫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cs typeface="Alef" panose="00000500000000000000" pitchFamily="2" charset="-79"/>
                      </a:rPr>
                      <m:t> </m:t>
                    </m:r>
                    <m:r>
                      <m:rPr>
                        <m:nor/>
                      </m:rPr>
                      <a:rPr lang="en-US" sz="3200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x</m:t>
                    </m:r>
                    <m:r>
                      <a:rPr lang="en-US" sz="3200" i="1">
                        <a:latin typeface="Cambria Math" panose="02040503050406030204" pitchFamily="18" charset="0"/>
                        <a:cs typeface="Alef" panose="00000500000000000000" pitchFamily="2" charset="-79"/>
                      </a:rPr>
                      <m:t> </m:t>
                    </m:r>
                  </m:oMath>
                </a14:m>
                <a:r>
                  <a:rPr lang="en-US" sz="3200"/>
                  <a:t>৩০ - ২</a:t>
                </a:r>
              </a:p>
              <a:p>
                <a:r>
                  <a:rPr lang="en-US" sz="3200"/>
                  <a:t>                                    = ১৫০ - ২ </a:t>
                </a:r>
              </a:p>
              <a:p>
                <a:r>
                  <a:rPr lang="en-US" sz="3200"/>
                  <a:t>                                    = ১৪৮</a:t>
                </a:r>
              </a:p>
              <a:p>
                <a:endParaRPr lang="en-US" sz="320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32C563-A64A-469D-9A18-60E0D6658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31" y="431745"/>
                <a:ext cx="11435938" cy="3816429"/>
              </a:xfrm>
              <a:prstGeom prst="rect">
                <a:avLst/>
              </a:prstGeom>
              <a:blipFill>
                <a:blip r:embed="rId2"/>
                <a:stretch>
                  <a:fillRect l="-1333" t="-2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31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CE8A51-005C-4362-BF75-DA9F873FC45A}"/>
                  </a:ext>
                </a:extLst>
              </p:cNvPr>
              <p:cNvSpPr txBox="1"/>
              <p:nvPr/>
            </p:nvSpPr>
            <p:spPr>
              <a:xfrm>
                <a:off x="378031" y="3715326"/>
                <a:ext cx="11435938" cy="1595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/>
                  <a:t>   আমরা জানি, </a:t>
                </a:r>
              </a:p>
              <a:p>
                <a:r>
                  <a:rPr lang="en-US" sz="3600"/>
                  <a:t>            যোগফল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/>
                          <m:t>(</m:t>
                        </m:r>
                        <m:r>
                          <m:rPr>
                            <m:nor/>
                          </m:rPr>
                          <a:rPr lang="en-US" sz="3600" b="0" i="0" smtClean="0"/>
                          <m:t>প্রথম পদ </m:t>
                        </m:r>
                        <m:r>
                          <m:rPr>
                            <m:nor/>
                          </m:rPr>
                          <a:rPr lang="en-US" sz="3600"/>
                          <m:t>+</m:t>
                        </m:r>
                        <m:r>
                          <m:rPr>
                            <m:nor/>
                          </m:rPr>
                          <a:rPr lang="en-US" sz="3600" b="0" i="0" smtClean="0"/>
                          <m:t> </m:t>
                        </m:r>
                        <m:r>
                          <m:rPr>
                            <m:nor/>
                          </m:rPr>
                          <a:rPr lang="en-US" sz="3600" b="0" i="0" smtClean="0"/>
                          <m:t>শেষ পদ</m:t>
                        </m:r>
                        <m:r>
                          <m:rPr>
                            <m:nor/>
                          </m:rPr>
                          <a:rPr lang="en-US" sz="3600"/>
                          <m:t>) 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b="0" i="0" smtClean="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পদ সংখ্যা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/>
                          <m:t>২</m:t>
                        </m:r>
                      </m:den>
                    </m:f>
                  </m:oMath>
                </a14:m>
                <a:endParaRPr lang="en-US" sz="360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ECE8A51-005C-4362-BF75-DA9F873FC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31" y="3715326"/>
                <a:ext cx="11435938" cy="1595886"/>
              </a:xfrm>
              <a:prstGeom prst="rect">
                <a:avLst/>
              </a:prstGeom>
              <a:blipFill>
                <a:blip r:embed="rId2"/>
                <a:stretch>
                  <a:fillRect t="-5725" b="-4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4514B9-2BD2-4D9A-AB28-0D6D434359DA}"/>
                  </a:ext>
                </a:extLst>
              </p:cNvPr>
              <p:cNvSpPr txBox="1"/>
              <p:nvPr/>
            </p:nvSpPr>
            <p:spPr>
              <a:xfrm>
                <a:off x="378031" y="5311212"/>
                <a:ext cx="11435938" cy="924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/>
                  <a:t>         বা</a:t>
                </a:r>
                <a:r>
                  <a:rPr lang="en-US" sz="3200"/>
                  <a:t>, যোগফল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/>
                          <m:t>(</m:t>
                        </m:r>
                        <m:r>
                          <m:rPr>
                            <m:nor/>
                          </m:rPr>
                          <a:rPr lang="en-US" sz="3200" b="0" i="0" smtClean="0"/>
                          <m:t>৩</m:t>
                        </m:r>
                        <m:r>
                          <m:rPr>
                            <m:nor/>
                          </m:rPr>
                          <a:rPr lang="en-US" sz="3200" b="0" i="0" smtClean="0"/>
                          <m:t> </m:t>
                        </m:r>
                        <m:r>
                          <m:rPr>
                            <m:nor/>
                          </m:rPr>
                          <a:rPr lang="en-US" sz="3200"/>
                          <m:t>+</m:t>
                        </m:r>
                        <m:r>
                          <m:rPr>
                            <m:nor/>
                          </m:rPr>
                          <a:rPr lang="en-US" sz="3200" b="0" i="0" smtClean="0"/>
                          <m:t> </m:t>
                        </m:r>
                        <m:r>
                          <m:rPr>
                            <m:nor/>
                          </m:rPr>
                          <a:rPr lang="en-US" sz="3200" b="0" i="0" smtClean="0"/>
                          <m:t>২৪৮</m:t>
                        </m:r>
                        <m:r>
                          <m:rPr>
                            <m:nor/>
                          </m:rPr>
                          <a:rPr lang="en-US" sz="3200"/>
                          <m:t>) </m:t>
                        </m:r>
                        <m:r>
                          <m:rPr>
                            <m:nor/>
                          </m:rPr>
                          <a:rPr lang="en-US" sz="32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2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৫০</m:t>
                        </m:r>
                        <m:r>
                          <m:rPr>
                            <m:nor/>
                          </m:rPr>
                          <a:rPr lang="en-US" sz="32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/>
                          <m:t>২</m:t>
                        </m:r>
                      </m:den>
                    </m:f>
                  </m:oMath>
                </a14:m>
                <a:endParaRPr lang="en-US" sz="320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4514B9-2BD2-4D9A-AB28-0D6D43435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31" y="5311212"/>
                <a:ext cx="11435938" cy="924997"/>
              </a:xfrm>
              <a:prstGeom prst="rect">
                <a:avLst/>
              </a:prstGeom>
              <a:blipFill>
                <a:blip r:embed="rId3"/>
                <a:stretch>
                  <a:fillRect b="-9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B7CC333-DB02-46DB-A519-67BDB451C1C9}"/>
                  </a:ext>
                </a:extLst>
              </p:cNvPr>
              <p:cNvSpPr txBox="1"/>
              <p:nvPr/>
            </p:nvSpPr>
            <p:spPr>
              <a:xfrm>
                <a:off x="378031" y="175896"/>
                <a:ext cx="11435938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/>
                  <a:t>(গ) সমাধানঃ</a:t>
                </a:r>
              </a:p>
              <a:p>
                <a:r>
                  <a:rPr lang="en-US" sz="3200"/>
                  <a:t>           প্যাটার্ণটির সাধারণ রাশি = ৫</a:t>
                </a:r>
                <a:r>
                  <a:rPr lang="en-US" sz="3200">
                    <a:cs typeface="Alef" panose="00000500000000000000" pitchFamily="2" charset="-79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x</m:t>
                    </m:r>
                    <m:r>
                      <a:rPr lang="en-US" sz="3200" i="1">
                        <a:latin typeface="Cambria Math" panose="02040503050406030204" pitchFamily="18" charset="0"/>
                        <a:cs typeface="Alef" panose="00000500000000000000" pitchFamily="2" charset="-79"/>
                      </a:rPr>
                      <m:t> </m:t>
                    </m:r>
                  </m:oMath>
                </a14:m>
                <a:r>
                  <a:rPr lang="en-US" sz="3200"/>
                  <a:t>ক - ২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3200"/>
                  <a:t> প্যাটার্ণটির ৫০তম পদ = ৫</a:t>
                </a:r>
                <a:r>
                  <a:rPr lang="en-US" sz="3200">
                    <a:cs typeface="Alef" panose="00000500000000000000" pitchFamily="2" charset="-79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latin typeface="Alef" panose="00000500000000000000" pitchFamily="2" charset="-79"/>
                        <a:cs typeface="Alef" panose="00000500000000000000" pitchFamily="2" charset="-79"/>
                      </a:rPr>
                      <m:t>x</m:t>
                    </m:r>
                    <m:r>
                      <a:rPr lang="en-US" sz="3200" i="1">
                        <a:latin typeface="Cambria Math" panose="02040503050406030204" pitchFamily="18" charset="0"/>
                        <a:cs typeface="Alef" panose="00000500000000000000" pitchFamily="2" charset="-79"/>
                      </a:rPr>
                      <m:t> </m:t>
                    </m:r>
                  </m:oMath>
                </a14:m>
                <a:r>
                  <a:rPr lang="en-US" sz="3200"/>
                  <a:t>৫০ - ২</a:t>
                </a:r>
              </a:p>
              <a:p>
                <a:r>
                  <a:rPr lang="en-US" sz="3200"/>
                  <a:t>                                            = ২৫০ - ২</a:t>
                </a:r>
              </a:p>
              <a:p>
                <a:r>
                  <a:rPr lang="en-US" sz="3200"/>
                  <a:t>                                            = ২৪৮</a:t>
                </a:r>
              </a:p>
              <a:p>
                <a:r>
                  <a:rPr lang="en-US" sz="3200"/>
                  <a:t>                  প্যাটার্ণটির ১ম পদ = ৩</a:t>
                </a:r>
              </a:p>
              <a:p>
                <a:r>
                  <a:rPr lang="en-US" sz="3200"/>
                  <a:t>                             পদ সংখ্যা = ৫০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B7CC333-DB02-46DB-A519-67BDB451C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31" y="175896"/>
                <a:ext cx="11435938" cy="3539430"/>
              </a:xfrm>
              <a:prstGeom prst="rect">
                <a:avLst/>
              </a:prstGeom>
              <a:blipFill>
                <a:blip r:embed="rId4"/>
                <a:stretch>
                  <a:fillRect l="-1333" t="-2241" b="-4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171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918EB74-1724-439B-A84D-0BB55681CAFF}"/>
                  </a:ext>
                </a:extLst>
              </p:cNvPr>
              <p:cNvSpPr txBox="1"/>
              <p:nvPr/>
            </p:nvSpPr>
            <p:spPr>
              <a:xfrm>
                <a:off x="294904" y="753276"/>
                <a:ext cx="11435938" cy="2514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/>
                  <a:t>        বা, যোগফল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b="0" i="0" smtClean="0"/>
                          <m:t>২৫১ 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600" b="0" i="0" smtClean="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৫</m:t>
                        </m:r>
                        <m:r>
                          <m:rPr>
                            <m:nor/>
                          </m:rPr>
                          <a:rPr lang="en-US" sz="3600">
                            <a:latin typeface="Alef" panose="00000500000000000000" pitchFamily="2" charset="-79"/>
                            <a:cs typeface="Alef" panose="00000500000000000000" pitchFamily="2" charset="-79"/>
                          </a:rPr>
                          <m:t>০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/>
                          <m:t>২</m:t>
                        </m:r>
                      </m:den>
                    </m:f>
                  </m:oMath>
                </a14:m>
                <a:endParaRPr lang="en-US" sz="3600"/>
              </a:p>
              <a:p>
                <a:r>
                  <a:rPr lang="en-US" sz="3600"/>
                  <a:t>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b="0" i="1" smtClean="0">
                            <a:latin typeface="Cambria Math" panose="02040503050406030204" pitchFamily="18" charset="0"/>
                          </a:rPr>
                          <m:t>১২৫৫</m:t>
                        </m:r>
                        <m:r>
                          <m:rPr>
                            <m:nor/>
                          </m:rPr>
                          <a:rPr lang="en-US" sz="3600" b="0" i="1" smtClean="0"/>
                          <m:t>০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600"/>
                          <m:t>২</m:t>
                        </m:r>
                      </m:den>
                    </m:f>
                  </m:oMath>
                </a14:m>
                <a:r>
                  <a:rPr lang="en-US" sz="3600"/>
                  <a:t> </a:t>
                </a:r>
              </a:p>
              <a:p>
                <a:r>
                  <a:rPr lang="en-US" sz="3600"/>
                  <a:t>    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3600"/>
                  <a:t> যোগফল    = ৬২৭৫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918EB74-1724-439B-A84D-0BB55681C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04" y="753276"/>
                <a:ext cx="11435938" cy="2514022"/>
              </a:xfrm>
              <a:prstGeom prst="rect">
                <a:avLst/>
              </a:prstGeom>
              <a:blipFill>
                <a:blip r:embed="rId2"/>
                <a:stretch>
                  <a:fillRect b="-8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21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418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Alef</vt:lpstr>
      <vt:lpstr>Arial</vt:lpstr>
      <vt:lpstr>Cambria Math</vt:lpstr>
      <vt:lpstr>MatamuhuriMJ</vt:lpstr>
      <vt:lpstr>SutonnyMJ</vt:lpstr>
      <vt:lpstr>Trebuchet MS</vt:lpstr>
      <vt:lpstr>Wingdings 3</vt:lpstr>
      <vt:lpstr>Facet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Shultan Ahammed</dc:creator>
  <cp:lastModifiedBy>MD. Shultan Ahammed</cp:lastModifiedBy>
  <cp:revision>30</cp:revision>
  <dcterms:created xsi:type="dcterms:W3CDTF">2021-06-23T14:14:42Z</dcterms:created>
  <dcterms:modified xsi:type="dcterms:W3CDTF">2021-06-26T15:34:04Z</dcterms:modified>
</cp:coreProperties>
</file>