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60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26DB5-5A40-4C6D-8F7D-793D6897504B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6D0FB-4029-414B-B5C9-74B82E29B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15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26DB5-5A40-4C6D-8F7D-793D6897504B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6D0FB-4029-414B-B5C9-74B82E29B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078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26DB5-5A40-4C6D-8F7D-793D6897504B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6D0FB-4029-414B-B5C9-74B82E29B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312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26DB5-5A40-4C6D-8F7D-793D6897504B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6D0FB-4029-414B-B5C9-74B82E29B39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129940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26DB5-5A40-4C6D-8F7D-793D6897504B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6D0FB-4029-414B-B5C9-74B82E29B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629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26DB5-5A40-4C6D-8F7D-793D6897504B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6D0FB-4029-414B-B5C9-74B82E29B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7099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26DB5-5A40-4C6D-8F7D-793D6897504B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6D0FB-4029-414B-B5C9-74B82E29B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4411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26DB5-5A40-4C6D-8F7D-793D6897504B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6D0FB-4029-414B-B5C9-74B82E29B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0699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26DB5-5A40-4C6D-8F7D-793D6897504B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6D0FB-4029-414B-B5C9-74B82E29B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11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26DB5-5A40-4C6D-8F7D-793D6897504B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6D0FB-4029-414B-B5C9-74B82E29B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047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26DB5-5A40-4C6D-8F7D-793D6897504B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6D0FB-4029-414B-B5C9-74B82E29B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302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26DB5-5A40-4C6D-8F7D-793D6897504B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6D0FB-4029-414B-B5C9-74B82E29B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963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26DB5-5A40-4C6D-8F7D-793D6897504B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6D0FB-4029-414B-B5C9-74B82E29B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44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26DB5-5A40-4C6D-8F7D-793D6897504B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6D0FB-4029-414B-B5C9-74B82E29B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734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26DB5-5A40-4C6D-8F7D-793D6897504B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6D0FB-4029-414B-B5C9-74B82E29B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66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26DB5-5A40-4C6D-8F7D-793D6897504B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6D0FB-4029-414B-B5C9-74B82E29B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764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26DB5-5A40-4C6D-8F7D-793D6897504B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6D0FB-4029-414B-B5C9-74B82E29B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05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6226DB5-5A40-4C6D-8F7D-793D6897504B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6D0FB-4029-414B-B5C9-74B82E29B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1062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24940" y="-388220"/>
            <a:ext cx="8521566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115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স্বাগত </a:t>
            </a:r>
            <a:endParaRPr lang="en-US" sz="115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130968"/>
            <a:ext cx="8323446" cy="8323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202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311441"/>
          </a:xfrm>
        </p:spPr>
        <p:txBody>
          <a:bodyPr>
            <a:normAutofit/>
          </a:bodyPr>
          <a:lstStyle/>
          <a:p>
            <a:pPr algn="ctr"/>
            <a:r>
              <a:rPr lang="bn-IN" sz="5400" b="1" u="sng" dirty="0" smtClean="0"/>
              <a:t>মনোবিজ্ঞানের বিভিন্ন শাখা সমূহঃ</a:t>
            </a:r>
            <a:endParaRPr lang="en-US" sz="54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8442" y="1311442"/>
            <a:ext cx="11827042" cy="5426242"/>
          </a:xfrm>
        </p:spPr>
        <p:txBody>
          <a:bodyPr>
            <a:normAutofit fontScale="92500" lnSpcReduction="20000"/>
          </a:bodyPr>
          <a:lstStyle/>
          <a:p>
            <a:r>
              <a:rPr lang="bn-IN" sz="4000" b="1" dirty="0" smtClean="0"/>
              <a:t>মনোবিজ্ঞানের বিভিন্ন শাখা আছে। যেমনঃ </a:t>
            </a:r>
          </a:p>
          <a:p>
            <a:r>
              <a:rPr lang="bn-IN" sz="4000" b="1" dirty="0" smtClean="0"/>
              <a:t>১। সাধারন মনোবিজ্ঞান।</a:t>
            </a:r>
            <a:endParaRPr lang="en-US" sz="4000" b="1" dirty="0" smtClean="0"/>
          </a:p>
          <a:p>
            <a:r>
              <a:rPr lang="bn-IN" sz="4000" b="1" dirty="0" smtClean="0"/>
              <a:t>২।পরীক্ষন মনোবিজ্ঞান ।</a:t>
            </a:r>
          </a:p>
          <a:p>
            <a:r>
              <a:rPr lang="bn-IN" sz="4000" b="1" dirty="0" smtClean="0"/>
              <a:t>৩।সমাজ মনোবিজ্ঞান।</a:t>
            </a:r>
          </a:p>
          <a:p>
            <a:r>
              <a:rPr lang="bn-IN" sz="4000" b="1" dirty="0" smtClean="0"/>
              <a:t>৪। চিকিৎসা মনোবিজ্ঞান।</a:t>
            </a:r>
          </a:p>
          <a:p>
            <a:r>
              <a:rPr lang="bn-IN" sz="4000" b="1" dirty="0" smtClean="0"/>
              <a:t>৫। বিকাশ মনোবিজ্ঞান ।</a:t>
            </a:r>
          </a:p>
          <a:p>
            <a:r>
              <a:rPr lang="bn-IN" sz="4000" b="1" dirty="0" smtClean="0"/>
              <a:t>৬।পরিসংখ্যান মনোবিজ্ঞান।</a:t>
            </a:r>
          </a:p>
          <a:p>
            <a:pPr marL="0" indent="0">
              <a:buNone/>
            </a:pPr>
            <a:r>
              <a:rPr lang="en-US" sz="4000" b="1" dirty="0" smtClean="0"/>
              <a:t>   </a:t>
            </a:r>
            <a:r>
              <a:rPr lang="bn-IN" sz="4000" b="1" dirty="0" smtClean="0"/>
              <a:t>৭</a:t>
            </a:r>
            <a:r>
              <a:rPr lang="bn-IN" sz="4000" b="1" dirty="0" smtClean="0"/>
              <a:t>। শিক্ষা মনোবিজ্ঞান।</a:t>
            </a:r>
          </a:p>
          <a:p>
            <a:pPr marL="0" indent="0">
              <a:buNone/>
            </a:pPr>
            <a:r>
              <a:rPr lang="en-US" sz="4000" b="1" dirty="0" smtClean="0"/>
              <a:t>   </a:t>
            </a:r>
            <a:r>
              <a:rPr lang="bn-IN" sz="4000" b="1" dirty="0" smtClean="0"/>
              <a:t>৮</a:t>
            </a:r>
            <a:r>
              <a:rPr lang="bn-IN" sz="4000" b="1" dirty="0" smtClean="0"/>
              <a:t>।শিশু মনোবিজ্ঞান</a:t>
            </a:r>
            <a:r>
              <a:rPr lang="bn-IN" sz="3200" dirty="0" smtClean="0"/>
              <a:t>।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9388" y="2803356"/>
            <a:ext cx="4839369" cy="2722145"/>
          </a:xfrm>
          <a:prstGeom prst="rect">
            <a:avLst/>
          </a:prstGeom>
        </p:spPr>
      </p:pic>
      <p:sp>
        <p:nvSpPr>
          <p:cNvPr id="7" name="Chevron 6"/>
          <p:cNvSpPr/>
          <p:nvPr/>
        </p:nvSpPr>
        <p:spPr>
          <a:xfrm>
            <a:off x="168442" y="5283185"/>
            <a:ext cx="484632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168442" y="5876102"/>
            <a:ext cx="484632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94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IN" sz="6000" dirty="0" smtClean="0"/>
              <a:t>জোড়ায়-জোড়ায় কাজঃ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988842" cy="3408112"/>
          </a:xfrm>
        </p:spPr>
        <p:txBody>
          <a:bodyPr>
            <a:normAutofit/>
          </a:bodyPr>
          <a:lstStyle/>
          <a:p>
            <a:r>
              <a:rPr lang="bn-IN" sz="4800" dirty="0" smtClean="0"/>
              <a:t>মনোবিজ্ঞানের বিষয় বস্তুকে কত ভাগে ভাগ করা যায়?</a:t>
            </a:r>
          </a:p>
          <a:p>
            <a:r>
              <a:rPr lang="bn-IN" sz="4800" dirty="0" smtClean="0"/>
              <a:t>মনোবিজ্ঞানের শাখা গুলো সাজিয়ে লিখ।</a:t>
            </a:r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318641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IN" sz="7200" b="1" u="sng" dirty="0" smtClean="0"/>
              <a:t>মূল্যায়ন </a:t>
            </a:r>
            <a:endParaRPr lang="en-US" sz="7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0789" y="1825625"/>
            <a:ext cx="11706727" cy="4875964"/>
          </a:xfrm>
        </p:spPr>
        <p:txBody>
          <a:bodyPr>
            <a:normAutofit/>
          </a:bodyPr>
          <a:lstStyle/>
          <a:p>
            <a:r>
              <a:rPr lang="bn-IN" sz="4400" dirty="0" smtClean="0"/>
              <a:t>১। মনোবিজ্ঞান কি?</a:t>
            </a:r>
          </a:p>
          <a:p>
            <a:r>
              <a:rPr lang="bn-IN" sz="4400" dirty="0" smtClean="0"/>
              <a:t>২। কোন শব্দ থেকে </a:t>
            </a:r>
            <a:r>
              <a:rPr lang="en-US" sz="4400" dirty="0" smtClean="0"/>
              <a:t>PSYCHOLOGY </a:t>
            </a:r>
            <a:r>
              <a:rPr lang="bn-IN" sz="4400" dirty="0" smtClean="0"/>
              <a:t> শব্দ </a:t>
            </a:r>
            <a:r>
              <a:rPr lang="en-US" sz="4400" dirty="0" smtClean="0"/>
              <a:t>  </a:t>
            </a:r>
          </a:p>
          <a:p>
            <a:pPr marL="0" indent="0">
              <a:buNone/>
            </a:pPr>
            <a:r>
              <a:rPr lang="en-US" sz="4400" dirty="0" smtClean="0"/>
              <a:t>         </a:t>
            </a:r>
            <a:r>
              <a:rPr lang="bn-IN" sz="4400" dirty="0" smtClean="0"/>
              <a:t>এসেছে</a:t>
            </a:r>
            <a:r>
              <a:rPr lang="bn-IN" sz="4400" dirty="0" smtClean="0"/>
              <a:t>?</a:t>
            </a:r>
          </a:p>
          <a:p>
            <a:r>
              <a:rPr lang="bn-IN" sz="4400" dirty="0" smtClean="0"/>
              <a:t>৩। আচরণ কি?</a:t>
            </a:r>
          </a:p>
          <a:p>
            <a:r>
              <a:rPr lang="bn-IN" sz="4400" dirty="0" smtClean="0"/>
              <a:t>৪। মনোবিজ্ঞানের সংজ্ঞা লিখ।</a:t>
            </a:r>
          </a:p>
          <a:p>
            <a:r>
              <a:rPr lang="bn-IN" sz="4400" dirty="0" smtClean="0"/>
              <a:t>৫। মনোবিজ্ঞানের  শাখা সমূহ কি কি?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07800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IN" sz="7200" dirty="0" smtClean="0"/>
              <a:t>বাড়ির কাজঃ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6569" y="1825625"/>
            <a:ext cx="11863136" cy="47195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IN" sz="4800" b="1" dirty="0" smtClean="0"/>
              <a:t>১। বিভিন্ন মনোবিজ্ঞানীর সংজ্ঞা পড়তে হবে।</a:t>
            </a:r>
          </a:p>
          <a:p>
            <a:pPr marL="0" indent="0">
              <a:buNone/>
            </a:pPr>
            <a:r>
              <a:rPr lang="bn-IN" sz="4800" b="1" dirty="0" smtClean="0"/>
              <a:t>২। মনোবিজ্ঞানের বিষয় বস্তু পড়তে হবে।</a:t>
            </a:r>
          </a:p>
          <a:p>
            <a:pPr marL="0" indent="0">
              <a:buNone/>
            </a:pPr>
            <a:r>
              <a:rPr lang="bn-IN" sz="4800" b="1" dirty="0" smtClean="0"/>
              <a:t>৩।মনোবিজ্ঞানের বিভিন্ন শাখা পড়তে হবে।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831794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613611"/>
            <a:ext cx="10230853" cy="5563352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bn-IN" sz="7200" b="1" dirty="0" smtClean="0"/>
              <a:t>সবাই মাস্ক পড়, সুস্থ্য থাক।</a:t>
            </a:r>
          </a:p>
          <a:p>
            <a:pPr marL="0" indent="0" algn="ctr">
              <a:buNone/>
            </a:pPr>
            <a:r>
              <a:rPr lang="bn-IN" sz="3600" b="1" dirty="0" smtClean="0"/>
              <a:t>সবার সুস্থ্যতা কামনা করে শেষ করছি। </a:t>
            </a:r>
          </a:p>
          <a:p>
            <a:endParaRPr lang="bn-IN" dirty="0"/>
          </a:p>
          <a:p>
            <a:endParaRPr lang="bn-IN" dirty="0" smtClean="0"/>
          </a:p>
          <a:p>
            <a:endParaRPr lang="bn-IN" dirty="0" smtClean="0"/>
          </a:p>
          <a:p>
            <a:pPr marL="0" indent="0" algn="ctr">
              <a:buNone/>
            </a:pPr>
            <a:r>
              <a:rPr lang="bn-IN" sz="16600" dirty="0" smtClean="0"/>
              <a:t>ধন্যবাদ  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1596329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637520" cy="1570355"/>
          </a:xfrm>
        </p:spPr>
        <p:txBody>
          <a:bodyPr>
            <a:noAutofit/>
          </a:bodyPr>
          <a:lstStyle/>
          <a:p>
            <a:pPr algn="ctr"/>
            <a:r>
              <a:rPr lang="bn-IN" sz="11500" b="1" u="sng" dirty="0" smtClean="0"/>
              <a:t>পরিচিতি</a:t>
            </a:r>
            <a:r>
              <a:rPr lang="bn-IN" sz="11500" dirty="0" smtClean="0"/>
              <a:t> </a:t>
            </a:r>
            <a:endParaRPr lang="en-US" sz="115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" y="1825625"/>
            <a:ext cx="12192000" cy="494815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n-IN" sz="5400" dirty="0"/>
              <a:t> </a:t>
            </a:r>
          </a:p>
          <a:p>
            <a:pPr marL="0" indent="0">
              <a:buNone/>
            </a:pPr>
            <a:r>
              <a:rPr lang="bn-IN" sz="5400" dirty="0" smtClean="0"/>
              <a:t> ত্রিলোচন চন্দ্র সরকার।</a:t>
            </a:r>
          </a:p>
          <a:p>
            <a:pPr marL="0" indent="0">
              <a:buNone/>
            </a:pPr>
            <a:r>
              <a:rPr lang="bn-IN" sz="5400" dirty="0" smtClean="0"/>
              <a:t> প্রভাষক –মনোবিজ্ঞান বিভাগ।</a:t>
            </a:r>
          </a:p>
          <a:p>
            <a:pPr marL="0" indent="0">
              <a:buNone/>
            </a:pPr>
            <a:r>
              <a:rPr lang="bn-IN" sz="5400" dirty="0" smtClean="0"/>
              <a:t> সরকারি করিম উদ্দিন পাবলিক কলেজ, </a:t>
            </a:r>
          </a:p>
          <a:p>
            <a:pPr marL="0" indent="0">
              <a:buNone/>
            </a:pPr>
            <a:r>
              <a:rPr lang="bn-IN" sz="5400" dirty="0" smtClean="0"/>
              <a:t> কালীগঞ্জ, লালমনিরহাট ।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455248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bn-IN" sz="9600" u="sng" dirty="0" smtClean="0"/>
              <a:t>পাঠ পরিচিতি </a:t>
            </a:r>
            <a:endParaRPr lang="en-US" sz="9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825625"/>
            <a:ext cx="12192000" cy="4351338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bn-IN" sz="6600" dirty="0" smtClean="0"/>
              <a:t>অনার্স -১ম ব্ররষ </a:t>
            </a:r>
            <a:endParaRPr lang="en-US" sz="6600" dirty="0" smtClean="0"/>
          </a:p>
          <a:p>
            <a:pPr marL="0" indent="0" algn="ctr">
              <a:buNone/>
            </a:pPr>
            <a:r>
              <a:rPr lang="bn-IN" sz="6600" dirty="0" smtClean="0"/>
              <a:t>সাধারন মনোবিজ্ঞান </a:t>
            </a:r>
          </a:p>
          <a:p>
            <a:pPr marL="0" indent="0">
              <a:buNone/>
            </a:pPr>
            <a:r>
              <a:rPr lang="bn-IN" sz="6600" dirty="0" smtClean="0"/>
              <a:t>      অধ্যায়ঃ  ১ম   </a:t>
            </a:r>
          </a:p>
          <a:p>
            <a:pPr marL="0" indent="0" algn="ctr">
              <a:buNone/>
            </a:pPr>
            <a:r>
              <a:rPr lang="bn-IN" sz="6600" dirty="0" smtClean="0"/>
              <a:t> পাঠের বিষয়ঃ মনোবিজ্ঞান পরিচিতি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976463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5843"/>
          </a:xfrm>
        </p:spPr>
        <p:txBody>
          <a:bodyPr/>
          <a:lstStyle/>
          <a:p>
            <a:pPr algn="ctr"/>
            <a:r>
              <a:rPr lang="bn-IN" u="sng" dirty="0" smtClean="0"/>
              <a:t>মনোবিজ্ঞান পরিচিতি </a:t>
            </a:r>
            <a:endParaRPr lang="en-US" u="sn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468" y="1043749"/>
            <a:ext cx="2787511" cy="3090477"/>
          </a:xfr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698" y="3934326"/>
            <a:ext cx="4265885" cy="285798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0346" y="927703"/>
            <a:ext cx="4363453" cy="302085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0346" y="4134226"/>
            <a:ext cx="4363454" cy="2454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348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bn-IN" sz="9600" b="1" u="sng" dirty="0" smtClean="0"/>
              <a:t>শিখনফল </a:t>
            </a:r>
            <a:endParaRPr lang="en-US" sz="9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1353800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bn-IN" sz="4300" dirty="0" smtClean="0"/>
          </a:p>
          <a:p>
            <a:pPr marL="0" indent="0">
              <a:buNone/>
            </a:pPr>
            <a:r>
              <a:rPr lang="bn-IN" sz="5800" dirty="0" smtClean="0"/>
              <a:t>   মনোবিজ্ঞান কি? জানতে পারবে।</a:t>
            </a:r>
          </a:p>
          <a:p>
            <a:pPr marL="0" indent="0">
              <a:buNone/>
            </a:pPr>
            <a:r>
              <a:rPr lang="bn-IN" sz="5800" dirty="0" smtClean="0"/>
              <a:t>   মনোবিজ্ঞানের সংজ্ঞা বলতে পারবে।</a:t>
            </a:r>
          </a:p>
          <a:p>
            <a:pPr marL="0" indent="0">
              <a:buNone/>
            </a:pPr>
            <a:r>
              <a:rPr lang="bn-IN" sz="5800" dirty="0" smtClean="0"/>
              <a:t>   </a:t>
            </a:r>
            <a:r>
              <a:rPr lang="bn-IN" sz="5200" dirty="0" smtClean="0"/>
              <a:t>মনোবিজ্ঞানের বিষয় বস্তু জানতে পারবে।</a:t>
            </a:r>
          </a:p>
          <a:p>
            <a:pPr marL="0" indent="0">
              <a:buNone/>
            </a:pPr>
            <a:r>
              <a:rPr lang="bn-IN" sz="4300" dirty="0" smtClean="0"/>
              <a:t>	 </a:t>
            </a:r>
            <a:r>
              <a:rPr lang="bn-IN" sz="4800" dirty="0" smtClean="0"/>
              <a:t>মনোবিজ্ঞানের বিভিন্ন শাখা জানতে পারবে।</a:t>
            </a:r>
            <a:endParaRPr lang="en-US" sz="4800" dirty="0" smtClean="0"/>
          </a:p>
          <a:p>
            <a:pPr marL="0" indent="0">
              <a:buNone/>
            </a:pPr>
            <a:endParaRPr lang="bn-IN" sz="5400" dirty="0" smtClean="0"/>
          </a:p>
          <a:p>
            <a:endParaRPr lang="en-US" dirty="0"/>
          </a:p>
        </p:txBody>
      </p:sp>
      <p:sp>
        <p:nvSpPr>
          <p:cNvPr id="8" name="Notched Right Arrow 7"/>
          <p:cNvSpPr/>
          <p:nvPr/>
        </p:nvSpPr>
        <p:spPr>
          <a:xfrm>
            <a:off x="646111" y="5627327"/>
            <a:ext cx="978408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Notched Right Arrow 8"/>
          <p:cNvSpPr/>
          <p:nvPr/>
        </p:nvSpPr>
        <p:spPr>
          <a:xfrm>
            <a:off x="973836" y="2749426"/>
            <a:ext cx="978408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Notched Right Arrow 9"/>
          <p:cNvSpPr/>
          <p:nvPr/>
        </p:nvSpPr>
        <p:spPr>
          <a:xfrm>
            <a:off x="973836" y="3678195"/>
            <a:ext cx="978408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Notched Right Arrow 3"/>
          <p:cNvSpPr/>
          <p:nvPr/>
        </p:nvSpPr>
        <p:spPr>
          <a:xfrm>
            <a:off x="920095" y="4606964"/>
            <a:ext cx="978408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227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0" y="0"/>
            <a:ext cx="12192000" cy="5293895"/>
          </a:xfrm>
        </p:spPr>
        <p:txBody>
          <a:bodyPr>
            <a:normAutofit lnSpcReduction="10000"/>
          </a:bodyPr>
          <a:lstStyle/>
          <a:p>
            <a:pPr lvl="8">
              <a:buFont typeface="Wingdings" panose="05000000000000000000" pitchFamily="2" charset="2"/>
              <a:buChar char="F"/>
            </a:pPr>
            <a:r>
              <a:rPr lang="bn-IN" sz="4800" dirty="0" smtClean="0"/>
              <a:t>মনোবিজ্ঞান কি? </a:t>
            </a:r>
          </a:p>
          <a:p>
            <a:pPr>
              <a:buFont typeface="Wingdings" panose="05000000000000000000" pitchFamily="2" charset="2"/>
              <a:buChar char="F"/>
            </a:pPr>
            <a:r>
              <a:rPr lang="bn-IN" sz="2400" dirty="0" smtClean="0"/>
              <a:t> </a:t>
            </a:r>
            <a:r>
              <a:rPr lang="bn-IN" sz="4400" dirty="0" smtClean="0"/>
              <a:t>ইংরেজি </a:t>
            </a:r>
            <a:r>
              <a:rPr lang="en-US" sz="4400" dirty="0" smtClean="0"/>
              <a:t>PSYCHOLOGY </a:t>
            </a:r>
            <a:r>
              <a:rPr lang="bn-IN" sz="4400" dirty="0" smtClean="0"/>
              <a:t>শব্দটি দুইটি গ্রীক </a:t>
            </a:r>
          </a:p>
          <a:p>
            <a:pPr marL="0" indent="0">
              <a:buNone/>
            </a:pPr>
            <a:r>
              <a:rPr lang="bn-IN" sz="4400" dirty="0"/>
              <a:t> </a:t>
            </a:r>
            <a:r>
              <a:rPr lang="bn-IN" sz="4400" dirty="0" smtClean="0"/>
              <a:t>শব্দ </a:t>
            </a:r>
            <a:r>
              <a:rPr lang="en-US" sz="4400" dirty="0" smtClean="0"/>
              <a:t>PSYCHE </a:t>
            </a:r>
            <a:r>
              <a:rPr lang="bn-IN" sz="4400" dirty="0" smtClean="0"/>
              <a:t> এবং </a:t>
            </a:r>
            <a:r>
              <a:rPr lang="en-US" sz="4400" dirty="0" smtClean="0"/>
              <a:t>LOGOS </a:t>
            </a:r>
            <a:r>
              <a:rPr lang="bn-IN" sz="4400" dirty="0" smtClean="0"/>
              <a:t>শব্দ থেকে এসেছে।            </a:t>
            </a:r>
          </a:p>
          <a:p>
            <a:pPr marL="0" indent="0">
              <a:buNone/>
            </a:pPr>
            <a:r>
              <a:rPr lang="bn-IN" sz="4400" dirty="0" smtClean="0"/>
              <a:t> </a:t>
            </a:r>
            <a:r>
              <a:rPr lang="en-US" sz="4400" dirty="0" smtClean="0"/>
              <a:t>PSYCHE</a:t>
            </a:r>
            <a:r>
              <a:rPr lang="bn-IN" sz="4400" dirty="0" smtClean="0"/>
              <a:t> শব্দের অর্থ আত্মা বা মন এবং </a:t>
            </a:r>
            <a:r>
              <a:rPr lang="en-US" sz="4400" dirty="0" smtClean="0"/>
              <a:t>LOGOS </a:t>
            </a:r>
            <a:r>
              <a:rPr lang="bn-IN" sz="4400" dirty="0" smtClean="0"/>
              <a:t>  </a:t>
            </a:r>
          </a:p>
          <a:p>
            <a:pPr marL="0" indent="0">
              <a:buNone/>
            </a:pPr>
            <a:r>
              <a:rPr lang="bn-IN" sz="4400" dirty="0"/>
              <a:t> </a:t>
            </a:r>
            <a:r>
              <a:rPr lang="bn-IN" sz="4400" dirty="0" smtClean="0"/>
              <a:t>শব্দের</a:t>
            </a:r>
            <a:r>
              <a:rPr lang="en-US" sz="4400" dirty="0" smtClean="0"/>
              <a:t> </a:t>
            </a:r>
            <a:r>
              <a:rPr lang="bn-IN" sz="4400" dirty="0" smtClean="0"/>
              <a:t>অর্থ জ্ঞান বা বিজ্ঞান । </a:t>
            </a:r>
          </a:p>
          <a:p>
            <a:pPr>
              <a:buFont typeface="Wingdings" panose="05000000000000000000" pitchFamily="2" charset="2"/>
              <a:buChar char="F"/>
            </a:pPr>
            <a:r>
              <a:rPr lang="bn-IN" sz="4400" dirty="0" smtClean="0"/>
              <a:t>সুতারাং আক্ষরিক অর্থে </a:t>
            </a:r>
            <a:r>
              <a:rPr lang="en-US" sz="4400" dirty="0" smtClean="0"/>
              <a:t>PSYCHOLOGY </a:t>
            </a:r>
            <a:r>
              <a:rPr lang="bn-IN" sz="4400" dirty="0" smtClean="0"/>
              <a:t> বা মনোবিজ্ঞান হচ্ছে আত্মা বা মনের বিজ্ঞান। 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007245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9623"/>
            <a:ext cx="11963400" cy="6701589"/>
          </a:xfrm>
        </p:spPr>
        <p:txBody>
          <a:bodyPr>
            <a:normAutofit/>
          </a:bodyPr>
          <a:lstStyle/>
          <a:p>
            <a:pPr algn="ctr"/>
            <a:r>
              <a:rPr lang="bn-IN" sz="3600" u="sng" dirty="0" smtClean="0"/>
              <a:t>বিভিন্ন মনোবিজ্ঞানীর সংজ্ঞাঃ</a:t>
            </a:r>
          </a:p>
          <a:p>
            <a:pPr marL="0" indent="0">
              <a:buNone/>
            </a:pPr>
            <a:r>
              <a:rPr lang="bn-IN" sz="4000" dirty="0" smtClean="0"/>
              <a:t>	মনোবিজ্ঞানী উইলহেলম উন্ড এর মতে, ‘মনোবিজ্ঞান 	হচ্ছে চেতনার বিজ্ঞান’।</a:t>
            </a:r>
          </a:p>
          <a:p>
            <a:pPr marL="0" indent="0">
              <a:buNone/>
            </a:pPr>
            <a:r>
              <a:rPr lang="bn-IN" sz="4000" dirty="0" smtClean="0"/>
              <a:t>	আচরণ মনোবিজ্ঞানী উইলিয়াম ওয়াটসন বলেন, 	‘মনোবিজ্ঞান হচ্ছে আচরণের বিজ্ঞান’।</a:t>
            </a:r>
          </a:p>
          <a:p>
            <a:pPr marL="0" indent="0">
              <a:buNone/>
            </a:pPr>
            <a:r>
              <a:rPr lang="bn-IN" sz="4000" dirty="0" smtClean="0"/>
              <a:t>	আমেরিকান মনোবিজ্ঞান এসোসিয়েশন, মনোবিজ্ঞানের 	আধুনিক সংজ্ঞা দিয়েছেন নিম্নরূপঃ</a:t>
            </a:r>
          </a:p>
          <a:p>
            <a:pPr marL="0" indent="0">
              <a:buNone/>
            </a:pPr>
            <a:r>
              <a:rPr lang="bn-IN" sz="4000" dirty="0" smtClean="0"/>
              <a:t>‘</a:t>
            </a:r>
            <a:r>
              <a:rPr lang="bn-IN" sz="4000" b="1" dirty="0" smtClean="0">
                <a:solidFill>
                  <a:schemeClr val="accent3"/>
                </a:solidFill>
              </a:rPr>
              <a:t>মনোবিজ্ঞান হছে মানুষ ও প্রানীর আচরণ এবং মানুষিক প্রক্রিয়ার বিজ্ঞান’।   </a:t>
            </a:r>
            <a:endParaRPr lang="en-US" sz="4000" b="1" dirty="0">
              <a:solidFill>
                <a:schemeClr val="accent3"/>
              </a:solidFill>
            </a:endParaRPr>
          </a:p>
        </p:txBody>
      </p:sp>
      <p:sp>
        <p:nvSpPr>
          <p:cNvPr id="5" name="Chevron 4"/>
          <p:cNvSpPr/>
          <p:nvPr/>
        </p:nvSpPr>
        <p:spPr>
          <a:xfrm>
            <a:off x="154727" y="711548"/>
            <a:ext cx="484632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hevron 5"/>
          <p:cNvSpPr/>
          <p:nvPr/>
        </p:nvSpPr>
        <p:spPr>
          <a:xfrm>
            <a:off x="168444" y="1949116"/>
            <a:ext cx="484632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290443" y="3137596"/>
            <a:ext cx="484632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184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n-IN" sz="6600" b="1" dirty="0" smtClean="0"/>
              <a:t> </a:t>
            </a:r>
            <a:r>
              <a:rPr lang="bn-IN" sz="6000" b="1" u="sng" dirty="0" smtClean="0"/>
              <a:t>মনোবিজ্ঞানের বিষয় বস্তুঃ</a:t>
            </a:r>
          </a:p>
          <a:p>
            <a:pPr marL="0" indent="0">
              <a:buNone/>
            </a:pPr>
            <a:r>
              <a:rPr lang="bn-IN" sz="4400" dirty="0" smtClean="0"/>
              <a:t>মনোবিজ্ঞানের বিষয় বস্তু প্রধানত দুই প্রকারঃ</a:t>
            </a:r>
          </a:p>
          <a:p>
            <a:pPr marL="0" indent="0">
              <a:buNone/>
            </a:pPr>
            <a:r>
              <a:rPr lang="bn-IN" sz="4400" dirty="0" smtClean="0"/>
              <a:t>১। </a:t>
            </a:r>
            <a:r>
              <a:rPr lang="bn-IN" sz="4400" b="1" dirty="0" smtClean="0">
                <a:solidFill>
                  <a:schemeClr val="accent5"/>
                </a:solidFill>
              </a:rPr>
              <a:t>আচরণ</a:t>
            </a:r>
            <a:r>
              <a:rPr lang="bn-IN" sz="4400" dirty="0" smtClean="0">
                <a:solidFill>
                  <a:schemeClr val="accent5"/>
                </a:solidFill>
              </a:rPr>
              <a:t> </a:t>
            </a:r>
          </a:p>
          <a:p>
            <a:pPr marL="0" indent="0">
              <a:buNone/>
            </a:pPr>
            <a:r>
              <a:rPr lang="bn-IN" sz="4400" dirty="0" smtClean="0"/>
              <a:t>২। </a:t>
            </a:r>
            <a:r>
              <a:rPr lang="bn-IN" sz="4400" b="1" dirty="0" smtClean="0">
                <a:solidFill>
                  <a:schemeClr val="accent5"/>
                </a:solidFill>
              </a:rPr>
              <a:t>মানসিক প্রক্রিয়া।</a:t>
            </a:r>
          </a:p>
          <a:p>
            <a:pPr marL="0" indent="0">
              <a:buNone/>
            </a:pPr>
            <a:endParaRPr lang="bn-IN" sz="4400" dirty="0" smtClean="0"/>
          </a:p>
          <a:p>
            <a:pPr marL="0" indent="0" algn="ctr">
              <a:buNone/>
            </a:pPr>
            <a:r>
              <a:rPr lang="bn-IN" sz="4400" b="1" u="sng" dirty="0" smtClean="0"/>
              <a:t>আচরণঃ</a:t>
            </a:r>
            <a:r>
              <a:rPr lang="bn-IN" sz="4400" dirty="0" smtClean="0"/>
              <a:t> </a:t>
            </a:r>
          </a:p>
          <a:p>
            <a:pPr marL="0" indent="0" algn="ctr">
              <a:buNone/>
            </a:pPr>
            <a:r>
              <a:rPr lang="bn-IN" sz="4400" dirty="0" smtClean="0"/>
              <a:t>উদ্দীপকের প্রতি মানুষ </a:t>
            </a:r>
            <a:r>
              <a:rPr lang="bn-IN" sz="4400" dirty="0"/>
              <a:t>ও </a:t>
            </a:r>
            <a:r>
              <a:rPr lang="bn-IN" sz="4400" dirty="0" smtClean="0"/>
              <a:t>প্রানীর দৃশ্যমান পর্যবেক্ষণয়োগ্য প্রতিক্রিয়াই হল আচরণ।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50130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283" y="0"/>
            <a:ext cx="11971421" cy="674971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bn-IN" sz="5400" u="sng" dirty="0" smtClean="0"/>
              <a:t>মানসিক প্রক্রিয়া।</a:t>
            </a:r>
          </a:p>
          <a:p>
            <a:pPr marL="0" indent="0">
              <a:buNone/>
            </a:pPr>
            <a:r>
              <a:rPr lang="bn-IN" sz="6500" dirty="0" smtClean="0"/>
              <a:t>মানুষ ও প্রানীর যে সমস্ত আচরণ প্রক্রিয়া বাইরে থেকে প্রর্যবেক্ষন করা যায় না কিন্ত পরিমাপ করা যায়, সেই সমস্ত আচরণ প্রক্রিয়াই হল মানুসিক প্রক্রিয়া। </a:t>
            </a:r>
          </a:p>
          <a:p>
            <a:pPr marL="0" indent="0">
              <a:buNone/>
            </a:pPr>
            <a:r>
              <a:rPr lang="bn-IN" sz="6500" dirty="0" smtClean="0"/>
              <a:t>মানুসিক প্রক্রিয়া সমূহ গুলো নিম্নরূপঃ </a:t>
            </a:r>
          </a:p>
          <a:p>
            <a:pPr marL="0" indent="0">
              <a:buNone/>
            </a:pPr>
            <a:r>
              <a:rPr lang="bn-IN" sz="6500" dirty="0" smtClean="0"/>
              <a:t>আবেগ,চিন্তন,প্রেষনা,স্মৃতি,শিক্ষন প্রভৃতি।  </a:t>
            </a:r>
            <a:endParaRPr lang="en-US" sz="6500" dirty="0"/>
          </a:p>
        </p:txBody>
      </p:sp>
    </p:spTree>
    <p:extLst>
      <p:ext uri="{BB962C8B-B14F-4D97-AF65-F5344CB8AC3E}">
        <p14:creationId xmlns:p14="http://schemas.microsoft.com/office/powerpoint/2010/main" val="1763687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315</TotalTime>
  <Words>326</Words>
  <Application>Microsoft Office PowerPoint</Application>
  <PresentationFormat>Widescreen</PresentationFormat>
  <Paragraphs>71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Century Gothic</vt:lpstr>
      <vt:lpstr>Vrinda</vt:lpstr>
      <vt:lpstr>Wingdings</vt:lpstr>
      <vt:lpstr>Wingdings 3</vt:lpstr>
      <vt:lpstr>Ion</vt:lpstr>
      <vt:lpstr>PowerPoint Presentation</vt:lpstr>
      <vt:lpstr>পরিচিতি </vt:lpstr>
      <vt:lpstr>পাঠ পরিচিতি </vt:lpstr>
      <vt:lpstr>মনোবিজ্ঞান পরিচিতি </vt:lpstr>
      <vt:lpstr>শিখনফল </vt:lpstr>
      <vt:lpstr>PowerPoint Presentation</vt:lpstr>
      <vt:lpstr>PowerPoint Presentation</vt:lpstr>
      <vt:lpstr>PowerPoint Presentation</vt:lpstr>
      <vt:lpstr>PowerPoint Presentation</vt:lpstr>
      <vt:lpstr>মনোবিজ্ঞানের বিভিন্ন শাখা সমূহঃ</vt:lpstr>
      <vt:lpstr>জোড়ায়-জোড়ায় কাজঃ</vt:lpstr>
      <vt:lpstr>মূল্যায়ন </vt:lpstr>
      <vt:lpstr>বাড়ির কাজঃ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Lab</dc:creator>
  <cp:lastModifiedBy>Lab</cp:lastModifiedBy>
  <cp:revision>95</cp:revision>
  <dcterms:created xsi:type="dcterms:W3CDTF">2021-06-22T08:17:47Z</dcterms:created>
  <dcterms:modified xsi:type="dcterms:W3CDTF">2021-06-25T12:14:37Z</dcterms:modified>
</cp:coreProperties>
</file>