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77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E1C1D-E8A3-484C-90EA-9A24CC9DDE51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4E5BF-5427-4967-B90A-E99092FBD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4E5BF-5427-4967-B90A-E99092FBDBD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850" y="3505200"/>
            <a:ext cx="2571750" cy="177165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9825" y="3505200"/>
            <a:ext cx="2466975" cy="1847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24225" y="3505200"/>
            <a:ext cx="2466975" cy="1847850"/>
          </a:xfrm>
          <a:prstGeom prst="rect">
            <a:avLst/>
          </a:prstGeom>
        </p:spPr>
      </p:pic>
      <p:pic>
        <p:nvPicPr>
          <p:cNvPr id="7" name="Picture 6" descr="output_mv4TyZ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7800" y="533400"/>
            <a:ext cx="6566315" cy="2438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0143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800" u="sng" dirty="0" smtClean="0">
                <a:latin typeface="NikoshBAN" pitchFamily="2" charset="0"/>
                <a:cs typeface="NikoshBAN" pitchFamily="2" charset="0"/>
              </a:rPr>
              <a:t>বিভিন্ন প্রকার</a:t>
            </a:r>
            <a:r>
              <a:rPr lang="en-US" sz="8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u="sng" dirty="0" err="1" smtClean="0">
                <a:latin typeface="NikoshBAN" pitchFamily="2" charset="0"/>
                <a:cs typeface="NikoshBAN" pitchFamily="2" charset="0"/>
              </a:rPr>
              <a:t>গতি</a:t>
            </a:r>
            <a:r>
              <a:rPr lang="bn-BD" sz="88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রৈখিক গতিঃ কোন বস্তু যদি সরল রেখা বরাবর গতিশীল হয় তবে তার গতিকে রৈখিক গতি বলে।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2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656" y="685800"/>
            <a:ext cx="6788944" cy="4525963"/>
          </a:xfrm>
        </p:spPr>
      </p:pic>
      <p:sp>
        <p:nvSpPr>
          <p:cNvPr id="5" name="TextBox 4"/>
          <p:cNvSpPr txBox="1"/>
          <p:nvPr/>
        </p:nvSpPr>
        <p:spPr>
          <a:xfrm>
            <a:off x="762001" y="57150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সোজা সড়কে </a:t>
            </a:r>
            <a:r>
              <a:rPr lang="bn-BD" sz="5400" dirty="0" smtClean="0"/>
              <a:t>গা</a:t>
            </a:r>
            <a:r>
              <a:rPr lang="en-US" sz="5400" dirty="0" err="1" smtClean="0"/>
              <a:t>ড়ি</a:t>
            </a:r>
            <a:r>
              <a:rPr lang="bn-BD" sz="5400" dirty="0" smtClean="0"/>
              <a:t>র </a:t>
            </a:r>
            <a:r>
              <a:rPr lang="bn-BD" sz="5400" dirty="0" smtClean="0"/>
              <a:t>গতি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428331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153400" cy="190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ঘূর্ণন গতিঃ যখন কোন বস্তু নির্দিষ্ট বিন্দু  বা অক্ষ থেকে বস্তুর কনা গুলোর দুরত্ব অপরিবর্তিত রেখে ঐ বিন্দু বা অক্ষকে কেন্দ্র করে ঘোরে তখন সে বস্তুর গতিকে রৈখিক গতি বলে।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Single Corner Rectangle 3"/>
          <p:cNvSpPr/>
          <p:nvPr/>
        </p:nvSpPr>
        <p:spPr>
          <a:xfrm>
            <a:off x="1489530" y="3276600"/>
            <a:ext cx="96157" cy="3323771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gular Pentagon 4"/>
          <p:cNvSpPr/>
          <p:nvPr/>
        </p:nvSpPr>
        <p:spPr>
          <a:xfrm>
            <a:off x="2971800" y="3276600"/>
            <a:ext cx="1981200" cy="2590800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7257" y="3955144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75528" y="4695369"/>
            <a:ext cx="373743" cy="243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62399" y="5295900"/>
            <a:ext cx="297543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677121" y="4102921"/>
            <a:ext cx="2270765" cy="161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2"/>
          </p:cNvCxnSpPr>
          <p:nvPr/>
        </p:nvCxnSpPr>
        <p:spPr>
          <a:xfrm>
            <a:off x="1447800" y="4816926"/>
            <a:ext cx="232772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9" idx="1"/>
          </p:cNvCxnSpPr>
          <p:nvPr/>
        </p:nvCxnSpPr>
        <p:spPr>
          <a:xfrm flipV="1">
            <a:off x="1591129" y="5351696"/>
            <a:ext cx="2414844" cy="577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0800000">
            <a:off x="-2057400" y="3595913"/>
            <a:ext cx="703036" cy="526144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 flipH="1" flipV="1">
            <a:off x="1573173" y="2649354"/>
            <a:ext cx="3987079" cy="1762990"/>
          </a:xfrm>
          <a:prstGeom prst="arc">
            <a:avLst>
              <a:gd name="adj1" fmla="val 765591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300888" flipH="1">
            <a:off x="4108968" y="2543467"/>
            <a:ext cx="696685" cy="398646"/>
          </a:xfrm>
          <a:prstGeom prst="arc">
            <a:avLst>
              <a:gd name="adj1" fmla="val 14648315"/>
              <a:gd name="adj2" fmla="val 32681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31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31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ঘূর্ণন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371600"/>
            <a:ext cx="4525963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2999" y="2362200"/>
            <a:ext cx="3165231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331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স্পন্দন গতিঃ পর্যায়বৃত্ত গতি সম্পন্ন কোন বস্তু যদি পর্যায়কালের অর্ধেক সময়ে কোন নির্দিষ্ট দিকে এবং বাকী অর্ধেক সময় তার বিপরীত দিকে চলে তবে তার গতিকে স্পন্দন গতি বলে।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2438400"/>
            <a:ext cx="4724400" cy="37713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2667000"/>
            <a:ext cx="3200400" cy="364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331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xmlns="" val="4283310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38000" decel="4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latin typeface="NikoshBAN"/>
              </a:rPr>
              <a:t>একক</a:t>
            </a:r>
            <a:r>
              <a:rPr lang="en-US" sz="6600" dirty="0" smtClean="0">
                <a:latin typeface="NikoshBAN"/>
              </a:rPr>
              <a:t> </a:t>
            </a:r>
            <a:r>
              <a:rPr lang="en-US" sz="6600" dirty="0" err="1" smtClean="0">
                <a:latin typeface="NikoshBAN"/>
              </a:rPr>
              <a:t>কাজ</a:t>
            </a:r>
            <a:endParaRPr lang="en-US" sz="6600" dirty="0">
              <a:latin typeface="NikoshB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382000" cy="3611563"/>
          </a:xfrm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আমাদের জীবনে গতির প্রভাব গুলো লিখ।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31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u="sng" dirty="0" smtClean="0"/>
              <a:t>মূল্যায়ন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781800" cy="685799"/>
          </a:xfrm>
        </p:spPr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নিচের চিত্র কোন ধরেনের গতি নির্দেশ করে?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400" y="2595562"/>
            <a:ext cx="2743200" cy="1666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0" y="4812268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ক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4788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নিচের চিত্র কোন ধরেনের গতি নির্দেশ করে?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3287" y="2414587"/>
            <a:ext cx="2257425" cy="2028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3400" y="4985042"/>
            <a:ext cx="747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/>
              <a:t>খ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44788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u="sng" dirty="0" smtClean="0"/>
              <a:t>বাড়ির কাজ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রৈখিক গতি ও ঘূর্ণন গতির পার্থক্য লিখ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88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4200" y="2743200"/>
            <a:ext cx="5723540" cy="34163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মো: নিজাম উদ্দিন তালুকদার</a:t>
            </a:r>
            <a:endParaRPr lang="en-US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প্রধান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শিক্ষক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endParaRPr lang="bn-IN" sz="36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দিনারপুর</a:t>
            </a:r>
            <a:r>
              <a:rPr lang="en-US" sz="3600" b="1" dirty="0" err="1" smtClean="0">
                <a:solidFill>
                  <a:srgbClr val="7030A0"/>
                </a:solidFill>
              </a:rPr>
              <a:t>উচ্চ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বিদ্যালয়</a:t>
            </a:r>
            <a:r>
              <a:rPr lang="bn-IN" sz="3600" b="1" dirty="0" smtClean="0">
                <a:solidFill>
                  <a:srgbClr val="7030A0"/>
                </a:solidFill>
              </a:rPr>
              <a:t>,</a:t>
            </a:r>
            <a:endParaRPr lang="bn-IN" sz="36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নবীগঞ্জ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মোবাইল নং-০১৭১৫৬৪৩৯০০</a:t>
            </a:r>
          </a:p>
          <a:p>
            <a:pPr algn="ctr"/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 নং-</a:t>
            </a:r>
            <a:r>
              <a:rPr lang="en-US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nizamuddin.nu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490@gmail.com</a:t>
            </a:r>
            <a:endParaRPr lang="bn-IN" sz="36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7360"/>
            <a:ext cx="3044950" cy="286232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Left-Right Arrow 1"/>
          <p:cNvSpPr/>
          <p:nvPr/>
        </p:nvSpPr>
        <p:spPr>
          <a:xfrm>
            <a:off x="609906" y="1"/>
            <a:ext cx="8534094" cy="2057400"/>
          </a:xfrm>
          <a:prstGeom prst="leftRightArrow">
            <a:avLst/>
          </a:prstGeom>
          <a:solidFill>
            <a:srgbClr val="F1FF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rgbClr val="7030A0"/>
                </a:solidFill>
              </a:rPr>
              <a:t>শিক্ষক</a:t>
            </a:r>
            <a:r>
              <a:rPr lang="en-US" sz="6000" b="1" dirty="0">
                <a:solidFill>
                  <a:srgbClr val="7030A0"/>
                </a:solidFill>
              </a:rPr>
              <a:t> </a:t>
            </a:r>
            <a:r>
              <a:rPr lang="en-US" sz="6000" b="1" dirty="0" err="1">
                <a:solidFill>
                  <a:srgbClr val="7030A0"/>
                </a:solidFill>
              </a:rPr>
              <a:t>পরিচিতিঃ</a:t>
            </a:r>
            <a:endParaRPr lang="en-US" sz="6000" b="1" dirty="0">
              <a:solidFill>
                <a:srgbClr val="7030A0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07360"/>
            <a:ext cx="3202230" cy="465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81000"/>
            <a:ext cx="8817131" cy="6172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876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9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en-US" sz="9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9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ধন্যবাদ।</a:t>
            </a:r>
            <a:endParaRPr lang="en-US" sz="96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88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24384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/>
              </a:rPr>
              <a:t>বিষয়ঃ </a:t>
            </a:r>
            <a:r>
              <a:rPr lang="bn-BD" sz="6000" dirty="0">
                <a:solidFill>
                  <a:srgbClr val="C00000"/>
                </a:solidFill>
                <a:latin typeface="NikoshBAN"/>
              </a:rPr>
              <a:t>পদার্থ  </a:t>
            </a:r>
            <a:r>
              <a:rPr lang="bn-BD" sz="6000" dirty="0" smtClean="0">
                <a:solidFill>
                  <a:srgbClr val="C00000"/>
                </a:solidFill>
                <a:latin typeface="NikoshBAN"/>
              </a:rPr>
              <a:t>বিজ্ঞান</a:t>
            </a:r>
            <a:endParaRPr lang="en-US" sz="6000" dirty="0" smtClean="0">
              <a:solidFill>
                <a:srgbClr val="C00000"/>
              </a:solidFill>
              <a:latin typeface="NikoshBAN"/>
            </a:endParaRPr>
          </a:p>
          <a:p>
            <a:pPr algn="ctr"/>
            <a:r>
              <a:rPr lang="bn-BD" sz="6000" dirty="0">
                <a:solidFill>
                  <a:srgbClr val="C00000"/>
                </a:solidFill>
                <a:latin typeface="NikoshBAN"/>
              </a:rPr>
              <a:t>শ্রেনিঃ </a:t>
            </a:r>
            <a:r>
              <a:rPr lang="bn-BD" sz="6000" dirty="0" smtClean="0">
                <a:solidFill>
                  <a:srgbClr val="C00000"/>
                </a:solidFill>
                <a:latin typeface="NikoshBAN"/>
              </a:rPr>
              <a:t>নবম </a:t>
            </a:r>
            <a:endParaRPr lang="en-US" sz="6000" dirty="0">
              <a:solidFill>
                <a:srgbClr val="C00000"/>
              </a:solidFill>
              <a:latin typeface="NikoshBAN"/>
            </a:endParaRPr>
          </a:p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/>
              </a:rPr>
              <a:t>অধ্যায়ঃ দ্বিতীয়</a:t>
            </a:r>
          </a:p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/>
              </a:rPr>
              <a:t>সময়ঃ </a:t>
            </a:r>
            <a:r>
              <a:rPr lang="bn-BD" sz="6000" dirty="0">
                <a:solidFill>
                  <a:srgbClr val="C00000"/>
                </a:solidFill>
                <a:latin typeface="NikoshBAN"/>
              </a:rPr>
              <a:t>৫০ </a:t>
            </a:r>
            <a:r>
              <a:rPr lang="bn-BD" sz="6000" dirty="0" smtClean="0">
                <a:solidFill>
                  <a:srgbClr val="C00000"/>
                </a:solidFill>
                <a:latin typeface="NikoshBAN"/>
              </a:rPr>
              <a:t>মিনিট</a:t>
            </a:r>
            <a:endParaRPr lang="en-US" sz="6000" dirty="0">
              <a:solidFill>
                <a:srgbClr val="C00000"/>
              </a:solidFill>
              <a:latin typeface="Nikosh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457200"/>
            <a:ext cx="7239000" cy="16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/>
              </a:rPr>
              <a:t>পাঠ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পরিচিতি</a:t>
            </a:r>
            <a:endParaRPr lang="en-US" sz="54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18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609600"/>
            <a:ext cx="5553075" cy="3352800"/>
          </a:xfrm>
        </p:spPr>
      </p:pic>
      <p:sp>
        <p:nvSpPr>
          <p:cNvPr id="8" name="TextBox 7"/>
          <p:cNvSpPr txBox="1"/>
          <p:nvPr/>
        </p:nvSpPr>
        <p:spPr>
          <a:xfrm>
            <a:off x="2358571" y="4495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ছবিতে কি দেখতে পাচ্ছ?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18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2199" y="1219200"/>
            <a:ext cx="4599145" cy="3077369"/>
          </a:xfrm>
        </p:spPr>
      </p:pic>
      <p:sp>
        <p:nvSpPr>
          <p:cNvPr id="3" name="TextBox 2"/>
          <p:cNvSpPr txBox="1"/>
          <p:nvPr/>
        </p:nvSpPr>
        <p:spPr>
          <a:xfrm>
            <a:off x="2133600" y="521062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পাখি আকাশে উড়ছে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08618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repeatCount="200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2286000"/>
            <a:ext cx="3887506" cy="236220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399" y="2286000"/>
            <a:ext cx="3171825" cy="23284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5105400"/>
            <a:ext cx="6753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তাহলে আজ আমরা গতি নিয়ে আলোচনা করব।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8618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533400"/>
            <a:ext cx="7391400" cy="29718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C00000"/>
                </a:solidFill>
                <a:latin typeface="NikoshBAN"/>
              </a:rPr>
              <a:t>আজকের</a:t>
            </a:r>
            <a:r>
              <a:rPr lang="en-US" sz="80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BAN"/>
              </a:rPr>
              <a:t>পাঠ</a:t>
            </a:r>
            <a:endParaRPr lang="en-US" sz="8000" dirty="0">
              <a:solidFill>
                <a:srgbClr val="C00000"/>
              </a:solidFill>
              <a:latin typeface="NikoshB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71600" y="3581400"/>
            <a:ext cx="7010400" cy="3048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C00000"/>
                </a:solidFill>
                <a:latin typeface="NikoshBAN"/>
              </a:rPr>
              <a:t>গতি</a:t>
            </a:r>
            <a:endParaRPr lang="en-US" sz="13800" dirty="0">
              <a:solidFill>
                <a:srgbClr val="C00000"/>
              </a:solidFill>
              <a:latin typeface="NikoshB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7924800" cy="274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……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গতি কি বলতে পারবে।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বিভিন্ন প্রকার গতি ব্যাখ্যা করতে পারবে।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আমাদের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ী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গতির প্রভাব বিশ্লেষণ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18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সময়ের পরিবর্তনের সাথে পরিপাশ্বের সাপেক্ষে যদি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কোন বস্তুর অবস্থানের পরিবর্তন ঘটে তবে তাকে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গতিশীল বস্তু বলে। গতিশীল বস্তুর এই অবস্থাকে গতি বলে।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18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238</Words>
  <Application>Microsoft Office PowerPoint</Application>
  <PresentationFormat>On-screen Show (4:3)</PresentationFormat>
  <Paragraphs>51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বিভিন্ন প্রকার গতি </vt:lpstr>
      <vt:lpstr>Slide 11</vt:lpstr>
      <vt:lpstr>Slide 12</vt:lpstr>
      <vt:lpstr>ঘূর্ণন গতির উদাহরণ</vt:lpstr>
      <vt:lpstr>Slide 14</vt:lpstr>
      <vt:lpstr>Slide 15</vt:lpstr>
      <vt:lpstr>একক কাজ</vt:lpstr>
      <vt:lpstr>মূল্যায়ন  </vt:lpstr>
      <vt:lpstr>নিচের চিত্র কোন ধরেনের গতি নির্দেশ করে?   </vt:lpstr>
      <vt:lpstr>বাড়ির কাজ 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Nizam Uddin</dc:creator>
  <cp:lastModifiedBy>Nizam Uddin</cp:lastModifiedBy>
  <cp:revision>18</cp:revision>
  <dcterms:created xsi:type="dcterms:W3CDTF">2006-08-16T00:00:00Z</dcterms:created>
  <dcterms:modified xsi:type="dcterms:W3CDTF">2021-06-25T04:50:41Z</dcterms:modified>
</cp:coreProperties>
</file>