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32"/>
  </p:notesMasterIdLst>
  <p:sldIdLst>
    <p:sldId id="256" r:id="rId2"/>
    <p:sldId id="257" r:id="rId3"/>
    <p:sldId id="258" r:id="rId4"/>
    <p:sldId id="289" r:id="rId5"/>
    <p:sldId id="340" r:id="rId6"/>
    <p:sldId id="260" r:id="rId7"/>
    <p:sldId id="329" r:id="rId8"/>
    <p:sldId id="328" r:id="rId9"/>
    <p:sldId id="316" r:id="rId10"/>
    <p:sldId id="377" r:id="rId11"/>
    <p:sldId id="378" r:id="rId12"/>
    <p:sldId id="379" r:id="rId13"/>
    <p:sldId id="380" r:id="rId14"/>
    <p:sldId id="381" r:id="rId15"/>
    <p:sldId id="398" r:id="rId16"/>
    <p:sldId id="382" r:id="rId17"/>
    <p:sldId id="383" r:id="rId18"/>
    <p:sldId id="384" r:id="rId19"/>
    <p:sldId id="399" r:id="rId20"/>
    <p:sldId id="385" r:id="rId21"/>
    <p:sldId id="388" r:id="rId22"/>
    <p:sldId id="390" r:id="rId23"/>
    <p:sldId id="401" r:id="rId24"/>
    <p:sldId id="387" r:id="rId25"/>
    <p:sldId id="400" r:id="rId26"/>
    <p:sldId id="403" r:id="rId27"/>
    <p:sldId id="402" r:id="rId28"/>
    <p:sldId id="337" r:id="rId29"/>
    <p:sldId id="300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FF"/>
    <a:srgbClr val="FF3399"/>
    <a:srgbClr val="3366FF"/>
    <a:srgbClr val="800000"/>
    <a:srgbClr val="008000"/>
    <a:srgbClr val="1E00D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50717" autoAdjust="0"/>
  </p:normalViewPr>
  <p:slideViewPr>
    <p:cSldViewPr snapToGrid="0">
      <p:cViewPr>
        <p:scale>
          <a:sx n="62" d="100"/>
          <a:sy n="62" d="100"/>
        </p:scale>
        <p:origin x="-108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4105-F26E-4458-B7A5-8040AA56A4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34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22370" y="4566614"/>
            <a:ext cx="6073255" cy="2218313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1" y="640080"/>
            <a:ext cx="5486401" cy="400335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41321" y="526905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প্রজনক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প্যারেন্ট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নির্বাচন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25040" y="1480184"/>
            <a:ext cx="3368039" cy="4866872"/>
            <a:chOff x="2286000" y="1480184"/>
            <a:chExt cx="3368039" cy="4866872"/>
          </a:xfrm>
        </p:grpSpPr>
        <p:sp>
          <p:nvSpPr>
            <p:cNvPr id="10" name="Rectangle 9"/>
            <p:cNvSpPr/>
            <p:nvPr/>
          </p:nvSpPr>
          <p:spPr>
            <a:xfrm>
              <a:off x="2286000" y="5716114"/>
              <a:ext cx="3368039" cy="63094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SG" sz="35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স্ত্রী</a:t>
              </a:r>
              <a:r>
                <a:rPr lang="en-SG" sz="35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উদ্ভিদ</a:t>
              </a:r>
              <a:endPara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what-does-a-female-weed-plant-look-like__hgXEblNbEZpxfzD1.jpg"/>
            <p:cNvPicPr>
              <a:picLocks noChangeAspect="1"/>
            </p:cNvPicPr>
            <p:nvPr/>
          </p:nvPicPr>
          <p:blipFill>
            <a:blip r:embed="rId2"/>
            <a:srcRect r="51524"/>
            <a:stretch>
              <a:fillRect/>
            </a:stretch>
          </p:blipFill>
          <p:spPr>
            <a:xfrm>
              <a:off x="2377441" y="1480184"/>
              <a:ext cx="3200400" cy="40869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6858000" y="1432560"/>
            <a:ext cx="3383279" cy="4914496"/>
            <a:chOff x="6918960" y="1432560"/>
            <a:chExt cx="3383279" cy="4914496"/>
          </a:xfrm>
        </p:grpSpPr>
        <p:sp>
          <p:nvSpPr>
            <p:cNvPr id="11" name="Rectangle 10"/>
            <p:cNvSpPr/>
            <p:nvPr/>
          </p:nvSpPr>
          <p:spPr>
            <a:xfrm>
              <a:off x="6918960" y="5716114"/>
              <a:ext cx="3383279" cy="63094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SG" sz="35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পুং</a:t>
              </a:r>
              <a:r>
                <a:rPr lang="en-SG" sz="35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উদ্ভিদ</a:t>
              </a:r>
              <a:endPara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 descr="what-does-a-female-weed-plant-look-like__hgXEblNbEZpxfzD1.jpg"/>
            <p:cNvPicPr>
              <a:picLocks noChangeAspect="1"/>
            </p:cNvPicPr>
            <p:nvPr/>
          </p:nvPicPr>
          <p:blipFill>
            <a:blip r:embed="rId2"/>
            <a:srcRect l="50254"/>
            <a:stretch>
              <a:fillRect/>
            </a:stretch>
          </p:blipFill>
          <p:spPr>
            <a:xfrm>
              <a:off x="7010400" y="1432560"/>
              <a:ext cx="3185160" cy="413320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5836920" y="1752600"/>
            <a:ext cx="723275" cy="425212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নিরোগ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সবল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903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1321" y="785985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প্রজনকের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স্বপরাগায়ন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7" name="Picture 6" descr="hand-pollinate-cit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39" y="1908138"/>
            <a:ext cx="4860197" cy="3227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96" y="1899284"/>
            <a:ext cx="4896803" cy="32365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103120" y="5364480"/>
            <a:ext cx="8557151" cy="63094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অনাকাঙ্ক্ষিত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24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987041" y="481185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মাতৃ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ইমাস্কুলেশন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6b49047673b4e0e252f8bf9fc374bd44.jpg"/>
          <p:cNvPicPr>
            <a:picLocks noChangeAspect="1"/>
          </p:cNvPicPr>
          <p:nvPr/>
        </p:nvPicPr>
        <p:blipFill>
          <a:blip r:embed="rId3"/>
          <a:srcRect t="1545" b="8267"/>
          <a:stretch>
            <a:fillRect/>
          </a:stretch>
        </p:blipFill>
        <p:spPr>
          <a:xfrm>
            <a:off x="1057984" y="1706880"/>
            <a:ext cx="6077654" cy="4115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360920" y="1645921"/>
            <a:ext cx="4175760" cy="42824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উভয়লিঙ্গিক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পরাগ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নির্গমনের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পুংস্তবক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অপসারণ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SG" sz="28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প্রজনকের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স্বপরাগায়ন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395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87041" y="603105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ব্যাগিং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6" name="Picture 5" descr="3-s2.0-B9780128096338050056-g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17" y="1657518"/>
            <a:ext cx="4523583" cy="3681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04" y="1654491"/>
            <a:ext cx="4448176" cy="3684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16980" y="5501640"/>
            <a:ext cx="7612982" cy="63094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ইমাস্কুলেশনকৃত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অনাকাঙ্ক্ষিত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পরাগসংযোগ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101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93721" y="618345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পরাগরেণু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সংগ্রহ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সংরক্ষণ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agriculture-plant-improvement-analysis-scientist-collecting-pollen-grains-technician-doing-hand-pollination-to-create-various-169821169.jpg"/>
          <p:cNvPicPr>
            <a:picLocks noChangeAspect="1"/>
          </p:cNvPicPr>
          <p:nvPr/>
        </p:nvPicPr>
        <p:blipFill>
          <a:blip r:embed="rId2"/>
          <a:srcRect l="6017" r="7400"/>
          <a:stretch>
            <a:fillRect/>
          </a:stretch>
        </p:blipFill>
        <p:spPr>
          <a:xfrm>
            <a:off x="1531930" y="1626108"/>
            <a:ext cx="4838390" cy="37231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20190410_0127 Southern Peony Pollen Collection Tub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5160" y="1630680"/>
            <a:ext cx="37338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659780" y="5501640"/>
            <a:ext cx="9005992" cy="63094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পুংফুল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ফোটার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পেট্রিডিশ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ব্যাগে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213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87041" y="511665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ক্রসিং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3-s2.0-B9780128096338050056-g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1512489"/>
            <a:ext cx="3140611" cy="3356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hybrids_cross-pollination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75" y="1513839"/>
            <a:ext cx="5374345" cy="34065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5151120"/>
            <a:ext cx="9525000" cy="11695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প্রজনকের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ইমাস্কুলেশনকৃত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গর্ভমুণ্ডে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তুলির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213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37" r="5632"/>
          <a:stretch>
            <a:fillRect/>
          </a:stretch>
        </p:blipFill>
        <p:spPr>
          <a:xfrm>
            <a:off x="1920240" y="1539240"/>
            <a:ext cx="3688080" cy="3474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87041" y="496425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লেবেলিং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05" y="1486852"/>
            <a:ext cx="3731895" cy="3553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874520" y="5151120"/>
            <a:ext cx="8351520" cy="11695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ট্যাগে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লেবেল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ইমাস্কুলেশন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ক্রসিং-এর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পিতামাতার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902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109" y="2107900"/>
            <a:ext cx="4527131" cy="3148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ybrid-garden-see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9" y="2119312"/>
            <a:ext cx="4609407" cy="3168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87041" y="968865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পরিপক্ক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সংগ্রহ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039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87041" y="557385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বপন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4000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F</a:t>
            </a:r>
            <a:r>
              <a:rPr lang="en-US" sz="4000" b="1" baseline="-250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1</a:t>
            </a:r>
            <a:r>
              <a:rPr lang="en-US" sz="4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জনু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07" y="1783080"/>
            <a:ext cx="3597593" cy="2775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08" y="1767840"/>
            <a:ext cx="5034642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249680" y="4953000"/>
            <a:ext cx="1001268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F</a:t>
            </a:r>
            <a:r>
              <a:rPr lang="en-US" sz="3200" b="1" baseline="-25000" dirty="0" smtClean="0">
                <a:latin typeface="Times New Roman"/>
                <a:ea typeface="Times New Roman"/>
              </a:rPr>
              <a:t>1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স্বপরাগায়িত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F</a:t>
            </a:r>
            <a:r>
              <a:rPr lang="en-US" sz="3200" b="1" baseline="-25000" dirty="0" smtClean="0">
                <a:latin typeface="Times New Roman"/>
                <a:ea typeface="Times New Roman"/>
              </a:rPr>
              <a:t>2 </a:t>
            </a:r>
            <a:r>
              <a:rPr lang="en-US" sz="3200" b="1" dirty="0" smtClean="0">
                <a:latin typeface="Times New Roman"/>
                <a:ea typeface="Times New Roman"/>
              </a:rPr>
              <a:t>, </a:t>
            </a:r>
            <a:r>
              <a:rPr lang="en-US" sz="3200" b="1" baseline="-25000" dirty="0" smtClean="0"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F</a:t>
            </a:r>
            <a:r>
              <a:rPr lang="en-US" sz="3200" b="1" baseline="-25000" dirty="0" smtClean="0">
                <a:latin typeface="Times New Roman"/>
                <a:ea typeface="Times New Roman"/>
              </a:rPr>
              <a:t>3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রিলিজ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(৭-১০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)।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87041" y="831705"/>
            <a:ext cx="6355080" cy="73594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সংকরায়ন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পদ্ধতির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সতর্কতা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27760" y="1676400"/>
            <a:ext cx="10012679" cy="4642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ইমাস্কুলেশন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ক্রসিং-এর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জীবণুমুক্ত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ইমাস্কুলেশনের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গর্ভপত্রে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ব্যাগিং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সূক্ষ্ম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পুংপ্রজনক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90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2" y="1674808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00" y="2164081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9663262-concept-of-reminder-about-hybridization-yellow-sticky-sheet-of-paper-on-wooden-wall-with-inscri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" y="15240"/>
            <a:ext cx="12192001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926082" y="3638052"/>
            <a:ext cx="6416039" cy="7359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7200" b="1" dirty="0" err="1" smtClean="0">
                <a:ln w="28575">
                  <a:solidFill>
                    <a:srgbClr val="002060"/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কৃত্রিম</a:t>
            </a:r>
            <a:r>
              <a:rPr lang="en-SG" sz="7200" b="1" dirty="0" smtClean="0">
                <a:ln w="28575">
                  <a:solidFill>
                    <a:srgbClr val="002060"/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ln w="28575">
                  <a:solidFill>
                    <a:srgbClr val="002060"/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প্রজননের</a:t>
            </a:r>
            <a:r>
              <a:rPr lang="en-SG" sz="7200" b="1" dirty="0" smtClean="0">
                <a:ln w="28575">
                  <a:solidFill>
                    <a:srgbClr val="002060"/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ln w="28575">
                  <a:solidFill>
                    <a:srgbClr val="002060"/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গুরুত্ব</a:t>
            </a:r>
            <a:endParaRPr kumimoji="0" lang="en-US" sz="7200" b="1" i="0" strike="noStrike" kern="1200" cap="none" spc="0" normalizeH="0" baseline="0" noProof="0" dirty="0">
              <a:ln w="28575">
                <a:solidFill>
                  <a:srgbClr val="002060"/>
                </a:solidFill>
              </a:ln>
              <a:solidFill>
                <a:srgbClr val="FF3399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0" y="304800"/>
            <a:ext cx="2057400" cy="1783080"/>
          </a:xfrm>
          <a:prstGeom prst="ellipse">
            <a:avLst/>
          </a:prstGeom>
          <a:ln w="190500" cap="rnd">
            <a:solidFill>
              <a:srgbClr val="FF66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79" y="4846320"/>
            <a:ext cx="1990045" cy="1783080"/>
          </a:xfrm>
          <a:prstGeom prst="ellipse">
            <a:avLst/>
          </a:prstGeom>
          <a:ln w="190500" cap="rnd">
            <a:solidFill>
              <a:srgbClr val="FF66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718012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0753" y="2011680"/>
            <a:ext cx="4471543" cy="2087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2521" y="518160"/>
            <a:ext cx="10058400" cy="1112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শস্যদানার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ভুট্টায়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৩.৫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আলুতে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92" r="29202"/>
          <a:stretch/>
        </p:blipFill>
        <p:spPr>
          <a:xfrm>
            <a:off x="1310640" y="1981200"/>
            <a:ext cx="4539652" cy="2194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01" y="4436768"/>
            <a:ext cx="4475480" cy="2101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12224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49680" y="746760"/>
            <a:ext cx="10012679" cy="1112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গুণগত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স্টার্চের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গন্ধ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তন্তুর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তিক্ততা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4" y="2369819"/>
            <a:ext cx="4604386" cy="3003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2388870"/>
            <a:ext cx="4628726" cy="2975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75504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49680" y="762000"/>
            <a:ext cx="10012679" cy="121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কৃষিতাত্ত্বিক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বৈশিষ্ট্যে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খর্বতা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অড়হর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শাখাহীনতা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6a00d8341bf7f753ef022ad378278b20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20" y="2626915"/>
            <a:ext cx="2529840" cy="3129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pegion-p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0" y="2646680"/>
            <a:ext cx="4716780" cy="3144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75504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874520"/>
            <a:ext cx="3878040" cy="2042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840" y="4251961"/>
            <a:ext cx="3847840" cy="2129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000" y="1844041"/>
            <a:ext cx="3891222" cy="2087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21080" y="518160"/>
            <a:ext cx="10347959" cy="1112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প্রতিরোধী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বুনো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প্রতিরোধী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BR-11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গাজী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BR-14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মোহিনী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BR-15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297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112521" y="883920"/>
            <a:ext cx="10058400" cy="1112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পীড়ন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সহনীয়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জলমগ্নতা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সহনশীল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সহনশীল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BR-47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77" y="2463164"/>
            <a:ext cx="4945413" cy="29775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pecies_857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2480310"/>
            <a:ext cx="4419600" cy="2975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524297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112521" y="914400"/>
            <a:ext cx="10058400" cy="1112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সংকরায়নে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ট্রিটিসেল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22-Fodder-crops-Tritic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048" y="2484120"/>
            <a:ext cx="3986512" cy="2918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triticale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60" y="2463391"/>
            <a:ext cx="4071759" cy="2977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524297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27760" y="838200"/>
            <a:ext cx="10012679" cy="5059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পরিপক্কতা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পরিপক্কতা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বিলম্বে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পরিপক্কতায়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চিচিঙা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সমকালীন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পরিপক্কতা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সমকালীন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পরিপক্কতা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মুগ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আবাদকাল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সংক্ষিপ্তকরণ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হাওড়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504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7965" y="534662"/>
            <a:ext cx="7267075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5405" y="1415516"/>
            <a:ext cx="9962149" cy="5009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প্রজনকের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পরাগরেণু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ইমাস্কুলেশনকৃত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গর্ভমুণ্ডে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</a:pP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ইমাস্কুলেশন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>
              <a:lnSpc>
                <a:spcPct val="9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স্ত্রী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হিসেবে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ব্যবহৃত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প্রজনকের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স্বপরাগায়ন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রোধ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জন্য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ইমাস্কুলেশন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>
              <a:lnSpc>
                <a:spcPct val="90000"/>
              </a:lnSpc>
            </a:pPr>
            <a:endParaRPr lang="en-SG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>
              <a:lnSpc>
                <a:spcPct val="9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ফলনশীল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সহনশীল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0416" y="1820977"/>
            <a:ext cx="10807336" cy="3033388"/>
            <a:chOff x="607899" y="1588227"/>
            <a:chExt cx="10820336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4" y="2755900"/>
              <a:ext cx="9359561" cy="660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345197" y="2742884"/>
              <a:ext cx="8993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কৃত্রিম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প্রজনন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সংকরায়নের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কৌশল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1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11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২৮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699" y="2244436"/>
            <a:ext cx="2519064" cy="340960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" y="1791090"/>
            <a:ext cx="12191999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" y="96252"/>
            <a:ext cx="12191999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SG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00514"/>
            <a:ext cx="6096000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mdkauh95ckinudp5oew5.jpg"/>
          <p:cNvPicPr>
            <a:picLocks noChangeAspect="1"/>
          </p:cNvPicPr>
          <p:nvPr/>
        </p:nvPicPr>
        <p:blipFill>
          <a:blip r:embed="rId2"/>
          <a:srcRect t="9716" r="74473" b="11681"/>
          <a:stretch>
            <a:fillRect/>
          </a:stretch>
        </p:blipFill>
        <p:spPr>
          <a:xfrm>
            <a:off x="967445" y="944880"/>
            <a:ext cx="2613955" cy="4800600"/>
          </a:xfrm>
          <a:prstGeom prst="rect">
            <a:avLst/>
          </a:prstGeom>
        </p:spPr>
      </p:pic>
      <p:pic>
        <p:nvPicPr>
          <p:cNvPr id="6" name="Picture 5" descr="a.jpg"/>
          <p:cNvPicPr>
            <a:picLocks noChangeAspect="1"/>
          </p:cNvPicPr>
          <p:nvPr/>
        </p:nvPicPr>
        <p:blipFill>
          <a:blip r:embed="rId3"/>
          <a:srcRect l="38265" r="42870"/>
          <a:stretch>
            <a:fillRect/>
          </a:stretch>
        </p:blipFill>
        <p:spPr>
          <a:xfrm>
            <a:off x="4983480" y="959640"/>
            <a:ext cx="1935480" cy="4816800"/>
          </a:xfrm>
          <a:prstGeom prst="rect">
            <a:avLst/>
          </a:prstGeom>
        </p:spPr>
      </p:pic>
      <p:pic>
        <p:nvPicPr>
          <p:cNvPr id="7" name="Picture 6" descr="a.jpg"/>
          <p:cNvPicPr>
            <a:picLocks noChangeAspect="1"/>
          </p:cNvPicPr>
          <p:nvPr/>
        </p:nvPicPr>
        <p:blipFill>
          <a:blip r:embed="rId3"/>
          <a:srcRect l="74064" r="2911"/>
          <a:stretch>
            <a:fillRect/>
          </a:stretch>
        </p:blipFill>
        <p:spPr>
          <a:xfrm>
            <a:off x="8717280" y="974880"/>
            <a:ext cx="2362200" cy="4816800"/>
          </a:xfrm>
          <a:prstGeom prst="rect">
            <a:avLst/>
          </a:prstGeom>
        </p:spPr>
      </p:pic>
      <p:pic>
        <p:nvPicPr>
          <p:cNvPr id="8" name="Picture 7" descr="a.jpg"/>
          <p:cNvPicPr>
            <a:picLocks noChangeAspect="1"/>
          </p:cNvPicPr>
          <p:nvPr/>
        </p:nvPicPr>
        <p:blipFill>
          <a:blip r:embed="rId3"/>
          <a:srcRect l="25044" t="29435" r="63815" b="37977"/>
          <a:stretch>
            <a:fillRect/>
          </a:stretch>
        </p:blipFill>
        <p:spPr>
          <a:xfrm rot="2828660">
            <a:off x="3566160" y="2438400"/>
            <a:ext cx="1143000" cy="1569720"/>
          </a:xfrm>
          <a:prstGeom prst="rect">
            <a:avLst/>
          </a:prstGeom>
        </p:spPr>
      </p:pic>
      <p:pic>
        <p:nvPicPr>
          <p:cNvPr id="10" name="Picture 9" descr="a.jpg"/>
          <p:cNvPicPr>
            <a:picLocks noChangeAspect="1"/>
          </p:cNvPicPr>
          <p:nvPr/>
        </p:nvPicPr>
        <p:blipFill>
          <a:blip r:embed="rId3"/>
          <a:srcRect l="60844" t="31333" r="26381" b="37028"/>
          <a:stretch>
            <a:fillRect/>
          </a:stretch>
        </p:blipFill>
        <p:spPr>
          <a:xfrm>
            <a:off x="7299960" y="2529840"/>
            <a:ext cx="1310640" cy="1524000"/>
          </a:xfrm>
          <a:prstGeom prst="rect">
            <a:avLst/>
          </a:prstGeom>
        </p:spPr>
      </p:pic>
      <p:pic>
        <p:nvPicPr>
          <p:cNvPr id="16" name="Picture 15" descr="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" y="963352"/>
            <a:ext cx="10047923" cy="48440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0" y="5800514"/>
            <a:ext cx="6096000" cy="78483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সংকরায়ন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695 L 0.61627 0.0046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95 L 0.31497 0.0002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09713" y="942672"/>
            <a:ext cx="3688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kumimoji="0" lang="en-SG" sz="5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kumimoji="0" lang="en-US" sz="55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3641" y="2006850"/>
            <a:ext cx="7330440" cy="830997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SG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সংকরায়ন</a:t>
            </a:r>
            <a:endParaRPr lang="en-SG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9751" y="1361212"/>
            <a:ext cx="11717295" cy="4434839"/>
            <a:chOff x="99750" y="1361212"/>
            <a:chExt cx="11717295" cy="44348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225AB4E-9EB4-4B0D-8B51-99C33E5CE775}"/>
                </a:ext>
              </a:extLst>
            </p:cNvPr>
            <p:cNvSpPr/>
            <p:nvPr/>
          </p:nvSpPr>
          <p:spPr>
            <a:xfrm>
              <a:off x="1740548" y="1376979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7D61CC0A-49F3-49E4-8BA3-A3422587A14B}"/>
                </a:ext>
              </a:extLst>
            </p:cNvPr>
            <p:cNvSpPr/>
            <p:nvPr/>
          </p:nvSpPr>
          <p:spPr>
            <a:xfrm>
              <a:off x="864415" y="1361212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66CFF82-C205-45CC-9E5B-CF29E78990C6}"/>
                </a:ext>
              </a:extLst>
            </p:cNvPr>
            <p:cNvSpPr/>
            <p:nvPr/>
          </p:nvSpPr>
          <p:spPr>
            <a:xfrm>
              <a:off x="212640" y="2495536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Notched Right Arrow 43"/>
            <p:cNvSpPr/>
            <p:nvPr/>
          </p:nvSpPr>
          <p:spPr>
            <a:xfrm rot="16200000">
              <a:off x="203982" y="3502349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F2F21DA-04F9-4CAF-8758-9852D1F9674E}"/>
                </a:ext>
              </a:extLst>
            </p:cNvPr>
            <p:cNvSpPr/>
            <p:nvPr/>
          </p:nvSpPr>
          <p:spPr>
            <a:xfrm>
              <a:off x="353379" y="2649721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E02A4-19AA-491A-8B8E-198490D326B3}"/>
                </a:ext>
              </a:extLst>
            </p:cNvPr>
            <p:cNvSpPr/>
            <p:nvPr/>
          </p:nvSpPr>
          <p:spPr>
            <a:xfrm>
              <a:off x="99750" y="2924869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11899" y="2558159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3880" y="3257433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00706" y="4003010"/>
              <a:ext cx="767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780868" y="2339373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2738766" y="1698533"/>
              <a:ext cx="8876857" cy="2980132"/>
              <a:chOff x="1985250" y="1632988"/>
              <a:chExt cx="9002968" cy="2980132"/>
            </a:xfrm>
          </p:grpSpPr>
          <p:sp>
            <p:nvSpPr>
              <p:cNvPr id="52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কৃত্রিম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প্রজনন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সংকরায়ন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উদ্ভিদের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কৃত্রিম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সংকরায়নের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কৌশল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2030186" y="3907385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কৃত্রিম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প্রজননের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10841" y="384777"/>
            <a:ext cx="6400800" cy="753035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SG" sz="5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SG" sz="5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5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282" y="1387954"/>
            <a:ext cx="1025651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সন্নিবেশ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সংকরায়ন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সংকরায়নের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hybrid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সংকরায়নের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Kolreuter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(১৭৬০)।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সংকরায়নের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কাঙ্ক্ষিত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গুলাবলির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সন্নিবেশ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প্রজনকের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সংকরীয়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সবলতা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149660524-chalk-handwritten-inscription-hybridization-on-black-desk.jpg"/>
          <p:cNvPicPr>
            <a:picLocks noChangeAspect="1"/>
          </p:cNvPicPr>
          <p:nvPr/>
        </p:nvPicPr>
        <p:blipFill>
          <a:blip r:embed="rId3"/>
          <a:srcRect t="26333" b="52667"/>
          <a:stretch>
            <a:fillRect/>
          </a:stretch>
        </p:blipFill>
        <p:spPr>
          <a:xfrm rot="16200000">
            <a:off x="-2948940" y="2948940"/>
            <a:ext cx="6858000" cy="9601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9331" y="3715415"/>
            <a:ext cx="8065720" cy="17081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সংকরায়ন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50053" y="1456114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সংকরায়ন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5" cy="11757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4343" y="1282567"/>
            <a:ext cx="4548737" cy="4889634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প্যারেন্ট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নির্বাচন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প্রজনকের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স্বপরাগায়ন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মাতৃ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ইমাস্কুলেশন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ব্যাগিং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পরাগরেণু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সংগ্রহ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সংরক্ষণ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ক্রসিং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লেবেলিং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পরিপক্ক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সংগ্রহ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বপন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r>
              <a:rPr lang="en-US" sz="35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1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41322" y="483372"/>
            <a:ext cx="6416039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কৃত্রিম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সংকরায়নের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ধাপসমূহ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9" name="Picture 8" descr="seeds-and-seedlings-to-produce-hybrid-watermelon-plants-that-would-D2E2J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583" y="2301240"/>
            <a:ext cx="3596745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9164</TotalTime>
  <Words>704</Words>
  <Application>Microsoft Office PowerPoint</Application>
  <PresentationFormat>Custom</PresentationFormat>
  <Paragraphs>108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কৃত্রিম প্রজনন বা সংকরায়ন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1279</cp:revision>
  <dcterms:created xsi:type="dcterms:W3CDTF">2017-05-02T02:18:13Z</dcterms:created>
  <dcterms:modified xsi:type="dcterms:W3CDTF">2021-06-28T09:01:14Z</dcterms:modified>
</cp:coreProperties>
</file>