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58" r:id="rId4"/>
    <p:sldId id="260" r:id="rId5"/>
    <p:sldId id="261" r:id="rId6"/>
    <p:sldId id="262" r:id="rId7"/>
    <p:sldId id="263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6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003300"/>
    <a:srgbClr val="FF0066"/>
    <a:srgbClr val="B50B23"/>
    <a:srgbClr val="9933FF"/>
    <a:srgbClr val="006600"/>
    <a:srgbClr val="00729A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9222-6949-4FBA-8CF3-FABA729F593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26CB8-B817-4340-AB72-EAD4F4D9E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26CB8-B817-4340-AB72-EAD4F4D9E2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26CB8-B817-4340-AB72-EAD4F4D9E2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51496F-1A8E-488B-8063-ADFF47B94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1" y="0"/>
            <a:ext cx="912013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4DFD9F-8EFB-4B64-AD62-1FEF0CA22716}"/>
              </a:ext>
            </a:extLst>
          </p:cNvPr>
          <p:cNvSpPr/>
          <p:nvPr/>
        </p:nvSpPr>
        <p:spPr>
          <a:xfrm>
            <a:off x="47938" y="489737"/>
            <a:ext cx="90481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আসসালামু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আলাই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কুম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ওয়া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রাহমাতুল্লাহ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DC827-8356-4BD8-AF81-811227503F66}"/>
              </a:ext>
            </a:extLst>
          </p:cNvPr>
          <p:cNvSpPr/>
          <p:nvPr/>
        </p:nvSpPr>
        <p:spPr>
          <a:xfrm>
            <a:off x="251520" y="4869160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কে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8069"/>
            <a:ext cx="51229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হজের ওয়াজিব ৭টি। যথা-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844" y="2474893"/>
            <a:ext cx="4414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729A"/>
                </a:solidFill>
                <a:latin typeface="NikoshBAN" pitchFamily="2" charset="0"/>
                <a:cs typeface="NikoshBAN" pitchFamily="2" charset="0"/>
              </a:rPr>
              <a:t>১. ৯ তারিখে দিবাগত রাতে মুযদালিফায় অবস্থান।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191000"/>
            <a:ext cx="4414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২. সাফা মারওয়া পাহাড়ে সাঈ করা।(দৌড়ানো)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4" y="1209375"/>
            <a:ext cx="3878826" cy="2291905"/>
          </a:xfrm>
          <a:prstGeom prst="rect">
            <a:avLst/>
          </a:prstGeom>
        </p:spPr>
      </p:pic>
      <p:pic>
        <p:nvPicPr>
          <p:cNvPr id="3074" name="Picture 2" descr="C:\Users\ip Computer\Desktop\ID 19\Imiage Pucture-2\396903_371034633002143_107771471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4" y="3733800"/>
            <a:ext cx="3865167" cy="2895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1700808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4419600"/>
            <a:ext cx="1219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39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471948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 ১০,১১ ও ১২ তারিখ পর্যায়ক্রমে মিনায় ৩টি নির্ধারিত স্থানে ৭টি করে কংকর নিক্ষেপ করা</a:t>
            </a:r>
            <a:r>
              <a:rPr lang="bn-BD" sz="36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373283"/>
            <a:ext cx="36995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৪. কুরবানি করা।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4" y="3123245"/>
            <a:ext cx="3879765" cy="2906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604807"/>
            <a:ext cx="3862558" cy="21736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96200" y="914400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3505200"/>
            <a:ext cx="8145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33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5" y="381000"/>
            <a:ext cx="3860335" cy="25353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80999" y="3886200"/>
            <a:ext cx="429306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 বিদায়ী তাওয়াফ করা।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5" y="3188402"/>
            <a:ext cx="3860335" cy="24728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751582"/>
            <a:ext cx="37338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৫. মাথা কামানো বা চুল কেটে ছোট করা।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100" y="3352800"/>
            <a:ext cx="952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019800"/>
            <a:ext cx="73768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এটি বহিরাগত লোকদের জন্য ওয়াজিব।</a:t>
            </a:r>
            <a:endParaRPr lang="en-US" sz="3200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005456" y="399871"/>
            <a:ext cx="4724400" cy="35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903" y="866407"/>
            <a:ext cx="31264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দম দেয়া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524000"/>
            <a:ext cx="83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503844"/>
            <a:ext cx="903649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ভুলে বা</a:t>
            </a:r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স্বেচ্ছায় হজের কোন ওয়াজিব বাদ পড়লে তার কাফফারা হিসাবে একটি অতিরিক্ত কোরবানি দেওয়া।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-15978" y="2438400"/>
            <a:ext cx="1661652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হজের গুরুত্ব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76400" y="3200400"/>
            <a:ext cx="914400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/>
          <p:cNvSpPr/>
          <p:nvPr/>
        </p:nvSpPr>
        <p:spPr>
          <a:xfrm>
            <a:off x="2590800" y="533400"/>
            <a:ext cx="152400" cy="575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>
            <a:off x="2743200" y="4572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Oval 19"/>
          <p:cNvSpPr/>
          <p:nvPr/>
        </p:nvSpPr>
        <p:spPr>
          <a:xfrm>
            <a:off x="3200400" y="152400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কোরআনে হজ নামে একটি সুরা অবতীর্ণ করেছেন।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1219200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অসংখ্য হাদিস ও রয়েছে।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43200" y="14859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Oval 22"/>
          <p:cNvSpPr/>
          <p:nvPr/>
        </p:nvSpPr>
        <p:spPr>
          <a:xfrm>
            <a:off x="3338052" y="2286000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নবজাত শিশুর মত নিষ্পাপ হয়</a:t>
            </a:r>
            <a:r>
              <a:rPr lang="bn-BD" sz="1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743200" y="25527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Oval 24"/>
          <p:cNvSpPr/>
          <p:nvPr/>
        </p:nvSpPr>
        <p:spPr>
          <a:xfrm>
            <a:off x="3429000" y="3450688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 ভ্রাতৃত্ব তৈরী 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743200" y="36957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Oval 26"/>
          <p:cNvSpPr/>
          <p:nvPr/>
        </p:nvSpPr>
        <p:spPr>
          <a:xfrm>
            <a:off x="3276600" y="4572000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B50B23"/>
                </a:solidFill>
                <a:latin typeface="NikoshBAN" pitchFamily="2" charset="0"/>
                <a:cs typeface="NikoshBAN" pitchFamily="2" charset="0"/>
              </a:rPr>
              <a:t>বিশ্ব মুসলিমের মহাসম্মেলন।</a:t>
            </a:r>
            <a:endParaRPr lang="en-US" sz="2400" dirty="0">
              <a:solidFill>
                <a:srgbClr val="B50B2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743200" y="48387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/>
          <p:nvPr/>
        </p:nvSpPr>
        <p:spPr>
          <a:xfrm>
            <a:off x="3276600" y="5715000"/>
            <a:ext cx="563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 পোষাকে আল্লাহর নিকট নিজেকে সপে দেয়।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743200" y="5981700"/>
            <a:ext cx="5334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90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12" y="2194190"/>
            <a:ext cx="420194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10000"/>
            <a:ext cx="42524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29A"/>
                </a:solidFill>
                <a:latin typeface="NikoshBAN" pitchFamily="2" charset="0"/>
                <a:cs typeface="NikoshBAN" pitchFamily="2" charset="0"/>
              </a:rPr>
              <a:t>আদর্শিক ভ্রাতৃত্ববন্ধনে আবদ্ধ করে</a:t>
            </a:r>
            <a:endParaRPr lang="en-US" sz="2800" dirty="0">
              <a:solidFill>
                <a:srgbClr val="00729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208078"/>
            <a:ext cx="3886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সাম্যের প্রশিক্ষণ প্রদান করে।</a:t>
            </a:r>
            <a:endParaRPr lang="en-US" sz="2800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12" y="5522686"/>
            <a:ext cx="420194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সম্প্রীতি ও শৃংখলাবোধের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 দেয়।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5350" y="5522686"/>
            <a:ext cx="413446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পারষ্পরিক ভাব ও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সাংস্কৃতিক বিনিময়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3810000"/>
            <a:ext cx="4114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হাজিদের মানুষ সন্মান করে।</a:t>
            </a:r>
            <a:endParaRPr lang="en-US" sz="2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184477"/>
            <a:ext cx="3519948" cy="10347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19600" y="1219200"/>
            <a:ext cx="159774" cy="533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1600200" y="17463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Down Arrow 18"/>
          <p:cNvSpPr/>
          <p:nvPr/>
        </p:nvSpPr>
        <p:spPr>
          <a:xfrm>
            <a:off x="4419600" y="1828800"/>
            <a:ext cx="159774" cy="14415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Rectangle 19"/>
          <p:cNvSpPr/>
          <p:nvPr/>
        </p:nvSpPr>
        <p:spPr>
          <a:xfrm>
            <a:off x="1600200" y="32703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Down Arrow 20"/>
          <p:cNvSpPr/>
          <p:nvPr/>
        </p:nvSpPr>
        <p:spPr>
          <a:xfrm flipH="1">
            <a:off x="6980904" y="1828800"/>
            <a:ext cx="609600" cy="37927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Down Arrow 21"/>
          <p:cNvSpPr/>
          <p:nvPr/>
        </p:nvSpPr>
        <p:spPr>
          <a:xfrm>
            <a:off x="1477296" y="1828800"/>
            <a:ext cx="521724" cy="3609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Down Arrow 23"/>
          <p:cNvSpPr/>
          <p:nvPr/>
        </p:nvSpPr>
        <p:spPr>
          <a:xfrm flipH="1">
            <a:off x="6980904" y="3352800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Down Arrow 24"/>
          <p:cNvSpPr/>
          <p:nvPr/>
        </p:nvSpPr>
        <p:spPr>
          <a:xfrm flipH="1">
            <a:off x="1462548" y="3352800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Down Arrow 25"/>
          <p:cNvSpPr/>
          <p:nvPr/>
        </p:nvSpPr>
        <p:spPr>
          <a:xfrm>
            <a:off x="4419600" y="3352800"/>
            <a:ext cx="159774" cy="15819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Rectangle 26"/>
          <p:cNvSpPr/>
          <p:nvPr/>
        </p:nvSpPr>
        <p:spPr>
          <a:xfrm>
            <a:off x="1600200" y="49467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Down Arrow 27"/>
          <p:cNvSpPr/>
          <p:nvPr/>
        </p:nvSpPr>
        <p:spPr>
          <a:xfrm flipH="1">
            <a:off x="6980904" y="5034454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Down Arrow 28"/>
          <p:cNvSpPr/>
          <p:nvPr/>
        </p:nvSpPr>
        <p:spPr>
          <a:xfrm flipH="1">
            <a:off x="1465314" y="5034454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133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5472608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68" y="2492896"/>
            <a:ext cx="8748463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করার মাধ্যমে মানুষের মধ্যে কি কি পরিবর্তন সাধিত হয় বর্ননা দাও।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81000"/>
            <a:ext cx="535719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57400"/>
            <a:ext cx="7076256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 শব্দের অর্থ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হজ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হজ-এর ফরজগুলো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2CA917"/>
                </a:solidFill>
                <a:latin typeface="NikoshBAN" pitchFamily="2" charset="0"/>
                <a:cs typeface="NikoshBAN" pitchFamily="2" charset="0"/>
              </a:rPr>
              <a:t>হজ-এর ওয়াজিব গুলো বল।</a:t>
            </a:r>
          </a:p>
        </p:txBody>
      </p:sp>
    </p:spTree>
    <p:extLst>
      <p:ext uri="{BB962C8B-B14F-4D97-AF65-F5344CB8AC3E}">
        <p14:creationId xmlns:p14="http://schemas.microsoft.com/office/powerpoint/2010/main" val="17689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76071"/>
            <a:ext cx="3657600" cy="92333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7982"/>
            <a:ext cx="9252520" cy="2585323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তোমার এলাকার বা কোন নিকট আত্মীয় একজন হাজীর হজের যাওয়া প্রস্তুতির বর্ননা দাও। </a:t>
            </a:r>
            <a:endParaRPr lang="en-US" sz="54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33E85-D7F0-4553-9D54-748D23C1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268760"/>
            <a:ext cx="8001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আল্লাহ</a:t>
            </a:r>
            <a:r>
              <a:rPr lang="en-US" sz="11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11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হাফেজ</a:t>
            </a:r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3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8C307-22F3-415E-926D-1E7740D19741}"/>
              </a:ext>
            </a:extLst>
          </p:cNvPr>
          <p:cNvSpPr txBox="1"/>
          <p:nvPr/>
        </p:nvSpPr>
        <p:spPr>
          <a:xfrm>
            <a:off x="467544" y="764704"/>
            <a:ext cx="590465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/>
              <a:t>শিক্ষক</a:t>
            </a:r>
            <a:r>
              <a:rPr lang="en-US" sz="6600" dirty="0"/>
              <a:t> </a:t>
            </a:r>
            <a:r>
              <a:rPr lang="en-US" sz="6600" dirty="0" err="1"/>
              <a:t>পরিচিতি</a:t>
            </a:r>
            <a:r>
              <a:rPr lang="en-US" sz="6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6EA51-8E6D-4D28-BE3E-CE5B1FFD8B51}"/>
              </a:ext>
            </a:extLst>
          </p:cNvPr>
          <p:cNvSpPr txBox="1"/>
          <p:nvPr/>
        </p:nvSpPr>
        <p:spPr>
          <a:xfrm>
            <a:off x="340906" y="2420888"/>
            <a:ext cx="7639062" cy="295465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মোহাম্মদ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মাইন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উদ্দিন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 err="1">
                <a:solidFill>
                  <a:srgbClr val="002060"/>
                </a:solidFill>
              </a:rPr>
              <a:t>সিনিয়র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সহকারী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শিক্ষক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  <a:p>
            <a:r>
              <a:rPr lang="en-US" sz="4400" dirty="0" err="1">
                <a:solidFill>
                  <a:srgbClr val="002060"/>
                </a:solidFill>
              </a:rPr>
              <a:t>আলী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আজম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স্কুল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অ্যান্ড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কলেজ</a:t>
            </a:r>
            <a:endParaRPr lang="en-US" sz="4400" dirty="0">
              <a:solidFill>
                <a:srgbClr val="002060"/>
              </a:solidFill>
            </a:endParaRPr>
          </a:p>
          <a:p>
            <a:r>
              <a:rPr lang="en-US" sz="4400" dirty="0" err="1">
                <a:solidFill>
                  <a:srgbClr val="002060"/>
                </a:solidFill>
              </a:rPr>
              <a:t>মুন্সিরহাট</a:t>
            </a:r>
            <a:r>
              <a:rPr lang="en-US" sz="4400" dirty="0">
                <a:solidFill>
                  <a:srgbClr val="002060"/>
                </a:solidFill>
              </a:rPr>
              <a:t> ,</a:t>
            </a:r>
            <a:r>
              <a:rPr lang="en-US" sz="4400" dirty="0" err="1">
                <a:solidFill>
                  <a:srgbClr val="002060"/>
                </a:solidFill>
              </a:rPr>
              <a:t>ফুলগাজী</a:t>
            </a:r>
            <a:r>
              <a:rPr lang="en-US" sz="4400" dirty="0">
                <a:solidFill>
                  <a:srgbClr val="002060"/>
                </a:solidFill>
              </a:rPr>
              <a:t> ,</a:t>
            </a:r>
            <a:r>
              <a:rPr lang="en-US" sz="4400" dirty="0" err="1">
                <a:solidFill>
                  <a:srgbClr val="002060"/>
                </a:solidFill>
              </a:rPr>
              <a:t>ফেনী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5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1274"/>
            <a:ext cx="756084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শ্রেনী</a:t>
            </a:r>
          </a:p>
          <a:p>
            <a:pPr algn="ctr"/>
            <a:endParaRPr lang="bn-BD" sz="1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05BF4-36C3-4EB3-AAB6-688E60F48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220546"/>
            <a:ext cx="4680520" cy="44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E34B3-A08C-4D1A-A2C4-825F9DDF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608733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হজ্ব</a:t>
            </a:r>
            <a:r>
              <a:rPr lang="bn-BD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15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63820"/>
            <a:ext cx="295232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1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4755976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3697"/>
            <a:ext cx="7467600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 -এর পরিচয়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হজ- এর নিয়মাবলি বর্ণনা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হজ-এর গুরুত্ব ও তাৎপর্য বিশ্লেষণ করতে পারবে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64" y="609600"/>
            <a:ext cx="1649164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9518" y="1371600"/>
            <a:ext cx="18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636" y="1200272"/>
            <a:ext cx="187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সৌদি আরব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828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B50B23"/>
                </a:solidFill>
                <a:latin typeface="NikoshBAN" pitchFamily="2" charset="0"/>
                <a:cs typeface="NikoshBAN" pitchFamily="2" charset="0"/>
              </a:rPr>
              <a:t>হজ অর্থ ইচ্ছা বা সংকল্প করা</a:t>
            </a:r>
            <a:r>
              <a:rPr lang="bn-BD" sz="1400" dirty="0">
                <a:solidFill>
                  <a:srgbClr val="B50B23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solidFill>
                <a:srgbClr val="B50B2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0" y="295362"/>
            <a:ext cx="2352675" cy="23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517" y="4116451"/>
            <a:ext cx="3788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ও সংশ্লিষ্ট স্থানসমূহ আল্লাহর সন্তুষ্টি লাভের উদ্দেশ্যে যিয়ারত করাই হল হজ।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914414" y="2362200"/>
            <a:ext cx="2893332" cy="20622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14" y="4495800"/>
            <a:ext cx="2893332" cy="2253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55576" y="2844225"/>
            <a:ext cx="317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 দিনসমূহে</a:t>
            </a:r>
            <a:r>
              <a:rPr lang="bn-BD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" y="3450609"/>
            <a:ext cx="344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নির্ধারিত </a:t>
            </a:r>
            <a:r>
              <a:rPr lang="en-US" sz="28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2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6553200" y="3886200"/>
            <a:ext cx="866855" cy="46050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5123527"/>
            <a:ext cx="1624682" cy="112487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180434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64861 0.00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4" grpId="0"/>
      <p:bldP spid="16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r="5304" b="22904"/>
          <a:stretch/>
        </p:blipFill>
        <p:spPr bwMode="auto">
          <a:xfrm>
            <a:off x="876300" y="433110"/>
            <a:ext cx="7391400" cy="600997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অর্থ: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মানুষের মধ্যে যার আল্লাহর ঘর পর্যন্ত পৌছার সামর্থ্য আছে তার উপর আল্লাহর উদ্দেশ্যে ঐ ঘরের হজ করা অবশ্য কর্তব্য।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(সুরা আলে ইমরান, আয়াত ৯৭)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77" y="2895600"/>
            <a:ext cx="4071135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39000" y="416296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FFC000"/>
                </a:solidFill>
              </a:rPr>
              <a:t>?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3916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FFC000"/>
                </a:solidFill>
              </a:rPr>
              <a:t>?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আর্থিক ও শারীরিক সামর্থবান ধনী মুসলিম</a:t>
            </a:r>
            <a:r>
              <a:rPr lang="bn-BD" sz="1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36" y="5194518"/>
            <a:ext cx="8791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29A"/>
                </a:solidFill>
                <a:latin typeface="NikoshBAN" pitchFamily="2" charset="0"/>
                <a:cs typeface="NikoshBAN" pitchFamily="2" charset="0"/>
              </a:rPr>
              <a:t>সামর্থবানদের জন্য হজ জীবনে একবার ফরজ। মহিলারা আর্থিক ও দৈহিক সঙ্গতির সাথে অতিরিক্ত ফরজ হল মহরামাতের সাথে হজে যেতে হবে।</a:t>
            </a:r>
            <a:endParaRPr lang="en-US" sz="3200" dirty="0">
              <a:solidFill>
                <a:srgbClr val="00729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My movie[2]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rot="16200000">
            <a:off x="8365584" y="781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7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82714"/>
            <a:ext cx="46329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হজের নিয়মাবলি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382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হজের মোট ফরজ ৩টি- 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438400"/>
            <a:ext cx="329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729A"/>
                </a:solidFill>
                <a:latin typeface="NikoshBAN" pitchFamily="2" charset="0"/>
                <a:cs typeface="NikoshBAN" pitchFamily="2" charset="0"/>
              </a:rPr>
              <a:t>ইহরাম বাঁধা</a:t>
            </a:r>
            <a:endParaRPr lang="en-US" sz="3600" dirty="0">
              <a:solidFill>
                <a:srgbClr val="00729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790182"/>
            <a:ext cx="4007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৯জিলহজ আরাফাতের ময়দানে অবস্থান। </a:t>
            </a:r>
            <a:endParaRPr lang="en-US" sz="1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9"/>
          <a:stretch/>
        </p:blipFill>
        <p:spPr>
          <a:xfrm>
            <a:off x="5242548" y="1295400"/>
            <a:ext cx="1920252" cy="2745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10050"/>
            <a:ext cx="41148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38800" y="2209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157752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03893"/>
            <a:ext cx="914399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১০ জিলহজ ভোর থেকে ১২ জিলহজ পর্যন্ত যেকোন দিন কাবা শরীফ তাওয়াফ করা।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9494"/>
            <a:ext cx="41585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  তাওয়াফে যিয়ারত।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6" y="579908"/>
            <a:ext cx="8825666" cy="52285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15199" y="675382"/>
            <a:ext cx="691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412</Words>
  <Application>Microsoft Office PowerPoint</Application>
  <PresentationFormat>On-screen Show (4:3)</PresentationFormat>
  <Paragraphs>83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 Computer</dc:creator>
  <cp:lastModifiedBy>main uddin</cp:lastModifiedBy>
  <cp:revision>158</cp:revision>
  <dcterms:created xsi:type="dcterms:W3CDTF">2006-08-16T00:00:00Z</dcterms:created>
  <dcterms:modified xsi:type="dcterms:W3CDTF">2021-06-28T17:22:14Z</dcterms:modified>
</cp:coreProperties>
</file>