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59" r:id="rId6"/>
    <p:sldId id="271" r:id="rId7"/>
    <p:sldId id="270" r:id="rId8"/>
    <p:sldId id="260" r:id="rId9"/>
    <p:sldId id="263" r:id="rId10"/>
    <p:sldId id="264" r:id="rId11"/>
    <p:sldId id="265" r:id="rId12"/>
    <p:sldId id="269" r:id="rId13"/>
    <p:sldId id="268" r:id="rId14"/>
    <p:sldId id="267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C34C-7492-4266-ADEC-661E801B38AC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87EA-786F-4069-9422-883C09C7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Family%20Song%20My%20family.%20Cancion%20de%20la%20FAMILIA%20en%20ingles%20y%20espa&#241;ol.%20M&#250;sica%20de%20fam&#237;lia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00F38B-A641-4E71-835D-2459DAE1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122049" cy="3973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762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Welcome to my class</a:t>
            </a:r>
            <a:endParaRPr lang="en-US" sz="5400" b="1" i="1" dirty="0"/>
          </a:p>
        </p:txBody>
      </p:sp>
      <p:pic>
        <p:nvPicPr>
          <p:cNvPr id="9" name="Picture 8" descr="7dd2904c83f1504ed28d439802b0ec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62200"/>
            <a:ext cx="28575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657600"/>
            <a:ext cx="8229600" cy="2590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His father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Mr.Rashidul</a:t>
            </a:r>
            <a:r>
              <a:rPr lang="en-US" sz="4400" b="1" i="1" dirty="0" smtClean="0">
                <a:solidFill>
                  <a:srgbClr val="FF0000"/>
                </a:solidFill>
              </a:rPr>
              <a:t> Islam is a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banker.But</a:t>
            </a:r>
            <a:r>
              <a:rPr lang="en-US" sz="4400" b="1" i="1" dirty="0" smtClean="0">
                <a:solidFill>
                  <a:srgbClr val="FF0000"/>
                </a:solidFill>
              </a:rPr>
              <a:t> in his free time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Mr.Islam</a:t>
            </a:r>
            <a:r>
              <a:rPr lang="en-US" sz="4400" b="1" i="1" dirty="0" smtClean="0">
                <a:solidFill>
                  <a:srgbClr val="FF0000"/>
                </a:solidFill>
              </a:rPr>
              <a:t> writes stories and listens to music.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5791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33400"/>
            <a:ext cx="3886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609600" y="3352800"/>
            <a:ext cx="8229600" cy="2971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Saikat’s</a:t>
            </a:r>
            <a:r>
              <a:rPr lang="en-US" sz="4000" b="1" i="1" dirty="0" smtClean="0">
                <a:solidFill>
                  <a:srgbClr val="FF0000"/>
                </a:solidFill>
              </a:rPr>
              <a:t> mother is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Mrs.Monwara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Islam.She</a:t>
            </a:r>
            <a:r>
              <a:rPr lang="en-US" sz="4000" b="1" i="1" dirty="0" smtClean="0">
                <a:solidFill>
                  <a:srgbClr val="FF0000"/>
                </a:solidFill>
              </a:rPr>
              <a:t> is a  housewife. In her free time she enjoys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sewing.She</a:t>
            </a:r>
            <a:r>
              <a:rPr lang="en-US" sz="4000" b="1" i="1" dirty="0" smtClean="0">
                <a:solidFill>
                  <a:srgbClr val="FF0000"/>
                </a:solidFill>
              </a:rPr>
              <a:t> makes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dresses.She</a:t>
            </a:r>
            <a:r>
              <a:rPr lang="en-US" sz="4000" b="1" i="1" dirty="0" smtClean="0">
                <a:solidFill>
                  <a:srgbClr val="FF0000"/>
                </a:solidFill>
              </a:rPr>
              <a:t> often gets orders from her friends and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neighbours</a:t>
            </a:r>
            <a:r>
              <a:rPr lang="en-US" sz="4000" b="1" i="1" dirty="0" smtClean="0">
                <a:solidFill>
                  <a:srgbClr val="FF0000"/>
                </a:solidFill>
              </a:rPr>
              <a:t>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1816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914400" y="4648200"/>
            <a:ext cx="7543800" cy="1371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FF0000"/>
                </a:solidFill>
              </a:rPr>
              <a:t>Saikat</a:t>
            </a:r>
            <a:r>
              <a:rPr lang="en-US" sz="4400" b="1" i="1" dirty="0" smtClean="0">
                <a:solidFill>
                  <a:srgbClr val="FF0000"/>
                </a:solidFill>
              </a:rPr>
              <a:t> is in class 5.He is a good student.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886200"/>
            <a:ext cx="8305800" cy="1828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He wants to improve his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English,so</a:t>
            </a:r>
            <a:r>
              <a:rPr lang="en-US" sz="4000" b="1" i="1" dirty="0" smtClean="0">
                <a:solidFill>
                  <a:srgbClr val="FF0000"/>
                </a:solidFill>
              </a:rPr>
              <a:t> he watches cartoons on TV everyday.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486400" cy="2362200"/>
          </a:xfrm>
          <a:prstGeom prst="rect">
            <a:avLst/>
          </a:prstGeom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343400"/>
            <a:ext cx="7696200" cy="18288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He also reads English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books.He</a:t>
            </a:r>
            <a:r>
              <a:rPr lang="en-US" sz="4000" b="1" i="1" dirty="0" smtClean="0">
                <a:solidFill>
                  <a:srgbClr val="FF0000"/>
                </a:solidFill>
              </a:rPr>
              <a:t> likes books about animals, especially tigers and lions.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342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85800"/>
            <a:ext cx="342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133600" y="609600"/>
            <a:ext cx="4572000" cy="1219200"/>
          </a:xfrm>
          <a:prstGeom prst="leftRightArrow">
            <a:avLst>
              <a:gd name="adj1" fmla="val 59230"/>
              <a:gd name="adj2" fmla="val 500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 words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3622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parents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1800" y="2590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23622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Father and mother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36576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banker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4953000"/>
            <a:ext cx="2209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improve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35814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who works in a bank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5200" y="4876800"/>
            <a:ext cx="4800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To do better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1800" y="3810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971800" y="5105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895600"/>
            <a:ext cx="1447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sew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743200"/>
            <a:ext cx="6019800" cy="10668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to make dresses by using a needle and thread.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9800" y="3124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400" y="1219200"/>
            <a:ext cx="25908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housewife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685800"/>
            <a:ext cx="5105400" cy="16764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 woman who performs the household works.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00400" y="1371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4343400"/>
            <a:ext cx="1752600" cy="7620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want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38400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71800" y="4114800"/>
            <a:ext cx="5867400" cy="10668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to wish to get something.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user\Download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1"/>
            <a:ext cx="22764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962400" y="533400"/>
            <a:ext cx="2667000" cy="1676400"/>
          </a:xfrm>
          <a:prstGeom prst="cloudCallout">
            <a:avLst>
              <a:gd name="adj1" fmla="val -25229"/>
              <a:gd name="adj2" fmla="val 9103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Pair work</a:t>
            </a:r>
            <a:endParaRPr lang="en-US" sz="4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066800" y="2846725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/>
              <a:t>Read in pair. One student will read</a:t>
            </a:r>
          </a:p>
          <a:p>
            <a:pPr algn="ctr"/>
            <a:r>
              <a:rPr lang="en-US" sz="4400" b="1" i="1" dirty="0" smtClean="0"/>
              <a:t>by turn and others will listen. Help him/</a:t>
            </a:r>
          </a:p>
          <a:p>
            <a:pPr algn="ctr"/>
            <a:r>
              <a:rPr lang="en-US" sz="4400" b="1" i="1" dirty="0" smtClean="0"/>
              <a:t>her .Do it in turn.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/>
          </p:cNvPr>
          <p:cNvSpPr/>
          <p:nvPr/>
        </p:nvSpPr>
        <p:spPr>
          <a:xfrm>
            <a:off x="1905000" y="758193"/>
            <a:ext cx="655320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Answer the </a:t>
            </a:r>
            <a:r>
              <a:rPr lang="en-US" sz="4400" b="1" dirty="0" smtClean="0">
                <a:solidFill>
                  <a:schemeClr val="tx1"/>
                </a:solidFill>
              </a:rPr>
              <a:t>questions…..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1" y="4038600"/>
            <a:ext cx="7726679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r>
              <a:rPr lang="en-US" sz="3600" b="1" dirty="0">
                <a:solidFill>
                  <a:schemeClr val="tx1"/>
                </a:solidFill>
              </a:rPr>
              <a:t>What is </a:t>
            </a:r>
            <a:r>
              <a:rPr lang="en-US" sz="3600" b="1" dirty="0" err="1">
                <a:solidFill>
                  <a:schemeClr val="tx1"/>
                </a:solidFill>
              </a:rPr>
              <a:t>saikat’s</a:t>
            </a:r>
            <a:r>
              <a:rPr lang="en-US" sz="3600" b="1" dirty="0">
                <a:solidFill>
                  <a:schemeClr val="tx1"/>
                </a:solidFill>
              </a:rPr>
              <a:t> father’s name?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3105835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Saikat’s</a:t>
            </a:r>
            <a:r>
              <a:rPr lang="en-US" sz="3600" b="1" dirty="0" smtClean="0"/>
              <a:t> father is a banker and mother is a housewife.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990601" y="2249269"/>
            <a:ext cx="746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1.What is </a:t>
            </a:r>
            <a:r>
              <a:rPr lang="en-US" sz="3600" b="1" dirty="0" err="1" smtClean="0"/>
              <a:t>Saikat’s</a:t>
            </a:r>
            <a:r>
              <a:rPr lang="en-US" sz="3600" b="1" dirty="0" smtClean="0"/>
              <a:t> parents occupation?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85800" y="4953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Saikat’s</a:t>
            </a:r>
            <a:r>
              <a:rPr lang="en-US" sz="3600" b="1" dirty="0" smtClean="0"/>
              <a:t> father’s name is Mr. </a:t>
            </a:r>
            <a:r>
              <a:rPr lang="en-US" sz="3600" b="1" dirty="0" err="1" smtClean="0"/>
              <a:t>Rashidul</a:t>
            </a:r>
            <a:r>
              <a:rPr lang="en-US" sz="3600" b="1" dirty="0" smtClean="0"/>
              <a:t> Islam.</a:t>
            </a:r>
            <a:endParaRPr lang="en-US" sz="3600" b="1" dirty="0"/>
          </a:p>
        </p:txBody>
      </p:sp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1219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839716"/>
            <a:ext cx="8534400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3.What do his parents do in their free time?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113" y="1571250"/>
            <a:ext cx="8268288" cy="170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 their free time his father writes stories  and his mother enjoys sewing.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354316"/>
            <a:ext cx="8001000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4. What does </a:t>
            </a:r>
            <a:r>
              <a:rPr lang="en-US" sz="3600" b="1" dirty="0" err="1">
                <a:solidFill>
                  <a:schemeClr val="tx1"/>
                </a:solidFill>
              </a:rPr>
              <a:t>Saikat</a:t>
            </a:r>
            <a:r>
              <a:rPr lang="en-US" sz="3600" b="1" dirty="0">
                <a:solidFill>
                  <a:schemeClr val="tx1"/>
                </a:solidFill>
              </a:rPr>
              <a:t>  do in his free time?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300882"/>
            <a:ext cx="7924800" cy="1185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In his free time </a:t>
            </a:r>
            <a:r>
              <a:rPr lang="en-US" sz="3600" b="1" dirty="0" err="1">
                <a:solidFill>
                  <a:schemeClr val="tx1"/>
                </a:solidFill>
              </a:rPr>
              <a:t>Saikat</a:t>
            </a:r>
            <a:r>
              <a:rPr lang="en-US" sz="3600" b="1" dirty="0">
                <a:solidFill>
                  <a:schemeClr val="tx1"/>
                </a:solidFill>
              </a:rPr>
              <a:t> watches cartoons on TV and reads English books.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6096000" y="1981200"/>
            <a:ext cx="2560381" cy="3644743"/>
            <a:chOff x="8623369" y="1814713"/>
            <a:chExt cx="2941381" cy="3644743"/>
          </a:xfrm>
        </p:grpSpPr>
        <p:pic>
          <p:nvPicPr>
            <p:cNvPr id="7" name="Picture 6">
              <a:extLst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23369" y="1814713"/>
              <a:ext cx="2941381" cy="3644743"/>
            </a:xfrm>
            <a:prstGeom prst="round1Rect">
              <a:avLst>
                <a:gd name="adj" fmla="val 3097"/>
              </a:avLst>
            </a:prstGeom>
          </p:spPr>
        </p:pic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32708" y="1955389"/>
              <a:ext cx="393170" cy="314062"/>
            </a:xfrm>
            <a:prstGeom prst="round1Rect">
              <a:avLst/>
            </a:prstGeom>
          </p:spPr>
        </p:pic>
      </p:grpSp>
      <p:sp>
        <p:nvSpPr>
          <p:cNvPr id="9" name="Rectangle: Rounded Corners 12">
            <a:extLst/>
          </p:cNvPr>
          <p:cNvSpPr/>
          <p:nvPr/>
        </p:nvSpPr>
        <p:spPr>
          <a:xfrm>
            <a:off x="2362200" y="609600"/>
            <a:ext cx="4871803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/>
              </a:rPr>
              <a:t>Identity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-76200" y="3200400"/>
            <a:ext cx="5712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Achia</a:t>
            </a:r>
            <a:r>
              <a:rPr lang="en-US" sz="3600" b="1" dirty="0" smtClean="0"/>
              <a:t> Begum</a:t>
            </a:r>
          </a:p>
          <a:p>
            <a:pPr algn="ctr"/>
            <a:r>
              <a:rPr lang="en-US" sz="3200" b="1" dirty="0" smtClean="0"/>
              <a:t>Head teacher</a:t>
            </a:r>
          </a:p>
          <a:p>
            <a:pPr algn="ctr"/>
            <a:r>
              <a:rPr lang="en-US" sz="3200" b="1" dirty="0" err="1" smtClean="0"/>
              <a:t>Uttarsur</a:t>
            </a:r>
            <a:r>
              <a:rPr lang="en-US" sz="3200" b="1" dirty="0" smtClean="0"/>
              <a:t> K.C </a:t>
            </a:r>
            <a:r>
              <a:rPr lang="en-US" sz="3200" b="1" dirty="0"/>
              <a:t>Govt. Primary school</a:t>
            </a:r>
          </a:p>
          <a:p>
            <a:pPr algn="ctr"/>
            <a:r>
              <a:rPr lang="en-US" sz="3200" b="1" dirty="0" err="1" smtClean="0"/>
              <a:t>Sreemangal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Moulvibazar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143125"/>
            <a:ext cx="2666999" cy="3495675"/>
          </a:xfrm>
          <a:prstGeom prst="rect">
            <a:avLst/>
          </a:prstGeom>
        </p:spPr>
      </p:pic>
      <p:pic>
        <p:nvPicPr>
          <p:cNvPr id="1026" name="Picture 2" descr="D:\PICTURES\My pic\20170927_174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676400"/>
            <a:ext cx="2057400" cy="1600200"/>
          </a:xfrm>
          <a:prstGeom prst="ellipse">
            <a:avLst/>
          </a:prstGeom>
          <a:ln w="63500" cap="rnd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30316"/>
            <a:ext cx="7851743" cy="98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5. What kind of books does </a:t>
            </a:r>
            <a:r>
              <a:rPr lang="en-US" sz="4000" b="1" dirty="0" err="1">
                <a:solidFill>
                  <a:schemeClr val="tx1"/>
                </a:solidFill>
              </a:rPr>
              <a:t>Saikat</a:t>
            </a:r>
            <a:r>
              <a:rPr lang="en-US" sz="4000" b="1" dirty="0">
                <a:solidFill>
                  <a:schemeClr val="tx1"/>
                </a:solidFill>
              </a:rPr>
              <a:t> like?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213" y="2667000"/>
            <a:ext cx="8349387" cy="190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Saikat</a:t>
            </a:r>
            <a:r>
              <a:rPr lang="en-US" sz="4000" b="1" dirty="0">
                <a:solidFill>
                  <a:schemeClr val="tx1"/>
                </a:solidFill>
              </a:rPr>
              <a:t> likes books about animals, especially tigers and lions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h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38163"/>
            <a:ext cx="4953000" cy="1824037"/>
          </a:xfrm>
          <a:prstGeom prst="ellipse">
            <a:avLst/>
          </a:prstGeom>
          <a:ln w="63500" cap="rnd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09"/>
          <a:stretch/>
        </p:blipFill>
        <p:spPr>
          <a:xfrm>
            <a:off x="1066800" y="2514601"/>
            <a:ext cx="7620000" cy="3047999"/>
          </a:xfrm>
          <a:prstGeom prst="rect">
            <a:avLst/>
          </a:prstGeom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4">
            <a:extLst/>
          </p:cNvPr>
          <p:cNvSpPr/>
          <p:nvPr/>
        </p:nvSpPr>
        <p:spPr>
          <a:xfrm>
            <a:off x="1371600" y="5638801"/>
            <a:ext cx="68580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/>
              </a:rPr>
              <a:t>Read and write C at home.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e706d59222c030b8de7a6120f3bc347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92393"/>
            <a:ext cx="8382000" cy="550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4">
            <a:extLst/>
          </p:cNvPr>
          <p:cNvSpPr/>
          <p:nvPr/>
        </p:nvSpPr>
        <p:spPr>
          <a:xfrm>
            <a:off x="1752600" y="5334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Learning outcomes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76400"/>
            <a:ext cx="1926522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Listening</a:t>
            </a:r>
            <a:r>
              <a:rPr lang="en-US" sz="3600" b="1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752600"/>
            <a:ext cx="6172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1.4.1 recognize and use intonation patterns for Yes/No and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325" y="3352800"/>
            <a:ext cx="1989075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Speaking</a:t>
            </a:r>
            <a:r>
              <a:rPr lang="en-US" sz="36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2743200"/>
            <a:ext cx="6477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1.1.1 say words, phrases and sentences with proper sounds and stress.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1.1.2 say sentences with proper intonation.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3.1.1 ask and answer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800600"/>
            <a:ext cx="1847557" cy="896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Reading</a:t>
            </a:r>
            <a:r>
              <a:rPr lang="en-US" sz="36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4419600"/>
            <a:ext cx="6553200" cy="1594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1.6.1 recognize and read statements, commands, greetings, questions and answers.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5.1.1 read silently with understanding paragraph.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4">
            <a:extLst/>
          </p:cNvPr>
          <p:cNvSpPr/>
          <p:nvPr/>
        </p:nvSpPr>
        <p:spPr>
          <a:xfrm>
            <a:off x="1828800" y="681993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Pre knowledge test </a:t>
            </a:r>
            <a:r>
              <a:rPr lang="en-US" sz="4400" b="1" dirty="0">
                <a:solidFill>
                  <a:schemeClr val="tx1"/>
                </a:solidFill>
              </a:rPr>
              <a:t>…….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52600"/>
            <a:ext cx="7848600" cy="9890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title do we use to address a man?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040116"/>
            <a:ext cx="7848600" cy="9890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title we use to address both married and unmarried women?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897116"/>
            <a:ext cx="7848600" cy="9890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title do we use to address a married woman?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5183116"/>
            <a:ext cx="5867400" cy="98908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How will you address me?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676400"/>
            <a:ext cx="2667000" cy="9890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Mr.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820916"/>
            <a:ext cx="2667000" cy="9890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Mrs.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963916"/>
            <a:ext cx="2667000" cy="9890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Ms.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2667000" cy="9890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Ms.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797980E-A505-4CD6-8FFA-481B454AF9A9}"/>
              </a:ext>
            </a:extLst>
          </p:cNvPr>
          <p:cNvCxnSpPr/>
          <p:nvPr/>
        </p:nvCxnSpPr>
        <p:spPr>
          <a:xfrm rot="5400000">
            <a:off x="-598714" y="827315"/>
            <a:ext cx="1676400" cy="21771"/>
          </a:xfrm>
          <a:prstGeom prst="line">
            <a:avLst/>
          </a:prstGeom>
          <a:ln>
            <a:gradFill flip="none" rotWithShape="1">
              <a:gsLst>
                <a:gs pos="0">
                  <a:srgbClr val="00FFFF"/>
                </a:gs>
                <a:gs pos="63000">
                  <a:srgbClr val="0033CC"/>
                </a:gs>
                <a:gs pos="100000">
                  <a:srgbClr val="020A2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Family Song My family. Cancion de la FAMILIA en ingles y español. Música de famíli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6800" y="1981200"/>
            <a:ext cx="7467600" cy="4114800"/>
          </a:xfrm>
          <a:prstGeom prst="rect">
            <a:avLst/>
          </a:prstGeom>
          <a:ln w="190500" cap="sq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: Rounded Corners 4">
            <a:extLst/>
          </p:cNvPr>
          <p:cNvSpPr/>
          <p:nvPr/>
        </p:nvSpPr>
        <p:spPr>
          <a:xfrm>
            <a:off x="1721060" y="7620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Let’s enjoy a video…..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772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4">
            <a:extLst/>
          </p:cNvPr>
          <p:cNvSpPr/>
          <p:nvPr/>
        </p:nvSpPr>
        <p:spPr>
          <a:xfrm>
            <a:off x="1828800" y="533400"/>
            <a:ext cx="5975140" cy="5372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/>
              </a:rPr>
              <a:t>Look at the picture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: Rounded Corners 4">
            <a:extLst/>
          </p:cNvPr>
          <p:cNvSpPr/>
          <p:nvPr/>
        </p:nvSpPr>
        <p:spPr>
          <a:xfrm>
            <a:off x="533400" y="3886200"/>
            <a:ext cx="8382000" cy="137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/>
              </a:rPr>
              <a:t>Think in pair and say what are they doing?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: Rounded Corners 4">
            <a:extLst/>
          </p:cNvPr>
          <p:cNvSpPr/>
          <p:nvPr/>
        </p:nvSpPr>
        <p:spPr>
          <a:xfrm>
            <a:off x="1143000" y="3886200"/>
            <a:ext cx="71628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The man is writing.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: Rounded Corners 4">
            <a:extLst/>
          </p:cNvPr>
          <p:cNvSpPr/>
          <p:nvPr/>
        </p:nvSpPr>
        <p:spPr>
          <a:xfrm>
            <a:off x="533400" y="4495800"/>
            <a:ext cx="83058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The woman is sitting on the sofa.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4">
            <a:extLst/>
          </p:cNvPr>
          <p:cNvSpPr/>
          <p:nvPr/>
        </p:nvSpPr>
        <p:spPr>
          <a:xfrm>
            <a:off x="1143000" y="5105400"/>
            <a:ext cx="7162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The woman is sewing.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: Rounded Corners 4">
            <a:extLst/>
          </p:cNvPr>
          <p:cNvSpPr/>
          <p:nvPr/>
        </p:nvSpPr>
        <p:spPr>
          <a:xfrm>
            <a:off x="1143000" y="5715000"/>
            <a:ext cx="7162800" cy="609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The boy is reading.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05000"/>
            <a:ext cx="2667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0"/>
            <a:ext cx="2514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2514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4">
            <a:extLst/>
          </p:cNvPr>
          <p:cNvSpPr/>
          <p:nvPr/>
        </p:nvSpPr>
        <p:spPr>
          <a:xfrm>
            <a:off x="1828800" y="681993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Their identity…….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4">
            <a:extLst/>
          </p:cNvPr>
          <p:cNvSpPr/>
          <p:nvPr/>
        </p:nvSpPr>
        <p:spPr>
          <a:xfrm>
            <a:off x="457200" y="4872993"/>
            <a:ext cx="29718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/>
              </a:rPr>
              <a:t>Mr.Rashidul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</a:rPr>
              <a:t>Islam,banker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: Rounded Corners 4">
            <a:extLst/>
          </p:cNvPr>
          <p:cNvSpPr/>
          <p:nvPr/>
        </p:nvSpPr>
        <p:spPr>
          <a:xfrm>
            <a:off x="6096000" y="4876800"/>
            <a:ext cx="29718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Saikat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</a:rPr>
              <a:t>Islam,student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: Rounded Corners 4">
            <a:extLst/>
          </p:cNvPr>
          <p:cNvSpPr/>
          <p:nvPr/>
        </p:nvSpPr>
        <p:spPr>
          <a:xfrm>
            <a:off x="3048000" y="4876800"/>
            <a:ext cx="3429000" cy="1223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/>
              </a:rPr>
              <a:t>Mrs.Monwara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</a:rPr>
              <a:t>Islam,housewife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4">
            <a:extLst/>
          </p:cNvPr>
          <p:cNvSpPr/>
          <p:nvPr/>
        </p:nvSpPr>
        <p:spPr>
          <a:xfrm>
            <a:off x="1828800" y="910593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Our today’s topic is …….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362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Saikat’s</a:t>
            </a:r>
            <a:r>
              <a:rPr lang="en-US" sz="4800" b="1" dirty="0" smtClean="0">
                <a:solidFill>
                  <a:srgbClr val="C00000"/>
                </a:solidFill>
              </a:rPr>
              <a:t> family</a:t>
            </a:r>
          </a:p>
          <a:p>
            <a:pPr algn="ctr"/>
            <a:r>
              <a:rPr lang="en-US" sz="4400" b="1" dirty="0" smtClean="0"/>
              <a:t>Unit:3</a:t>
            </a:r>
          </a:p>
          <a:p>
            <a:pPr algn="ctr"/>
            <a:r>
              <a:rPr lang="en-US" sz="4400" b="1" dirty="0" smtClean="0"/>
              <a:t>Lessons: 1-2(A,B,C)</a:t>
            </a:r>
          </a:p>
          <a:p>
            <a:pPr algn="ctr"/>
            <a:r>
              <a:rPr lang="en-US" sz="4400" b="1" dirty="0" smtClean="0"/>
              <a:t>Pg: 10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71" b="89968" l="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667000"/>
            <a:ext cx="1544808" cy="1110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08 -0.11412 L -0.20508 -0.11389 C -0.20625 -0.10857 -0.20833 -0.10347 -0.20846 -0.09769 C -0.20885 -0.08959 -0.20703 -0.08357 -0.2039 -0.07917 C -0.20273 -0.07755 -0.20156 -0.07639 -0.20039 -0.075 C -0.20078 -0.07222 -0.20013 -0.06783 -0.20156 -0.0669 C -0.20312 -0.06574 -0.20599 -0.06783 -0.20625 -0.07107 C -0.20651 -0.075 -0.20429 -0.07847 -0.20273 -0.08125 C -0.2013 -0.0838 -0.19674 -0.08611 -0.19466 -0.0875 C -0.19349 -0.08866 -0.19232 -0.09005 -0.19114 -0.09144 C -0.19036 -0.09283 -0.18984 -0.09468 -0.18893 -0.0956 C -0.1875 -0.09676 -0.1858 -0.09699 -0.18424 -0.09769 L -0.17851 -0.10787 C -0.17773 -0.10926 -0.17526 -0.1132 -0.17617 -0.11204 L -0.17968 -0.10787 C -0.18411 -0.08426 -0.18034 -0.10718 -0.18307 -0.07292 C -0.18333 -0.07084 -0.18515 -0.06829 -0.18424 -0.0669 C -0.18346 -0.06528 -0.1819 -0.06829 -0.18086 -0.06898 C -0.18008 -0.07107 -0.17942 -0.07338 -0.17851 -0.075 C -0.17669 -0.07824 -0.17435 -0.07986 -0.17278 -0.08334 C -0.17187 -0.08496 -0.172 -0.0875 -0.17161 -0.08935 C -0.16953 -0.09815 -0.17005 -0.0963 -0.16692 -0.10185 C -0.16497 -0.11991 -0.16679 -0.11135 -0.16458 -0.10394 C -0.16419 -0.10209 -0.16315 -0.10116 -0.16237 -0.09977 C -0.16159 -0.08866 -0.16093 -0.07778 -0.16002 -0.0669 C -0.15976 -0.06412 -0.16041 -0.05926 -0.15885 -0.05857 C -0.15729 -0.05787 -0.15651 -0.06273 -0.15547 -0.06482 C -0.15468 -0.0676 -0.15338 -0.06991 -0.15312 -0.07292 C -0.15091 -0.09422 -0.15299 -0.12963 -0.15078 -0.06065 C -0.15 -0.06482 -0.14987 -0.06945 -0.14843 -0.07292 L -0.14388 -0.08542 C -0.14427 -0.07709 -0.14661 -0.06852 -0.14505 -0.06065 C -0.14427 -0.05718 -0.14036 -0.06898 -0.14036 -0.06875 C -0.13932 -0.07477 -0.13737 -0.08588 -0.1358 -0.09144 C -0.13515 -0.09375 -0.13424 -0.0956 -0.13346 -0.09769 C -0.13294 -0.08889 -0.13463 -0.06945 -0.12422 -0.08334 C -0.12265 -0.08542 -0.1237 -0.09028 -0.12304 -0.09352 C -0.12213 -0.09977 -0.11966 -0.11204 -0.11966 -0.11181 C -0.11692 -0.09769 -0.11992 -0.11482 -0.11732 -0.0875 C -0.11679 -0.08172 -0.11562 -0.07986 -0.11393 -0.075 C -0.11237 -0.07709 -0.11028 -0.07847 -0.10924 -0.08125 C -0.10794 -0.08472 -0.10833 -0.09005 -0.1069 -0.09352 L -0.10468 -0.09977 C -0.1039 -0.09838 -0.10286 -0.09722 -0.10234 -0.0956 C -0.10169 -0.09375 -0.10169 -0.09144 -0.10117 -0.08935 C -0.10052 -0.08727 -0.09961 -0.08542 -0.09883 -0.08334 C -0.09765 -0.08472 -0.09648 -0.08588 -0.09544 -0.0875 C -0.09166 -0.09306 -0.09101 -0.09584 -0.08854 -0.10394 C -0.08763 -0.10648 -0.08685 -0.10926 -0.0862 -0.11204 C -0.08528 -0.11597 -0.08385 -0.12431 -0.08385 -0.12408 C -0.08333 -0.1213 -0.08164 -0.11158 -0.08047 -0.10996 C -0.07851 -0.10741 -0.07578 -0.10718 -0.07343 -0.10579 C -0.07461 -0.10324 -0.07565 -0.10023 -0.07695 -0.09769 C -0.0776 -0.09607 -0.07864 -0.09514 -0.07929 -0.09352 C -0.07982 -0.09167 -0.08008 -0.08935 -0.08047 -0.0875 C -0.07773 -0.05417 -0.0819 -0.08611 -0.07578 -0.0669 C -0.07122 -0.05255 -0.07864 -0.06343 -0.07122 -0.05463 C -0.06966 -0.04977 -0.06797 -0.04514 -0.06653 -0.04005 C -0.06601 -0.0382 -0.06653 -0.03472 -0.06536 -0.03403 C -0.06432 -0.03334 -0.0638 -0.03658 -0.06315 -0.0382 C -0.05846 -0.04815 -0.06067 -0.04375 -0.05729 -0.05463 C -0.05169 -0.07269 -0.05625 -0.05718 -0.04922 -0.075 C -0.04791 -0.07824 -0.04713 -0.08218 -0.04583 -0.08542 C -0.0444 -0.08843 -0.04245 -0.09051 -0.04114 -0.09352 C -0.0375 -0.10209 -0.03424 -0.11135 -0.03073 -0.12037 C -0.02995 -0.12222 -0.02968 -0.12523 -0.02851 -0.12639 L -0.02383 -0.13056 C -0.02304 -0.13264 -0.02213 -0.13889 -0.02161 -0.13681 C -0.0207 -0.13357 -0.02239 -0.12986 -0.02265 -0.12639 C -0.02317 -0.11968 -0.0233 -0.11273 -0.02383 -0.10579 C -0.02448 -0.09769 -0.02474 -0.08912 -0.02617 -0.08125 C -0.02656 -0.07917 -0.02669 -0.07685 -0.02734 -0.075 C -0.02825 -0.07199 -0.02955 -0.06945 -0.03073 -0.0669 C -0.0319 -0.06459 -0.03307 -0.06273 -0.03424 -0.06065 C -0.03502 -0.06667 -0.03698 -0.07547 -0.03424 -0.08125 C -0.03294 -0.0838 -0.03034 -0.08241 -0.02851 -0.08334 C -0.02005 -0.08681 -0.02148 -0.08611 -0.01575 -0.08935 C -0.01471 -0.05695 -0.02135 -0.04792 -0.01002 -0.05463 C -0.00807 -0.05579 -0.00612 -0.05718 -0.00429 -0.05857 C -0.00234 -0.06204 -0.00078 -0.06435 0.00039 -0.06898 C 0.00417 -0.0838 -0.00013 -0.07963 0.00612 -0.08334 C 0.00847 -0.08195 0.01146 -0.08079 0.01302 -0.07709 C 0.0138 -0.07547 0.01354 -0.07269 0.0142 -0.07107 C 0.01511 -0.06852 0.01654 -0.0669 0.01771 -0.06482 C 0.0181 -0.07037 0.01797 -0.07593 0.01888 -0.08125 C 0.01914 -0.08357 0.01979 -0.08658 0.0211 -0.0875 C 0.02266 -0.0882 0.02422 -0.08611 0.02578 -0.08542 C 0.02617 -0.08334 0.0263 -0.08102 0.02696 -0.07917 C 0.02748 -0.07755 0.02839 -0.07361 0.02917 -0.075 C 0.0306 -0.07755 0.02956 -0.08218 0.03034 -0.08542 C 0.03086 -0.08704 0.0319 -0.08797 0.03268 -0.08935 C 0.03229 -0.0875 0.03151 -0.08102 0.03151 -0.08334 C 0.03151 -0.09144 0.02969 -0.10162 0.03268 -0.10787 C 0.03464 -0.11227 0.0388 -0.10648 0.04193 -0.10579 C 0.04349 -0.10047 0.04505 -0.09491 0.04649 -0.08935 C 0.04701 -0.0875 0.04662 -0.08426 0.04766 -0.08334 C 0.04883 -0.08241 0.05 -0.08472 0.05117 -0.08542 L 0.05456 -0.10394 L 0.0569 -0.11621 L 0.05808 -0.12222 C 0.05964 -0.12084 0.06159 -0.1206 0.06263 -0.11829 C 0.06446 -0.11412 0.06485 -0.10857 0.06615 -0.10394 C 0.0668 -0.10162 0.06784 -0.09977 0.06849 -0.09769 C 0.0694 -0.09445 0.06992 -0.09074 0.07071 -0.0875 C 0.07943 -0.10278 0.06849 -0.08519 0.07188 -0.04838 C 0.07253 -0.0419 0.07383 -0.06088 0.07539 -0.0669 C 0.07657 -0.0713 0.07865 -0.07477 0.07995 -0.07917 C 0.08112 -0.08264 0.08164 -0.09028 0.08229 -0.09352 C 0.0836 -0.09954 0.08503 -0.10278 0.08685 -0.10787 C 0.08724 -0.10324 0.08789 -0.09838 0.08802 -0.09352 C 0.08867 -0.08195 0.08646 -0.06922 0.0892 -0.05857 C 0.09037 -0.05417 0.09193 -0.06736 0.09388 -0.07107 C 0.09948 -0.08102 0.09662 -0.07709 0.10196 -0.08334 C 0.10625 -0.10648 0.10196 -0.08704 0.10651 -0.10185 C 0.11328 -0.12361 0.1099 -0.11412 0.10768 -0.10787 C 0.10599 -0.09607 0.10469 -0.09005 0.10768 -0.075 C 0.10808 -0.07315 0.11003 -0.07639 0.1112 -0.07709 C 0.11224 -0.07986 0.1138 -0.08218 0.11459 -0.08542 C 0.11615 -0.09097 0.11693 -0.11343 0.11693 -0.11412 C 0.1181 -0.10139 0.11836 -0.09931 0.11927 -0.08542 C 0.11966 -0.07778 0.12005 -0.07037 0.12032 -0.06273 C 0.12005 -0.05579 0.12071 -0.04861 0.11927 -0.04213 C 0.11849 -0.03889 0.11797 -0.04908 0.1181 -0.05255 C 0.11862 -0.06991 0.11888 -0.07454 0.125 -0.08542 C 0.1263 -0.08773 0.128 -0.08959 0.12956 -0.09144 C 0.13907 -0.10278 0.13946 -0.09931 0.15378 -0.11204 C 0.16289 -0.12014 0.15834 -0.11667 0.16771 -0.12222 C 0.17175 -0.12963 0.1694 -0.12755 0.17813 -0.12431 C 0.20261 -0.11574 0.1836 -0.11991 0.20456 -0.11621 C 0.22995 -0.1176 0.25547 -0.1169 0.28073 -0.12037 C 0.29089 -0.12153 0.30065 -0.12824 0.31081 -0.13056 C 0.32045 -0.13264 0.31693 -0.13264 0.32123 -0.13264 L 0.32123 -0.13241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3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C5DB4ACA-9B6C-4F84-97CB-20DD805C9158}"/>
              </a:ext>
            </a:extLst>
          </p:cNvPr>
          <p:cNvSpPr/>
          <p:nvPr/>
        </p:nvSpPr>
        <p:spPr>
          <a:xfrm>
            <a:off x="0" y="0"/>
            <a:ext cx="9448800" cy="6858000"/>
          </a:xfrm>
          <a:prstGeom prst="frame">
            <a:avLst>
              <a:gd name="adj1" fmla="val 4771"/>
            </a:avLst>
          </a:prstGeom>
          <a:gradFill flip="none" rotWithShape="1">
            <a:gsLst>
              <a:gs pos="0">
                <a:srgbClr val="7030A0"/>
              </a:gs>
              <a:gs pos="13000">
                <a:schemeClr val="accent2">
                  <a:lumMod val="75000"/>
                </a:schemeClr>
              </a:gs>
              <a:gs pos="36000">
                <a:schemeClr val="accent2">
                  <a:lumMod val="75000"/>
                </a:schemeClr>
              </a:gs>
              <a:gs pos="24000">
                <a:srgbClr val="7030A0"/>
              </a:gs>
              <a:gs pos="93000">
                <a:srgbClr val="7030A0"/>
              </a:gs>
              <a:gs pos="80000">
                <a:schemeClr val="accent2">
                  <a:lumMod val="75000"/>
                </a:schemeClr>
              </a:gs>
              <a:gs pos="68143">
                <a:srgbClr val="7030A0"/>
              </a:gs>
              <a:gs pos="58402">
                <a:schemeClr val="accent2">
                  <a:lumMod val="75000"/>
                </a:schemeClr>
              </a:gs>
              <a:gs pos="50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C5A60B03-F4F7-40CD-A209-B6603191A55A}"/>
              </a:ext>
            </a:extLst>
          </p:cNvPr>
          <p:cNvSpPr/>
          <p:nvPr/>
        </p:nvSpPr>
        <p:spPr>
          <a:xfrm>
            <a:off x="304800" y="304800"/>
            <a:ext cx="8839200" cy="6215270"/>
          </a:xfrm>
          <a:prstGeom prst="frame">
            <a:avLst>
              <a:gd name="adj1" fmla="val 19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772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4">
            <a:extLst/>
          </p:cNvPr>
          <p:cNvSpPr/>
          <p:nvPr/>
        </p:nvSpPr>
        <p:spPr>
          <a:xfrm>
            <a:off x="1828800" y="533400"/>
            <a:ext cx="5975140" cy="842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/>
              </a:rPr>
              <a:t>Listen to me carefully….</a:t>
            </a:r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4495800"/>
            <a:ext cx="7543800" cy="13716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Saikat</a:t>
            </a:r>
            <a:r>
              <a:rPr lang="en-US" sz="4000" b="1" i="1" dirty="0" smtClean="0">
                <a:solidFill>
                  <a:srgbClr val="FF0000"/>
                </a:solidFill>
              </a:rPr>
              <a:t> Islam lives with his parents in a flat in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Bogra</a:t>
            </a:r>
            <a:r>
              <a:rPr lang="en-US" sz="4000" b="1" i="1" dirty="0" smtClean="0">
                <a:solidFill>
                  <a:srgbClr val="FF0000"/>
                </a:solidFill>
              </a:rPr>
              <a:t>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487</Words>
  <Application>Microsoft Office PowerPoint</Application>
  <PresentationFormat>On-screen Show (4:3)</PresentationFormat>
  <Paragraphs>77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2021-06-17T15:32:31Z</dcterms:created>
  <dcterms:modified xsi:type="dcterms:W3CDTF">2021-06-27T17:59:05Z</dcterms:modified>
</cp:coreProperties>
</file>