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0" r:id="rId3"/>
    <p:sldId id="261" r:id="rId4"/>
    <p:sldId id="263" r:id="rId5"/>
    <p:sldId id="262" r:id="rId6"/>
    <p:sldId id="264" r:id="rId7"/>
    <p:sldId id="271" r:id="rId8"/>
    <p:sldId id="265" r:id="rId9"/>
    <p:sldId id="276" r:id="rId10"/>
    <p:sldId id="273" r:id="rId11"/>
    <p:sldId id="272" r:id="rId12"/>
    <p:sldId id="275" r:id="rId13"/>
    <p:sldId id="266" r:id="rId14"/>
    <p:sldId id="279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>
          <m:brkBin m:val="before"/>
          <m:brkBinSub m:val="--"/>
        </m:mathPr>
      </a14:m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8" autoAdjust="0"/>
    <p:restoredTop sz="90019" autoAdjust="0"/>
  </p:normalViewPr>
  <p:slideViewPr>
    <p:cSldViewPr snapToGrid="0">
      <p:cViewPr varScale="1">
        <p:scale>
          <a:sx n="64" d="100"/>
          <a:sy n="64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CA9C5-61FE-4582-99C7-1E2361ACA99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0B0C6-6B5A-4DA5-A394-C655E69FC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B0C6-6B5A-4DA5-A394-C655E69FC6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32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B0C6-6B5A-4DA5-A394-C655E69FC6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6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B0C6-6B5A-4DA5-A394-C655E69FC6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51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B0C6-6B5A-4DA5-A394-C655E69FC6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8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9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7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9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3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5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1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5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2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874D-755A-4C65-9120-CB7F5F63B31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A3AC-B4AA-4FF2-9531-C94A1E8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4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219214" cy="68427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5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0" y="3105835"/>
            <a:ext cx="1221921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7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গ 			ত 				ম</a:t>
            </a:r>
            <a:endParaRPr lang="en-US" sz="7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60749" y="-15250"/>
            <a:ext cx="12191999" cy="1117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দুইটি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বিন্দু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দিয়ে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যায়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এমন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সরল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রেখার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ঢাল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913017" y="2116183"/>
            <a:ext cx="56170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5797" y="1554480"/>
            <a:ext cx="1246182" cy="3712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6172" y="1554480"/>
            <a:ext cx="1392398" cy="4103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16" name="Oval 15"/>
          <p:cNvSpPr/>
          <p:nvPr/>
        </p:nvSpPr>
        <p:spPr>
          <a:xfrm>
            <a:off x="2860772" y="2018927"/>
            <a:ext cx="156755" cy="1436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530044" y="2024743"/>
            <a:ext cx="156755" cy="1436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7664" y="2515706"/>
            <a:ext cx="2142310" cy="1148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cxnSp>
        <p:nvCxnSpPr>
          <p:cNvPr id="26" name="Straight Connector 25"/>
          <p:cNvCxnSpPr/>
          <p:nvPr/>
        </p:nvCxnSpPr>
        <p:spPr>
          <a:xfrm flipV="1">
            <a:off x="2991394" y="4548231"/>
            <a:ext cx="56170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834639" y="4474029"/>
            <a:ext cx="156755" cy="1436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56177" y="4454435"/>
            <a:ext cx="156755" cy="1436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9965" y="4238133"/>
            <a:ext cx="1214846" cy="4305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3821" y="4199710"/>
            <a:ext cx="1179388" cy="4180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35" name="TextBox 34"/>
          <p:cNvSpPr txBox="1"/>
          <p:nvPr/>
        </p:nvSpPr>
        <p:spPr>
          <a:xfrm>
            <a:off x="364819" y="3614935"/>
            <a:ext cx="136928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উদাহরণঃ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39549" y="2508069"/>
                <a:ext cx="3901684" cy="115659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ভূজদ্বয়ের</m:t>
                        </m:r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অন্তর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কোটিদ্বয়ের</m:t>
                        </m:r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অন্তর</m:t>
                        </m:r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549" y="2508069"/>
                <a:ext cx="3901684" cy="1156599"/>
              </a:xfrm>
              <a:prstGeom prst="rect">
                <a:avLst/>
              </a:prstGeom>
              <a:blipFill rotWithShape="0">
                <a:blip r:embed="rId9"/>
                <a:stretch>
                  <a:fillRect l="-4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043752" y="5121896"/>
                <a:ext cx="3756156" cy="97481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bn-BD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bn-BD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752" y="5121896"/>
                <a:ext cx="3756156" cy="974819"/>
              </a:xfrm>
              <a:prstGeom prst="rect">
                <a:avLst/>
              </a:prstGeom>
              <a:blipFill rotWithShape="0">
                <a:blip r:embed="rId10"/>
                <a:stretch>
                  <a:fillRect l="-4870" b="-6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92720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9" grpId="0" animBg="1"/>
      <p:bldP spid="30" grpId="0" animBg="1"/>
      <p:bldP spid="35" grpId="0" animBg="1"/>
      <p:bldP spid="3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" y="225128"/>
            <a:ext cx="12192000" cy="780143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উভয় অক্ষকে ছেদ করে এমন সরল রেখার সমীকরন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0" y="1043940"/>
                <a:ext cx="12192000" cy="82368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40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dirty="0" smtClean="0"/>
                  <a:t>1</a:t>
                </a:r>
                <a:endParaRPr lang="en-US" sz="4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43940"/>
                <a:ext cx="12192000" cy="823687"/>
              </a:xfrm>
              <a:prstGeom prst="rect">
                <a:avLst/>
              </a:prstGeom>
              <a:blipFill rotWithShape="0">
                <a:blip r:embed="rId3"/>
                <a:stretch>
                  <a:fillRect t="-8889" b="-2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4"/>
          <p:cNvSpPr txBox="1">
            <a:spLocks/>
          </p:cNvSpPr>
          <p:nvPr/>
        </p:nvSpPr>
        <p:spPr>
          <a:xfrm>
            <a:off x="0" y="2022930"/>
            <a:ext cx="12192000" cy="6857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যাহা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-অক্ষকে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 , o)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-অক্ষকে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 (o , b)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বিন্দুতে ছেদ করে।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08399" y="2802067"/>
            <a:ext cx="6640351" cy="4005132"/>
            <a:chOff x="2408399" y="2802067"/>
            <a:chExt cx="6640351" cy="4005132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959143" y="4650264"/>
              <a:ext cx="5607007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499100" y="3109266"/>
              <a:ext cx="0" cy="3689973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628224" y="4419430"/>
              <a:ext cx="420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581434" y="3174357"/>
              <a:ext cx="3409950" cy="1883063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357586" y="6437867"/>
              <a:ext cx="5352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Y’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08399" y="4419431"/>
              <a:ext cx="420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X’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41951" y="280206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89381" y="4598768"/>
              <a:ext cx="9939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O(0,0)</a:t>
              </a:r>
              <a:endParaRPr lang="en-US" sz="2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12050" y="3398658"/>
              <a:ext cx="863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 (</a:t>
              </a:r>
              <a:r>
                <a:rPr lang="en-US" dirty="0" err="1" smtClean="0"/>
                <a:t>o,b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15175" y="4229436"/>
              <a:ext cx="936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(</a:t>
              </a:r>
              <a:r>
                <a:rPr lang="en-US" dirty="0" err="1" smtClean="0"/>
                <a:t>a,o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6824419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18353"/>
                <a:ext cx="12191999" cy="1325563"/>
              </a:xfr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/>
              <a:lstStyle/>
              <a:p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এরুপ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সরল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 সমীকরণ নির্ণয় কর যে,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X-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 হতে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b="0" i="1" smtClean="0">
                        <a:latin typeface="Cambria Math" panose="02040503050406030204" pitchFamily="18" charset="0"/>
                      </a:rPr>
                      <m:t>একক</m:t>
                    </m:r>
                    <m:r>
                      <a:rPr lang="bn-B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b="0" i="1" smtClean="0">
                        <a:latin typeface="Cambria Math" panose="02040503050406030204" pitchFamily="18" charset="0"/>
                      </a:rPr>
                      <m:t>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b="0" i="1" smtClean="0">
                        <a:latin typeface="Cambria Math" panose="02040503050406030204" pitchFamily="18" charset="0"/>
                      </a:rPr>
                      <m:t>অক্ষহতে</m:t>
                    </m:r>
                    <m:r>
                      <a:rPr lang="bn-BD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একক অংশ কর্তন করে?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8353"/>
                <a:ext cx="12191999" cy="1325563"/>
              </a:xfrm>
              <a:blipFill rotWithShape="0">
                <a:blip r:embed="rId2"/>
                <a:stretch>
                  <a:fillRect l="-2000" t="-11982" b="-23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433754"/>
                <a:ext cx="6364260" cy="5424246"/>
              </a:xfr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 জানি,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X-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 হতে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sz="3600" i="1">
                        <a:latin typeface="Cambria Math" panose="02040503050406030204" pitchFamily="18" charset="0"/>
                      </a:rPr>
                      <m:t>একক</m:t>
                    </m:r>
                    <m:r>
                      <a:rPr lang="bn-BD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sz="3600" i="1">
                        <a:latin typeface="Cambria Math" panose="02040503050406030204" pitchFamily="18" charset="0"/>
                      </a:rPr>
                      <m:t>ও</m:t>
                    </m:r>
                  </m:oMath>
                </a14:m>
                <a:endParaRPr lang="bn-BD" sz="3600" i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sz="3600" i="1">
                        <a:latin typeface="Cambria Math" panose="02040503050406030204" pitchFamily="18" charset="0"/>
                      </a:rPr>
                      <m:t>অক্ষহতে</m:t>
                    </m:r>
                    <m:r>
                      <a:rPr lang="bn-BD" sz="3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একক অংশ কর্তন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</a:p>
              <a:p>
                <a:pPr marL="0" indent="0">
                  <a:buNone/>
                </a:pP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এরুপ সরল রেখার সমীকরণ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</m:oMath>
                </a14:m>
                <a:endParaRPr lang="bn-BD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 ,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a=2,b=3</a:t>
                </a:r>
              </a:p>
              <a:p>
                <a:pPr marL="0" indent="0">
                  <a:buNone/>
                </a:pPr>
                <a:r>
                  <a:rPr lang="bn-BD" sz="3600" dirty="0" smtClean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সুতরাং নির্ণেয় সমীকরণ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</m:oMath>
                </a14:m>
                <a:endParaRPr lang="en-US" sz="3600" dirty="0" smtClean="0"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6</m:t>
                    </m:r>
                  </m:oMath>
                </a14:m>
                <a:endParaRPr lang="bn-BD" sz="3600" dirty="0" smtClean="0"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33754"/>
                <a:ext cx="6364260" cy="5424246"/>
              </a:xfrm>
              <a:blipFill rotWithShape="0">
                <a:blip r:embed="rId3"/>
                <a:stretch>
                  <a:fillRect l="-2874" t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629401" y="1433754"/>
            <a:ext cx="5352012" cy="5208984"/>
            <a:chOff x="6629401" y="1433754"/>
            <a:chExt cx="5352012" cy="5208984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073291" y="3948690"/>
              <a:ext cx="4318525" cy="8927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9112622" y="1760689"/>
              <a:ext cx="0" cy="455454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642475" y="3663771"/>
              <a:ext cx="338938" cy="74838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0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8380831" y="2126973"/>
              <a:ext cx="2748363" cy="232427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9195009" y="5994137"/>
              <a:ext cx="431373" cy="64860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Y’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29401" y="3663773"/>
              <a:ext cx="338938" cy="74838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195009" y="1433754"/>
              <a:ext cx="409440" cy="45586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95009" y="4009286"/>
              <a:ext cx="965381" cy="64860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O(0,0)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390777" y="2260629"/>
              <a:ext cx="1243398" cy="64860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B(0,3</a:t>
              </a:r>
              <a:r>
                <a:rPr lang="en-US" dirty="0" smtClean="0"/>
                <a:t>) 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522628" y="3275514"/>
              <a:ext cx="994517" cy="64860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A(2,0) 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8423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120775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মূলবিন্দুগামী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সরলরেখার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" y="1620800"/>
            <a:ext cx="12191998" cy="869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mx+c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8150" y="4650264"/>
            <a:ext cx="598297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21171" y="3109266"/>
            <a:ext cx="0" cy="329184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82347" y="441943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75225" y="3478598"/>
            <a:ext cx="3746500" cy="278623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59400" y="6437868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09825" y="4419431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X’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41951" y="2802067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32388" y="4598769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O(0,0)</a:t>
            </a:r>
            <a:endParaRPr lang="en-US" sz="2000" b="1" dirty="0"/>
          </a:p>
        </p:txBody>
      </p:sp>
      <p:sp>
        <p:nvSpPr>
          <p:cNvPr id="13" name="Arc 12"/>
          <p:cNvSpPr/>
          <p:nvPr/>
        </p:nvSpPr>
        <p:spPr>
          <a:xfrm>
            <a:off x="7539899" y="4027714"/>
            <a:ext cx="895350" cy="1244600"/>
          </a:xfrm>
          <a:prstGeom prst="arc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170125" y="3827417"/>
            <a:ext cx="1577676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mx+c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 flipV="1">
            <a:off x="8373291" y="3866608"/>
            <a:ext cx="796834" cy="2224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20649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0" grpId="0"/>
      <p:bldP spid="11" grpId="0"/>
      <p:bldP spid="12" grpId="0"/>
      <p:bldP spid="1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77" y="0"/>
            <a:ext cx="12157023" cy="100624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lvl="0">
              <a:defRPr/>
            </a:pPr>
            <a:r>
              <a:rPr lang="en-US" dirty="0" err="1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dirty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dirty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dirty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dirty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dirty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endParaRPr lang="en-US" dirty="0">
              <a:solidFill>
                <a:schemeClr val="dk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4976" y="1323533"/>
                <a:ext cx="12157023" cy="1299746"/>
              </a:xfr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𝑐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ও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𝑐</m:t>
                    </m:r>
                  </m:oMath>
                </a14:m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সরলরেখার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পরস্পর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সমান্তরাল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যদি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 </a:t>
                </a:r>
                <a:r>
                  <a:rPr lang="bn-BD" sz="3600" dirty="0" smtClean="0"/>
                  <a:t>হয় ।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4976" y="1323533"/>
                <a:ext cx="12157023" cy="1299746"/>
              </a:xfrm>
              <a:blipFill rotWithShape="0">
                <a:blip r:embed="rId2"/>
                <a:stretch>
                  <a:fillRect t="-9390" r="-1204" b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745700"/>
                <a:ext cx="12191999" cy="120032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𝑦</m:t>
                    </m:r>
                    <m:r>
                      <a:rPr lang="en-US" sz="360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=</m:t>
                    </m:r>
                    <m:r>
                      <a:rPr lang="en-US" sz="360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𝑚</m:t>
                    </m:r>
                    <m:r>
                      <a:rPr lang="en-US" sz="3600" i="1" baseline="-25000" smtClean="0">
                        <a:latin typeface="Cambria Math" panose="02040503050406030204" pitchFamily="18" charset="0"/>
                        <a:cs typeface="NikoshBAN" pitchFamily="2" charset="0"/>
                      </a:rPr>
                      <m:t>1</m:t>
                    </m:r>
                    <m:r>
                      <a:rPr lang="en-US" sz="360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𝑥</m:t>
                    </m:r>
                    <m:r>
                      <a:rPr lang="en-US" sz="360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+</m:t>
                    </m:r>
                    <m:r>
                      <a:rPr lang="en-US" sz="360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𝑐</m:t>
                    </m:r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ও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𝑚</m:t>
                    </m:r>
                    <m:r>
                      <a:rPr lang="en-US" sz="3600" i="1" baseline="-25000">
                        <a:latin typeface="Cambria Math" panose="02040503050406030204" pitchFamily="18" charset="0"/>
                        <a:cs typeface="NikoshBAN" pitchFamily="2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𝑐</m:t>
                    </m:r>
                  </m:oMath>
                </a14:m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সরলরেখার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পরস্পর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ল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ম্ব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যদি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600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600" i="1" baseline="-25000">
                        <a:latin typeface="Cambria Math" panose="02040503050406030204" pitchFamily="18" charset="0"/>
                      </a:rPr>
                      <m:t>2</m:t>
                    </m:r>
                    <m:r>
                      <a:rPr lang="bn-BD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/>
                  <a:t> </a:t>
                </a:r>
                <a:r>
                  <a:rPr lang="bn-BD" sz="3600" dirty="0"/>
                  <a:t>হয় ।</a:t>
                </a:r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5700"/>
                <a:ext cx="12191999" cy="1200329"/>
              </a:xfrm>
              <a:prstGeom prst="rect">
                <a:avLst/>
              </a:prstGeom>
              <a:blipFill rotWithShape="0">
                <a:blip r:embed="rId3"/>
                <a:stretch>
                  <a:fillRect t="-6599" b="-19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87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008792"/>
                <a:ext cx="12192000" cy="153131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AutoNum type="arabicPeriod" startAt="2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3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𝑦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ইহা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কি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ধরনের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</a:p>
              <a:p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08792"/>
                <a:ext cx="12192000" cy="15313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353943"/>
            <a:ext cx="1847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0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353943"/>
            <a:ext cx="1847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000"/>
          </a:p>
        </p:txBody>
      </p:sp>
      <p:sp>
        <p:nvSpPr>
          <p:cNvPr id="3" name="TextBox 2"/>
          <p:cNvSpPr txBox="1"/>
          <p:nvPr/>
        </p:nvSpPr>
        <p:spPr>
          <a:xfrm>
            <a:off x="0" y="2573951"/>
            <a:ext cx="12192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itchFamily="2" charset="0"/>
              </a:rPr>
              <a:t>1. x + y = 5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ঢাল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005"/>
            <a:ext cx="12192000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10775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8557"/>
            <a:ext cx="12191998" cy="4989443"/>
          </a:xfrm>
          <a:solidFill>
            <a:schemeClr val="accent1">
              <a:lumMod val="40000"/>
              <a:lumOff val="6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smtClean="0">
                <a:cs typeface="NikoshBAN" pitchFamily="2" charset="0"/>
              </a:rPr>
              <a:t>3x+4y=12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এর ঢাল নির্নয় কর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smtClean="0">
                <a:cs typeface="NikoshBAN" pitchFamily="2" charset="0"/>
              </a:rPr>
              <a:t>5x+4y=20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>
                <a:cs typeface="NikoshBAN" pitchFamily="2" charset="0"/>
              </a:rPr>
              <a:t>4x-5y=21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রেখা দুইটির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সম্প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র্ক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নির্নয় কর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0" y="0"/>
            <a:ext cx="12191999" cy="1868557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4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39" y="1099930"/>
            <a:ext cx="4472608" cy="4909931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5864749" y="676893"/>
            <a:ext cx="1754587" cy="10999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0.01828 C 0.10131 -0.01828 0.1836 0.14167 0.1836 0.33936 C 0.1836 0.53681 0.10131 0.69769 -4.79167E-6 0.69769 C -0.1013 0.69769 -0.18333 0.53681 -0.18333 0.33936 C -0.18333 0.14167 -0.1013 -0.01828 -4.79167E-6 -0.01828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-149900"/>
            <a:ext cx="12192000" cy="12858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524" y="981428"/>
            <a:ext cx="5344730" cy="58765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মো. আব্দুল গনি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(গণিত বিভাগ)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উত্তরণ ডিগ্রি কলেজ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ভোটমারী, কালীগঞ্জ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লালমনিরহাট।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০১৭১৮৯৩৮৩১১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-mail:agani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1974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@gmail.com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778" y="2520970"/>
            <a:ext cx="3102638" cy="4449456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580231" y="981428"/>
            <a:ext cx="6646746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উচ্চতর গণিত</a:t>
            </a: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শ্রেনীঃ একাদ্বশ</a:t>
            </a: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অধ্য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য়ঃ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14" y="2520970"/>
            <a:ext cx="3222886" cy="433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2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6424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n-BD" dirty="0" smtClean="0"/>
              <a:t>নিচে আমরা কি</a:t>
            </a:r>
            <a:r>
              <a:rPr lang="bn-IN" dirty="0" smtClean="0"/>
              <a:t>সের চিত্র</a:t>
            </a:r>
            <a:r>
              <a:rPr lang="bn-BD" dirty="0" smtClean="0"/>
              <a:t> দেখছি 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1672754" y="2225796"/>
            <a:ext cx="7915701" cy="39578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1484026" y="3193576"/>
            <a:ext cx="211140" cy="31265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3446413" y="3837482"/>
            <a:ext cx="3898767" cy="2646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-Down Arrow 3"/>
          <p:cNvSpPr/>
          <p:nvPr/>
        </p:nvSpPr>
        <p:spPr>
          <a:xfrm>
            <a:off x="10777928" y="2111188"/>
            <a:ext cx="477260" cy="420893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4520152" y="4715723"/>
            <a:ext cx="1021977" cy="2958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2839270" y="2820433"/>
            <a:ext cx="5405718" cy="2554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3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4" grpId="0" animBg="1"/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564104" y="2004711"/>
            <a:ext cx="8277727" cy="33688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1564105" y="5306518"/>
            <a:ext cx="8277727" cy="33204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>
            <a:off x="10418559" y="1676424"/>
            <a:ext cx="397042" cy="5196565"/>
          </a:xfrm>
          <a:prstGeom prst="up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orizontal Scroll 8"/>
          <p:cNvSpPr/>
          <p:nvPr/>
        </p:nvSpPr>
        <p:spPr>
          <a:xfrm>
            <a:off x="0" y="10244"/>
            <a:ext cx="12322630" cy="165119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বিষয়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4105" y="3177726"/>
            <a:ext cx="8277727" cy="12926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8" algn="ctr"/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রেখা</a:t>
            </a:r>
            <a:r>
              <a:rPr lang="en-US" sz="6000" dirty="0">
                <a:solidFill>
                  <a:srgbClr val="FFC000"/>
                </a:solidFill>
              </a:rPr>
              <a:t> (Straight Line)</a:t>
            </a:r>
            <a:r>
              <a:rPr lang="bn-IN" dirty="0">
                <a:solidFill>
                  <a:srgbClr val="FFC000"/>
                </a:solidFill>
              </a:rPr>
              <a:t/>
            </a:r>
            <a:br>
              <a:rPr lang="bn-IN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-134911"/>
            <a:ext cx="12192000" cy="177818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শিক্ষার্থীরা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57331" y="1643270"/>
            <a:ext cx="11677338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সরল রেখার ঢাল নির্ণয় করতে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সরল রেখার সমীকরণ লিখতে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দুইটি সরল রেখা সমান্তরাল হওয়ার শর্ত বর্ণনা করতে পারবে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;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দুইটি সরল রেখা লম্ব হওয়ার শর্ত বিশ্লেষণ করতে পারবে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সরল রেখার সমীকরণ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করতে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852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924"/>
            <a:ext cx="12191999" cy="238727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সরল </a:t>
            </a:r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রেখার ঢালঃ </a:t>
            </a:r>
            <a:endParaRPr lang="bn-BD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কোনো </a:t>
            </a:r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সরল রেখা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x-</a:t>
            </a:r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অক্ষের ধনাত্বক দিকের সহিত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যে </a:t>
            </a:r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কোণ উৎপন্ন করে তার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tan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অনুপাতকে ঢাল বলে।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ঢালকে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m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দ্বারা প্রকাশ করা হয়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m=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tanƟ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759200" y="3619500"/>
            <a:ext cx="2170113" cy="26416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9014" y="4759666"/>
            <a:ext cx="67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X’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51637" y="4762212"/>
            <a:ext cx="481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3683000" y="3340100"/>
            <a:ext cx="48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3759200" y="6438900"/>
            <a:ext cx="520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Y’</a:t>
            </a:r>
            <a:endParaRPr lang="en-US" sz="3600" dirty="0"/>
          </a:p>
        </p:txBody>
      </p:sp>
      <p:sp>
        <p:nvSpPr>
          <p:cNvPr id="12" name="Arc 11"/>
          <p:cNvSpPr/>
          <p:nvPr/>
        </p:nvSpPr>
        <p:spPr>
          <a:xfrm>
            <a:off x="4822825" y="4419600"/>
            <a:ext cx="895350" cy="1244600"/>
          </a:xfrm>
          <a:prstGeom prst="arc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" name="TextBox 12"/>
          <p:cNvSpPr txBox="1"/>
          <p:nvPr/>
        </p:nvSpPr>
        <p:spPr>
          <a:xfrm>
            <a:off x="2784143" y="5106282"/>
            <a:ext cx="1444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O(0,0)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44262" y="4131960"/>
            <a:ext cx="2087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 = </a:t>
            </a:r>
            <a:r>
              <a:rPr lang="en-US" sz="3600" b="1" dirty="0" err="1" smtClean="0"/>
              <a:t>tanƟ</a:t>
            </a:r>
            <a:endParaRPr lang="en-US" sz="36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241800" y="3117954"/>
            <a:ext cx="1" cy="374004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-Right Arrow 23"/>
          <p:cNvSpPr/>
          <p:nvPr/>
        </p:nvSpPr>
        <p:spPr>
          <a:xfrm>
            <a:off x="1379537" y="5013870"/>
            <a:ext cx="5368925" cy="13792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2871819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7" grpId="0"/>
      <p:bldP spid="18" grpId="0"/>
      <p:bldP spid="21" grpId="0"/>
      <p:bldP spid="12" grpId="0" animBg="1"/>
      <p:bldP spid="13" grpId="0"/>
      <p:bldP spid="14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690688"/>
              </a:xfr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600" dirty="0">
                          <a:latin typeface="NikoshBAN" pitchFamily="2" charset="0"/>
                          <a:cs typeface="NikoshBAN" pitchFamily="2" charset="0"/>
                        </a:rPr>
                        <m:t>সমীকরণ থেকে ঢাল বাহির করার নিয়ম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69068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825624"/>
                <a:ext cx="12192000" cy="5032375"/>
              </a:xfr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প্রথমে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কে </a:t>
                </a:r>
                <a:endParaRPr lang="bn-BD" sz="36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bn-BD" sz="3600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bn-BD" sz="36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bn-BD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আকারে সাজাই</a:t>
                </a:r>
                <a:endParaRPr lang="bn-BD" sz="3600" dirty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=</m:t>
                    </m:r>
                    <m:r>
                      <a:rPr lang="en-US" sz="3600">
                        <a:latin typeface="Cambria Math" panose="02040503050406030204" pitchFamily="18" charset="0"/>
                        <a:cs typeface="NikoshBAN" pitchFamily="2" charset="0"/>
                      </a:rPr>
                      <m:t>−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  <m:t>3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  <m:t>3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3600" dirty="0"/>
                  <a:t>,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কে সরল রেখার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ঢাল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বলে </a:t>
                </a:r>
                <a:r>
                  <a:rPr lang="en-US" sz="36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𝑚𝑥</m:t>
                    </m:r>
                  </m:oMath>
                </a14:m>
                <a:r>
                  <a:rPr lang="en-US" sz="3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সাথে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তুলনা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করে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পাই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/>
                  <a:t>	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ঢাল</a:t>
                </a:r>
                <a:r>
                  <a:rPr lang="bn-BD" sz="36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cs typeface="NikoshBAN" pitchFamily="2" charset="0"/>
                      </a:rPr>
                      <m:t>m</m:t>
                    </m:r>
                    <m:r>
                      <a:rPr lang="en-US" sz="3600" i="1">
                        <a:latin typeface="Cambria Math" panose="02040503050406030204" pitchFamily="18" charset="0"/>
                        <a:cs typeface="NikoshBAN" pitchFamily="2" charset="0"/>
                      </a:rPr>
                      <m:t>=</m:t>
                    </m:r>
                    <m:r>
                      <a:rPr lang="en-US" sz="3600">
                        <a:latin typeface="Cambria Math" panose="02040503050406030204" pitchFamily="18" charset="0"/>
                        <a:cs typeface="NikoshBAN" pitchFamily="2" charset="0"/>
                      </a:rPr>
                      <m:t>−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NikoshBAN" pitchFamily="2" charset="0"/>
                          </a:rPr>
                          <m:t>3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,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4"/>
                <a:ext cx="12192000" cy="5032375"/>
              </a:xfrm>
              <a:blipFill rotWithShape="0">
                <a:blip r:embed="rId3"/>
                <a:stretch>
                  <a:fillRect l="-1500" t="-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93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978150" y="4650264"/>
            <a:ext cx="5588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99100" y="3109266"/>
            <a:ext cx="0" cy="329184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29650" y="441943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95700" y="3208161"/>
            <a:ext cx="3746500" cy="2786239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59400" y="6437868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09825" y="4419431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X’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41951" y="2802067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92750" y="4598769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O(0,0)</a:t>
            </a:r>
            <a:endParaRPr lang="en-US" sz="20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4976" y="1457932"/>
            <a:ext cx="12087069" cy="100315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 = mx,       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4977" y="0"/>
            <a:ext cx="12087069" cy="1406781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মুলবিন্দুগামী সরল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রেখার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সমীকরণ</a:t>
            </a:r>
            <a:endParaRPr lang="en-US" sz="4800" dirty="0"/>
          </a:p>
        </p:txBody>
      </p:sp>
      <p:sp>
        <p:nvSpPr>
          <p:cNvPr id="24" name="Arc 23"/>
          <p:cNvSpPr/>
          <p:nvPr/>
        </p:nvSpPr>
        <p:spPr>
          <a:xfrm>
            <a:off x="5880916" y="4053840"/>
            <a:ext cx="895350" cy="1244600"/>
          </a:xfrm>
          <a:prstGeom prst="arc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7923419" y="3429205"/>
            <a:ext cx="1285461" cy="500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mx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/>
        </p:nvCxnSpPr>
        <p:spPr>
          <a:xfrm rot="10800000">
            <a:off x="7181299" y="3491891"/>
            <a:ext cx="742120" cy="1873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30678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5" grpId="0"/>
      <p:bldP spid="16" grpId="0"/>
      <p:bldP spid="17" grpId="0" animBg="1"/>
      <p:bldP spid="24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4000" dirty="0" smtClean="0"/>
              <a:t>মূলবিন্দু ও </a:t>
            </a:r>
            <a:r>
              <a:rPr lang="en-US" sz="4000" dirty="0" smtClean="0"/>
              <a:t>(3,4) </a:t>
            </a:r>
            <a:r>
              <a:rPr lang="bn-BD" sz="4000" dirty="0" smtClean="0"/>
              <a:t>বিন্দুদিয়ে যায় এরুপ সরল রেখার সমীকরণ নির্ণয় কর?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825624"/>
                <a:ext cx="12192000" cy="5032375"/>
              </a:xfr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মূলবিন্দু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o(0,0)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A(3,4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বিন্দুদিয়ে যায় 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ctr">
                  <a:buNone/>
                </a:pP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ctr">
                  <a:buNone/>
                </a:pP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এরুপ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সরল রেখার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ctr">
                  <a:buNone/>
                </a:pP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pPr marL="0" indent="0">
                  <a:buNone/>
                </a:pP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ctr">
                  <a:buNone/>
                </a:pP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4"/>
                <a:ext cx="12192000" cy="5032375"/>
              </a:xfrm>
              <a:blipFill rotWithShape="0">
                <a:blip r:embed="rId2"/>
                <a:stretch>
                  <a:fillRect t="-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13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422</Words>
  <Application>Microsoft Office PowerPoint</Application>
  <PresentationFormat>Widescreen</PresentationFormat>
  <Paragraphs>111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নিচে আমরা কিসের চিত্র দেখছি </vt:lpstr>
      <vt:lpstr>PowerPoint Presentation</vt:lpstr>
      <vt:lpstr>PowerPoint Presentation</vt:lpstr>
      <vt:lpstr>PowerPoint Presentation</vt:lpstr>
      <vt:lpstr>2x+3y-6=0 "সমীকরণ থেকে ঢাল বাহির করার নিয়ম"</vt:lpstr>
      <vt:lpstr>PowerPoint Presentation</vt:lpstr>
      <vt:lpstr>মূলবিন্দু ও (3,4) বিন্দুদিয়ে যায় এরুপ সরল রেখার সমীকরণ নির্ণয় কর?</vt:lpstr>
      <vt:lpstr>PowerPoint Presentation</vt:lpstr>
      <vt:lpstr>উভয় অক্ষকে ছেদ করে এমন সরল রেখার সমীকরন</vt:lpstr>
      <vt:lpstr>এরুপ একটি সরল রেখার সমীকরণ নির্ণয় কর যে,  X-অক্ষ হতে 2 একক ও Y অক্ষহতে  3 একক অংশ কর্তন করে?</vt:lpstr>
      <vt:lpstr>মূলবিন্দুগামী নয় এমন সরলরেখার সমীকরণ</vt:lpstr>
      <vt:lpstr>সরল রেখার সমান্তরাল লম্ব হবার শর্ত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Gon</cp:lastModifiedBy>
  <cp:revision>78</cp:revision>
  <dcterms:created xsi:type="dcterms:W3CDTF">2021-06-24T03:18:52Z</dcterms:created>
  <dcterms:modified xsi:type="dcterms:W3CDTF">2021-06-28T12:24:54Z</dcterms:modified>
</cp:coreProperties>
</file>