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3" r:id="rId8"/>
    <p:sldId id="264" r:id="rId9"/>
    <p:sldId id="269" r:id="rId10"/>
    <p:sldId id="265" r:id="rId11"/>
    <p:sldId id="266" r:id="rId12"/>
    <p:sldId id="271" r:id="rId13"/>
    <p:sldId id="272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E734D-B4E9-4422-B15A-59990095F8D8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A795-4AA0-4516-93AF-828CCE872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940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E734D-B4E9-4422-B15A-59990095F8D8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A795-4AA0-4516-93AF-828CCE872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021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E734D-B4E9-4422-B15A-59990095F8D8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A795-4AA0-4516-93AF-828CCE872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581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E734D-B4E9-4422-B15A-59990095F8D8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A795-4AA0-4516-93AF-828CCE872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6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E734D-B4E9-4422-B15A-59990095F8D8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A795-4AA0-4516-93AF-828CCE872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51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E734D-B4E9-4422-B15A-59990095F8D8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A795-4AA0-4516-93AF-828CCE872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267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E734D-B4E9-4422-B15A-59990095F8D8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A795-4AA0-4516-93AF-828CCE872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9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E734D-B4E9-4422-B15A-59990095F8D8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A795-4AA0-4516-93AF-828CCE872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11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E734D-B4E9-4422-B15A-59990095F8D8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A795-4AA0-4516-93AF-828CCE872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540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E734D-B4E9-4422-B15A-59990095F8D8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A795-4AA0-4516-93AF-828CCE872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97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E734D-B4E9-4422-B15A-59990095F8D8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A795-4AA0-4516-93AF-828CCE872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921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E734D-B4E9-4422-B15A-59990095F8D8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2A795-4AA0-4516-93AF-828CCE872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488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6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6782" y="3396796"/>
            <a:ext cx="4408227" cy="184665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9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06" y="971953"/>
            <a:ext cx="9867331" cy="243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1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32565" y="4338935"/>
            <a:ext cx="4016828" cy="46166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ক্ষমতার বড় একক=কিলোওয়াট=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KW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598" y="3729335"/>
            <a:ext cx="3886199" cy="26770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32565" y="3729335"/>
            <a:ext cx="4016828" cy="46166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ক্ষমতার একক =জুল/সেকেন্ড</a:t>
            </a:r>
            <a:r>
              <a:rPr lang="bn-IN" sz="2400" b="1" dirty="0" smtClean="0">
                <a:latin typeface="Times New Roman"/>
                <a:cs typeface="Times New Roman"/>
              </a:rPr>
              <a:t>=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ওয়াট=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32752" y="4948535"/>
            <a:ext cx="4016828" cy="46166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ক্ষমতার  একক=অশ্বক্ষমতা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HP</a:t>
            </a:r>
            <a:r>
              <a:rPr lang="bn-IN" sz="2000" dirty="0" smtClean="0">
                <a:latin typeface="Times New Roman" pitchFamily="18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43451" y="5569803"/>
            <a:ext cx="4016828" cy="830997"/>
          </a:xfrm>
          <a:prstGeom prst="rect">
            <a:avLst/>
          </a:prstGeom>
          <a:solidFill>
            <a:srgbClr val="FAE7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এক সেকেন্ডে এক জুল কাজ করা বা শক্তি</a:t>
            </a: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রুপান্তরের হারকে এক ওয়াট বলে।</a:t>
            </a:r>
            <a:r>
              <a:rPr lang="bn-IN" sz="2000" dirty="0" smtClean="0">
                <a:latin typeface="Times New Roman" pitchFamily="18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208" y="457200"/>
            <a:ext cx="3864429" cy="31089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5801" y="457200"/>
            <a:ext cx="3886200" cy="3108960"/>
          </a:xfrm>
          <a:prstGeom prst="rect">
            <a:avLst/>
          </a:prstGeom>
          <a:solidFill>
            <a:srgbClr val="FAE7FF"/>
          </a:solidFill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8999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5452282"/>
            <a:ext cx="10945504" cy="107721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70kg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ভরের একজন ব্যক্তি প্রতিটি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25cm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উঁচু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টি সিঁড়ি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15 s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 উঠতে পারে।তার ক্ষমতা কত? (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 = 9.8ms</a:t>
            </a:r>
            <a:r>
              <a:rPr lang="en-US" sz="3200" baseline="30000" dirty="0" smtClean="0">
                <a:latin typeface="Times New Roman"/>
                <a:cs typeface="Times New Roman"/>
              </a:rPr>
              <a:t>−2</a:t>
            </a:r>
            <a:r>
              <a:rPr lang="en-US" sz="3200" dirty="0" smtClean="0">
                <a:latin typeface="Times New Roman"/>
                <a:cs typeface="Times New Roman"/>
              </a:rPr>
              <a:t> )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773" y="978093"/>
            <a:ext cx="6134298" cy="43338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48669" y="245660"/>
            <a:ext cx="2456597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/>
              <a:t>একক</a:t>
            </a:r>
            <a:r>
              <a:rPr lang="en-US" sz="3600" dirty="0" smtClean="0"/>
              <a:t> </a:t>
            </a:r>
            <a:r>
              <a:rPr lang="en-US" sz="3600" dirty="0" err="1" smtClean="0"/>
              <a:t>কাজ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4285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59088"/>
            <a:ext cx="8567382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EFFFC"/>
              </a:clrFrom>
              <a:clrTo>
                <a:srgbClr val="FEFF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21088"/>
            <a:ext cx="8567382" cy="3962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85800" y="5410200"/>
            <a:ext cx="8567382" cy="95410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পাম্পটি দ্বারা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মিটার গভীর কূয়া থেকে পানি তুলতে 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কী ব্যবস্থা নিতে হবে – যুক্তিসহ বিশ্লেষণ কর।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69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24600" y="1686580"/>
            <a:ext cx="2209800" cy="523220"/>
          </a:xfrm>
          <a:prstGeom prst="rect">
            <a:avLst/>
          </a:prstGeom>
          <a:solidFill>
            <a:srgbClr val="FAE7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১। ক্ষমতা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60770" y="2426970"/>
            <a:ext cx="2402696" cy="52322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২। ক্ষমতা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60770" y="3211286"/>
            <a:ext cx="240269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 ওয়াট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60845" y="3972580"/>
            <a:ext cx="2393728" cy="52322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746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ওয়াট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51951" y="4746878"/>
            <a:ext cx="240269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৫। কিলোওয়াট</a:t>
            </a:r>
            <a:r>
              <a:rPr lang="en-US" sz="280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2800" smtClean="0">
                <a:latin typeface="NikoshBAN" pitchFamily="2" charset="0"/>
                <a:cs typeface="NikoshBAN" pitchFamily="2" charset="0"/>
              </a:rPr>
              <a:t>ঘন্টা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882" y="5496580"/>
            <a:ext cx="5620820" cy="52322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৬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।গাড়ি বা মোটরের ক্ষমতা পরিমাপের একক কী?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60768" y="5495168"/>
            <a:ext cx="2373869" cy="52322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৬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 অশ্ব ক্ষমতা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84898" y="481080"/>
            <a:ext cx="2292824" cy="64633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7778" y="1686580"/>
            <a:ext cx="5684568" cy="523220"/>
          </a:xfrm>
          <a:prstGeom prst="rect">
            <a:avLst/>
          </a:prstGeom>
          <a:solidFill>
            <a:srgbClr val="FAE7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১।সিদ্ধান্ত গ্রহন ও বাস্তবায়নের সাথে কী সম্পর্কিত?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9588" y="2426970"/>
            <a:ext cx="5666934" cy="52322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 শক্তি  রূপান্তরের হারকে কী বলে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9587" y="3200400"/>
            <a:ext cx="5666936" cy="523220"/>
          </a:xfrm>
          <a:prstGeom prst="rect">
            <a:avLst/>
          </a:prstGeom>
          <a:solidFill>
            <a:srgbClr val="FAE7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৩। ক্ষমতার একক কী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0280" y="3972580"/>
            <a:ext cx="5635982" cy="52322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4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 এক অশ্বক্ষমতার কত ওয়াটের সমান?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6306" y="4745466"/>
            <a:ext cx="5602210" cy="523220"/>
          </a:xfrm>
          <a:prstGeom prst="rect">
            <a:avLst/>
          </a:prstGeom>
          <a:solidFill>
            <a:srgbClr val="FAE7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5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 বিদ্যুৎ বিল কোন এককে পরিশোধ করা হয়?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58574" y="1687992"/>
            <a:ext cx="22098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১। ক্ষমতা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18872" y="482492"/>
            <a:ext cx="229282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1752" y="1687992"/>
            <a:ext cx="568456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১।সিদ্ধান্ত গ্রহন ও বাস্তবায়নের সাথে কী সম্পর্কিত?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3561" y="3201812"/>
            <a:ext cx="566693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৩। ক্ষমতার একক কী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0280" y="4746878"/>
            <a:ext cx="560221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5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 বিদ্যুৎ বিল কোন এককে পরিশোধ করা হয়?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87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5050" y="55128"/>
            <a:ext cx="3361899" cy="1015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182" y="4697108"/>
            <a:ext cx="12082818" cy="156966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‘কোনো কাজ কখনো দ্রুত করা হয় কখনো ধীরে করা হয়।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কত দ্রুত বা কত ধীরে করা হয় তার পরিমাপ হলো ক্ষমতা’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উক্তিটির যথার্থতা বিশ্লেষণ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336" y="1220919"/>
            <a:ext cx="7651847" cy="333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85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189629" y="1873150"/>
            <a:ext cx="5334000" cy="2930857"/>
          </a:xfrm>
          <a:prstGeom prst="horizontalScroll">
            <a:avLst/>
          </a:prstGeom>
          <a:scene3d>
            <a:camera prst="isometricRightUp"/>
            <a:lightRig rig="threePt" dir="t"/>
          </a:scene3d>
        </p:spPr>
        <p:style>
          <a:lnRef idx="3">
            <a:schemeClr val="lt1"/>
          </a:lnRef>
          <a:fillRef idx="1002">
            <a:schemeClr val="dk1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600" dirty="0" err="1" smtClean="0">
                <a:solidFill>
                  <a:schemeClr val="accent4"/>
                </a:solidFill>
              </a:rPr>
              <a:t>ধন্যবাদ</a:t>
            </a:r>
            <a:endParaRPr lang="en-US" sz="9600" dirty="0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174" y="1146412"/>
            <a:ext cx="2590790" cy="4044636"/>
          </a:xfrm>
          <a:prstGeom prst="rect">
            <a:avLst/>
          </a:prstGeom>
          <a:scene3d>
            <a:camera prst="perspectiveBelow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73931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7801" y="2696352"/>
            <a:ext cx="5677468" cy="3477875"/>
          </a:xfrm>
          <a:prstGeom prst="rect">
            <a:avLst/>
          </a:prstGeom>
          <a:scene3d>
            <a:camera prst="isometricRightUp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জাহাংগীর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endParaRPr lang="en-US" sz="54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endParaRPr lang="en-US" sz="5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মোহরা,চান্দগাঁও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চট্রগ্রাম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মোবাঃ০১৯১৩১৬৪৩০৭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মেইলঃmdjahangirhoss</a:t>
            </a:r>
            <a:r>
              <a:rPr lang="en-US" sz="2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ain</a:t>
            </a:r>
            <a:r>
              <a:rPr lang="en-US" sz="2000" dirty="0" smtClean="0">
                <a:solidFill>
                  <a:srgbClr val="0070C0"/>
                </a:solidFill>
                <a:latin typeface="Modern No. 20" panose="02070704070505020303" pitchFamily="18" charset="0"/>
                <a:cs typeface="NikoshBAN" panose="02000000000000000000" pitchFamily="2" charset="0"/>
              </a:rPr>
              <a:t>6160</a:t>
            </a:r>
            <a:r>
              <a:rPr lang="en-US" sz="2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" y="68238"/>
            <a:ext cx="3263721" cy="329353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541977" y="68238"/>
            <a:ext cx="2956104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6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598302" y="2683147"/>
            <a:ext cx="5148781" cy="3354765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ix-x           </a:t>
            </a:r>
          </a:p>
          <a:p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4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অধ্যায়ঃচর্তুথ</a:t>
            </a:r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(কাজ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4000" b="1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bn-IN" sz="4000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,শ</a:t>
            </a:r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ক্তি)</a:t>
            </a:r>
            <a:endParaRPr lang="en-US" sz="4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সময়ঃ৪০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5732060" y="3193576"/>
            <a:ext cx="81886" cy="24975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5884460" y="3345976"/>
            <a:ext cx="81886" cy="24975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036860" y="3498376"/>
            <a:ext cx="81886" cy="24975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8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003" y="162610"/>
            <a:ext cx="4226817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ছবিগুলো লক্ষ্য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85" y="1022250"/>
            <a:ext cx="4129452" cy="28194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</p:pic>
      <p:grpSp>
        <p:nvGrpSpPr>
          <p:cNvPr id="5" name="Group 4"/>
          <p:cNvGrpSpPr/>
          <p:nvPr/>
        </p:nvGrpSpPr>
        <p:grpSpPr>
          <a:xfrm flipH="1">
            <a:off x="702193" y="3917850"/>
            <a:ext cx="4137072" cy="3032760"/>
            <a:chOff x="3524250" y="3246060"/>
            <a:chExt cx="4324350" cy="315474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4250" y="3246060"/>
              <a:ext cx="4324350" cy="315474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7" name="Rectangle 6"/>
            <p:cNvSpPr/>
            <p:nvPr/>
          </p:nvSpPr>
          <p:spPr>
            <a:xfrm>
              <a:off x="3524250" y="5782534"/>
              <a:ext cx="4324350" cy="60960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093045" y="3805311"/>
            <a:ext cx="3754818" cy="3024429"/>
            <a:chOff x="4631658" y="3379800"/>
            <a:chExt cx="3848194" cy="300576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1658" y="3379800"/>
              <a:ext cx="3848194" cy="300576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10" name="Rectangle 9"/>
            <p:cNvSpPr/>
            <p:nvPr/>
          </p:nvSpPr>
          <p:spPr>
            <a:xfrm>
              <a:off x="4815253" y="5901776"/>
              <a:ext cx="3533634" cy="4618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007" y="921485"/>
            <a:ext cx="3693377" cy="281939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3426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2932" y="66661"/>
            <a:ext cx="3671248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33400"/>
            <a:ext cx="2571750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916" y="1981200"/>
            <a:ext cx="2571750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486" y="3482749"/>
            <a:ext cx="257175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829" y="4932419"/>
            <a:ext cx="2571750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2590800" y="2362200"/>
            <a:ext cx="2438400" cy="2286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ক্ষমতা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36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52953" y="1077352"/>
            <a:ext cx="9362050" cy="433965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শিখনফল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-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ক্ষমতা ব্যাখ্যা করতে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২। শক্তি রূপান্তর এবং ক্ষমতার মধ্যে সম্পর্ক স্থাপন করতে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৩। কর্মদক্ষতা ব্যাখ্যা করতে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৪। ক্ষমতা,কর্মদক্ষতার গা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ণি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তিক সমস্যার সমাধান করতে পারবে।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15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4" r="14643"/>
          <a:stretch/>
        </p:blipFill>
        <p:spPr>
          <a:xfrm rot="10800000" flipV="1">
            <a:off x="7640586" y="-2884989"/>
            <a:ext cx="3332837" cy="97964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523403" y="606190"/>
            <a:ext cx="3303467" cy="631194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11460" y="1967553"/>
            <a:ext cx="3220729" cy="4591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n 4"/>
          <p:cNvSpPr/>
          <p:nvPr/>
        </p:nvSpPr>
        <p:spPr>
          <a:xfrm flipV="1">
            <a:off x="7333402" y="-1532764"/>
            <a:ext cx="238948" cy="8430568"/>
          </a:xfrm>
          <a:prstGeom prst="can">
            <a:avLst/>
          </a:prstGeom>
          <a:solidFill>
            <a:srgbClr val="00E2DD"/>
          </a:solidFill>
          <a:ln>
            <a:solidFill>
              <a:srgbClr val="00E2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n 5"/>
          <p:cNvSpPr/>
          <p:nvPr/>
        </p:nvSpPr>
        <p:spPr>
          <a:xfrm rot="16200000" flipH="1">
            <a:off x="6021248" y="4232201"/>
            <a:ext cx="459256" cy="2254544"/>
          </a:xfrm>
          <a:prstGeom prst="can">
            <a:avLst/>
          </a:prstGeom>
          <a:solidFill>
            <a:srgbClr val="00E2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892194" y="2408834"/>
            <a:ext cx="2898445" cy="4468406"/>
            <a:chOff x="3581402" y="685800"/>
            <a:chExt cx="2898445" cy="4468406"/>
          </a:xfrm>
        </p:grpSpPr>
        <p:sp>
          <p:nvSpPr>
            <p:cNvPr id="8" name="Can 7"/>
            <p:cNvSpPr/>
            <p:nvPr/>
          </p:nvSpPr>
          <p:spPr>
            <a:xfrm rot="16200000">
              <a:off x="4573426" y="3891686"/>
              <a:ext cx="270496" cy="2254544"/>
            </a:xfrm>
            <a:prstGeom prst="can">
              <a:avLst>
                <a:gd name="adj" fmla="val 8332"/>
              </a:avLst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an 8"/>
            <p:cNvSpPr/>
            <p:nvPr/>
          </p:nvSpPr>
          <p:spPr>
            <a:xfrm>
              <a:off x="5565446" y="914400"/>
              <a:ext cx="270500" cy="4239806"/>
            </a:xfrm>
            <a:prstGeom prst="can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Block Arc 9"/>
            <p:cNvSpPr/>
            <p:nvPr/>
          </p:nvSpPr>
          <p:spPr>
            <a:xfrm>
              <a:off x="5565447" y="685800"/>
              <a:ext cx="914400" cy="685800"/>
            </a:xfrm>
            <a:prstGeom prst="blockArc">
              <a:avLst>
                <a:gd name="adj1" fmla="val 10800000"/>
                <a:gd name="adj2" fmla="val 190792"/>
                <a:gd name="adj3" fmla="val 38051"/>
              </a:avLst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82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319" y="634426"/>
            <a:ext cx="952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1" t="3714" r="22571" b="3714"/>
          <a:stretch/>
        </p:blipFill>
        <p:spPr>
          <a:xfrm>
            <a:off x="2549532" y="265934"/>
            <a:ext cx="1164771" cy="280987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09600" y="634426"/>
            <a:ext cx="1905000" cy="2809875"/>
            <a:chOff x="466725" y="381001"/>
            <a:chExt cx="2047875" cy="2809875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725" y="381001"/>
              <a:ext cx="2047875" cy="2809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Straight Arrow Connector 6"/>
            <p:cNvCxnSpPr/>
            <p:nvPr/>
          </p:nvCxnSpPr>
          <p:spPr>
            <a:xfrm>
              <a:off x="838200" y="805190"/>
              <a:ext cx="609600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524000" y="5435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09600" y="3595807"/>
            <a:ext cx="7772400" cy="5847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কাজ = বল 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 সরণ = রুপান্তরিত শক্তি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4604817"/>
            <a:ext cx="7772400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ক্ষমতা = কৃত কাজের হার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 = শক্তি রূপান্তরের হার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5571984"/>
            <a:ext cx="7772400" cy="107721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কাজ সম্পাদনকারী কোনো ব্যক্তি বা উৎস এর কাজ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করার হারকে ক্ষমতা বলে।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01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0.525 0.00255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50" y="11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59259E-6 L 0.53038 0.00255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10" y="11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2447925" cy="27813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38162" y="2995034"/>
            <a:ext cx="8077200" cy="1340134"/>
            <a:chOff x="538162" y="2995034"/>
            <a:chExt cx="8077200" cy="1340134"/>
          </a:xfrm>
        </p:grpSpPr>
        <p:sp>
          <p:nvSpPr>
            <p:cNvPr id="5" name="Rectangle 4"/>
            <p:cNvSpPr/>
            <p:nvPr/>
          </p:nvSpPr>
          <p:spPr>
            <a:xfrm rot="469638">
              <a:off x="1143272" y="3429000"/>
              <a:ext cx="6624638" cy="4572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38162" y="2995034"/>
              <a:ext cx="757238" cy="44896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700962" y="3886200"/>
              <a:ext cx="914400" cy="44896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42694" y="1295400"/>
            <a:ext cx="2447925" cy="2831813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3444002"/>
            <a:ext cx="2447925" cy="2766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28800" y="482025"/>
            <a:ext cx="56300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বালকটির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ওজন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= ভর 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 ত্বরণ = বল =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F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78256" y="3733800"/>
            <a:ext cx="1450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সরণ = </a:t>
            </a:r>
            <a:r>
              <a:rPr lang="en-US" sz="3200" dirty="0">
                <a:latin typeface="Times New Roman" pitchFamily="18" charset="0"/>
                <a:cs typeface="NikoshBAN" pitchFamily="2" charset="0"/>
              </a:rPr>
              <a:t>s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11624" y="4369019"/>
            <a:ext cx="14173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Times New Roman" pitchFamily="18" charset="0"/>
                <a:cs typeface="NikoshBAN" pitchFamily="2" charset="0"/>
              </a:rPr>
              <a:t>ত্ব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রণ</a:t>
            </a:r>
            <a:r>
              <a:rPr lang="bn-IN" sz="3200" dirty="0" smtClean="0">
                <a:latin typeface="Times New Roman" pitchFamily="18" charset="0"/>
                <a:cs typeface="NikoshBAN" pitchFamily="2" charset="0"/>
              </a:rPr>
              <a:t> =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91529" y="4977825"/>
            <a:ext cx="1437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Times New Roman" pitchFamily="18" charset="0"/>
                <a:cs typeface="NikoshBAN" pitchFamily="2" charset="0"/>
              </a:rPr>
              <a:t>সময় =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52600" y="1015425"/>
            <a:ext cx="6024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বালকটি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দ্বারা কৃত কাজ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= বল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সরণ =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Fs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828800" y="1676400"/>
                <a:ext cx="5601020" cy="8016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বালকটি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দ্বারা কৃত কাজের হার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/>
                            <a:cs typeface="NikoshBAN" pitchFamily="2" charset="0"/>
                          </a:rPr>
                          <m:t>Fs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/>
                            <a:cs typeface="NikoshBAN" pitchFamily="2" charset="0"/>
                          </a:rPr>
                          <m:t>t</m:t>
                        </m:r>
                      </m:den>
                    </m:f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= </m:t>
                    </m:r>
                    <m:f>
                      <m:fPr>
                        <m:ctrlPr>
                          <a:rPr lang="bn-IN" sz="32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/>
                            <a:cs typeface="NikoshBAN" pitchFamily="2" charset="0"/>
                          </a:rPr>
                          <m:t>W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/>
                            <a:cs typeface="NikoshBAN" pitchFamily="2" charset="0"/>
                          </a:rPr>
                          <m:t>t</m:t>
                        </m:r>
                      </m:den>
                    </m:f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1676400"/>
                <a:ext cx="5601020" cy="801630"/>
              </a:xfrm>
              <a:prstGeom prst="rect">
                <a:avLst/>
              </a:prstGeom>
              <a:blipFill rotWithShape="1">
                <a:blip r:embed="rId4"/>
                <a:stretch>
                  <a:fillRect l="-2720" r="-3700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181722" y="5128282"/>
                <a:ext cx="2496196" cy="8686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latin typeface="NikoshBAN" pitchFamily="2" charset="0"/>
                    <a:cs typeface="NikoshBAN" pitchFamily="2" charset="0"/>
                    <a:sym typeface="Symbol"/>
                  </a:rPr>
                  <a:t>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ক্ষমতা,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3200" b="0" i="0" smtClean="0">
                            <a:latin typeface="Cambria Math"/>
                            <a:cs typeface="NikoshBAN" pitchFamily="2" charset="0"/>
                          </a:rPr>
                          <m:t>কাজ</m:t>
                        </m:r>
                      </m:num>
                      <m:den>
                        <m:r>
                          <a:rPr lang="bn-IN" sz="3200" b="0" i="0" smtClean="0">
                            <a:latin typeface="Cambria Math"/>
                            <a:cs typeface="NikoshBAN" pitchFamily="2" charset="0"/>
                          </a:rPr>
                          <m:t>সময়</m:t>
                        </m:r>
                      </m:den>
                    </m:f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1722" y="5128282"/>
                <a:ext cx="2496196" cy="868636"/>
              </a:xfrm>
              <a:prstGeom prst="rect">
                <a:avLst/>
              </a:prstGeom>
              <a:blipFill rotWithShape="0">
                <a:blip r:embed="rId5"/>
                <a:stretch>
                  <a:fillRect l="-6098" b="-13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013552" y="2474970"/>
                <a:ext cx="3377848" cy="8016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বালকটির ক্ষমতা,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P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/>
                            <a:cs typeface="NikoshBAN" pitchFamily="2" charset="0"/>
                          </a:rPr>
                          <m:t>W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/>
                            <a:cs typeface="NikoshBAN" pitchFamily="2" charset="0"/>
                          </a:rPr>
                          <m:t>t</m:t>
                        </m:r>
                      </m:den>
                    </m:f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552" y="2474970"/>
                <a:ext cx="3377848" cy="801630"/>
              </a:xfrm>
              <a:prstGeom prst="rect">
                <a:avLst/>
              </a:prstGeom>
              <a:blipFill rotWithShape="1">
                <a:blip r:embed="rId6"/>
                <a:stretch>
                  <a:fillRect l="-4505" r="-6667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374041" y="5088040"/>
            <a:ext cx="7568464" cy="1533128"/>
            <a:chOff x="538162" y="4935640"/>
            <a:chExt cx="7493359" cy="1533128"/>
          </a:xfrm>
        </p:grpSpPr>
        <p:sp>
          <p:nvSpPr>
            <p:cNvPr id="19" name="Rectangle 18"/>
            <p:cNvSpPr/>
            <p:nvPr/>
          </p:nvSpPr>
          <p:spPr>
            <a:xfrm rot="20366186">
              <a:off x="1821719" y="4935640"/>
              <a:ext cx="6209802" cy="4572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38162" y="6019800"/>
              <a:ext cx="1514476" cy="44896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4" y="3596402"/>
            <a:ext cx="2447925" cy="2766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864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0.74948 0.13611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65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7 L -0.70886 0.31944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51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903197" y="1752600"/>
            <a:ext cx="1436920" cy="1349828"/>
          </a:xfrm>
          <a:prstGeom prst="ellipse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বেগ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368306" y="1752600"/>
            <a:ext cx="1436920" cy="1349828"/>
          </a:xfrm>
          <a:prstGeom prst="ellipse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ত্বরণ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72237" y="4558557"/>
                <a:ext cx="7567880" cy="851643"/>
              </a:xfrm>
              <a:prstGeom prst="rect">
                <a:avLst/>
              </a:prstGeom>
              <a:solidFill>
                <a:srgbClr val="FAE7FF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bn-IN" sz="2400" b="0" i="0" smtClean="0">
                          <a:latin typeface="Cambria Math"/>
                          <a:cs typeface="NikoshBAN" pitchFamily="2" charset="0"/>
                        </a:rPr>
                        <m:t>ক্ষমতা</m:t>
                      </m:r>
                      <m:r>
                        <a:rPr lang="bn-IN" sz="2400" b="0" i="0" smtClean="0">
                          <a:latin typeface="Cambria Math"/>
                          <a:cs typeface="NikoshBAN" pitchFamily="2" charset="0"/>
                        </a:rPr>
                        <m:t>= </m:t>
                      </m:r>
                      <m:f>
                        <m:fPr>
                          <m:ctrlPr>
                            <a:rPr lang="bn-IN" sz="2400" b="0" i="1" smtClean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bn-IN" sz="2400" b="0" i="0" smtClean="0">
                              <a:latin typeface="Cambria Math"/>
                              <a:cs typeface="NikoshBAN" pitchFamily="2" charset="0"/>
                            </a:rPr>
                            <m:t>ভর</m:t>
                          </m:r>
                          <m:r>
                            <a:rPr lang="bn-IN" sz="2400" b="0" i="0" smtClean="0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×</m:t>
                          </m:r>
                          <m:r>
                            <a:rPr lang="bn-IN" sz="2400" b="0" i="0" smtClean="0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সরণ</m:t>
                          </m:r>
                          <m:r>
                            <a:rPr lang="bn-IN" sz="2400" b="0" i="0" smtClean="0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×</m:t>
                          </m:r>
                          <m:r>
                            <a:rPr lang="bn-IN" sz="2400" b="0" i="0" smtClean="0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সরণ</m:t>
                          </m:r>
                        </m:num>
                        <m:den>
                          <m:r>
                            <a:rPr lang="bn-IN" sz="2400" b="0" i="0" smtClean="0">
                              <a:latin typeface="Cambria Math"/>
                              <a:cs typeface="NikoshBAN" pitchFamily="2" charset="0"/>
                            </a:rPr>
                            <m:t>সময়</m:t>
                          </m:r>
                          <m:r>
                            <a:rPr lang="bn-IN" sz="2400" b="0" i="0" smtClean="0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×</m:t>
                          </m:r>
                          <m:r>
                            <a:rPr lang="bn-IN" sz="2400" b="0" i="0" smtClean="0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সময়</m:t>
                          </m:r>
                          <m:r>
                            <a:rPr lang="bn-IN" sz="2400" b="0" i="0" smtClean="0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×</m:t>
                          </m:r>
                          <m:r>
                            <a:rPr lang="bn-IN" sz="2400" b="0" i="0" smtClean="0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সময়</m:t>
                          </m:r>
                        </m:den>
                      </m:f>
                      <m:r>
                        <a:rPr lang="bn-IN" sz="2400" b="0" i="0" smtClean="0">
                          <a:latin typeface="Cambria Math"/>
                          <a:cs typeface="NikoshBAN" pitchFamily="2" charset="0"/>
                        </a:rPr>
                        <m:t> = </m:t>
                      </m:r>
                      <m:f>
                        <m:fPr>
                          <m:ctrlPr>
                            <a:rPr lang="bn-IN" sz="2400" b="0" i="1" smtClean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bn-IN" sz="2400" b="0" i="0" smtClean="0">
                              <a:latin typeface="Cambria Math"/>
                              <a:cs typeface="NikoshBAN" pitchFamily="2" charset="0"/>
                            </a:rPr>
                            <m:t>ভর</m:t>
                          </m:r>
                          <m:r>
                            <a:rPr lang="bn-IN" sz="2400" b="0" i="0" smtClean="0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bn-IN" sz="2400" b="0" i="1" smtClean="0">
                                  <a:latin typeface="Cambria Math" panose="02040503050406030204" pitchFamily="18" charset="0"/>
                                  <a:ea typeface="Cambria Math"/>
                                  <a:cs typeface="NikoshBAN" pitchFamily="2" charset="0"/>
                                </a:rPr>
                              </m:ctrlPr>
                            </m:sSupPr>
                            <m:e>
                              <m:r>
                                <a:rPr lang="bn-IN" sz="2400" b="0" i="0" smtClean="0"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সরণ</m:t>
                              </m:r>
                            </m:e>
                            <m:sup>
                              <m:r>
                                <a:rPr lang="en-US" sz="2400" b="0" i="0" smtClean="0"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bn-IN" sz="2400" b="0" i="1" smtClean="0">
                                  <a:latin typeface="Cambria Math" panose="02040503050406030204" pitchFamily="18" charset="0"/>
                                  <a:cs typeface="NikoshBAN" pitchFamily="2" charset="0"/>
                                </a:rPr>
                              </m:ctrlPr>
                            </m:sSupPr>
                            <m:e>
                              <m:r>
                                <a:rPr lang="bn-IN" sz="2400" b="0" i="0" smtClean="0">
                                  <a:latin typeface="Cambria Math"/>
                                  <a:cs typeface="NikoshBAN" pitchFamily="2" charset="0"/>
                                </a:rPr>
                                <m:t>সময়</m:t>
                              </m:r>
                            </m:e>
                            <m:sup>
                              <m:r>
                                <a:rPr lang="en-US" sz="2400" b="0" i="0" smtClean="0">
                                  <a:latin typeface="Cambria Math"/>
                                  <a:cs typeface="NikoshBAN" pitchFamily="2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237" y="4558557"/>
                <a:ext cx="7567880" cy="8516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68626" y="5486400"/>
                <a:ext cx="7571491" cy="831061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bn-IN" sz="2400" b="0" i="1" smtClean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  <a:cs typeface="NikoshBAN" pitchFamily="2" charset="0"/>
                            </a:rPr>
                            <m:t>p</m:t>
                          </m:r>
                        </m:e>
                      </m:d>
                      <m:r>
                        <a:rPr lang="bn-IN" sz="2400" b="0" i="0" smtClean="0">
                          <a:latin typeface="Cambria Math"/>
                          <a:cs typeface="NikoshBAN" pitchFamily="2" charset="0"/>
                        </a:rPr>
                        <m:t>= </m:t>
                      </m:r>
                      <m:f>
                        <m:fPr>
                          <m:ctrlPr>
                            <a:rPr lang="bn-IN" sz="2400" b="0" i="1" smtClean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  <a:cs typeface="NikoshBAN" pitchFamily="2" charset="0"/>
                            </a:rPr>
                            <m:t>M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NikoshBAN" pitchFamily="2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  <a:cs typeface="NikoshBAN" pitchFamily="2" charset="0"/>
                                </a:rPr>
                                <m:t>L</m:t>
                              </m:r>
                            </m:e>
                            <m:sup>
                              <m:r>
                                <a:rPr lang="en-US" sz="2400" b="0" i="0" smtClean="0">
                                  <a:latin typeface="Cambria Math"/>
                                  <a:cs typeface="NikoshBAN" pitchFamily="2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bn-IN" sz="2400" b="0" i="1" smtClean="0">
                                  <a:latin typeface="Cambria Math" panose="02040503050406030204" pitchFamily="18" charset="0"/>
                                  <a:cs typeface="NikoshBAN" pitchFamily="2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  <a:cs typeface="NikoshBAN" pitchFamily="2" charset="0"/>
                                </a:rPr>
                                <m:t>T</m:t>
                              </m:r>
                            </m:e>
                            <m:sup>
                              <m:r>
                                <a:rPr lang="en-US" sz="2400" b="0" i="0" smtClean="0">
                                  <a:latin typeface="Cambria Math"/>
                                  <a:cs typeface="NikoshBAN" pitchFamily="2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sz="2400" b="0" i="0" smtClean="0">
                          <a:latin typeface="Cambria Math"/>
                          <a:cs typeface="NikoshBAN" pitchFamily="2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  <a:cs typeface="NikoshBAN" pitchFamily="2" charset="0"/>
                        </a:rPr>
                        <m:t>M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  <a:cs typeface="NikoshBAN" pitchFamily="2" charset="0"/>
                            </a:rPr>
                            <m:t>L</m:t>
                          </m:r>
                        </m:e>
                        <m:sup>
                          <m:r>
                            <a:rPr lang="en-US" sz="2400" b="0" i="0" smtClean="0">
                              <a:latin typeface="Cambria Math"/>
                              <a:cs typeface="NikoshBAN" pitchFamily="2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  <a:cs typeface="NikoshBAN" pitchFamily="2" charset="0"/>
                            </a:rPr>
                            <m:t>T</m:t>
                          </m:r>
                        </m:e>
                        <m:sup>
                          <m:r>
                            <a:rPr lang="en-US" sz="2400" b="0" i="0" smtClean="0">
                              <a:latin typeface="Cambria Math"/>
                              <a:cs typeface="NikoshBAN" pitchFamily="2" charset="0"/>
                            </a:rPr>
                            <m:t>−</m:t>
                          </m:r>
                          <m:r>
                            <a:rPr lang="en-US" sz="2400" b="0" i="0" smtClean="0">
                              <a:latin typeface="Cambria Math"/>
                              <a:cs typeface="NikoshBAN" pitchFamily="2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626" y="5486400"/>
                <a:ext cx="7571491" cy="83106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748657" y="1752600"/>
            <a:ext cx="1459129" cy="1349828"/>
          </a:xfrm>
          <a:prstGeom prst="ellipse">
            <a:avLst/>
          </a:prstGeom>
          <a:solidFill>
            <a:srgbClr val="FF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ক্ষমতা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841843" y="1752600"/>
            <a:ext cx="1436920" cy="13498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328723" y="1752600"/>
            <a:ext cx="1436920" cy="1349828"/>
          </a:xfrm>
          <a:prstGeom prst="ellipse">
            <a:avLst/>
          </a:prstGeom>
          <a:solidFill>
            <a:srgbClr val="00F4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92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387</Words>
  <Application>Microsoft Office PowerPoint</Application>
  <PresentationFormat>Widescreen</PresentationFormat>
  <Paragraphs>80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Modern No. 20</vt:lpstr>
      <vt:lpstr>NikoshBAN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51</cp:revision>
  <dcterms:created xsi:type="dcterms:W3CDTF">2020-11-23T11:50:45Z</dcterms:created>
  <dcterms:modified xsi:type="dcterms:W3CDTF">2021-06-28T17:05:35Z</dcterms:modified>
</cp:coreProperties>
</file>