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7" r:id="rId4"/>
    <p:sldId id="300" r:id="rId5"/>
    <p:sldId id="258" r:id="rId6"/>
    <p:sldId id="288" r:id="rId7"/>
    <p:sldId id="309" r:id="rId8"/>
    <p:sldId id="312" r:id="rId9"/>
    <p:sldId id="308" r:id="rId10"/>
    <p:sldId id="313" r:id="rId11"/>
    <p:sldId id="314" r:id="rId12"/>
    <p:sldId id="315" r:id="rId13"/>
    <p:sldId id="316" r:id="rId14"/>
    <p:sldId id="317" r:id="rId15"/>
    <p:sldId id="318" r:id="rId16"/>
    <p:sldId id="311" r:id="rId17"/>
    <p:sldId id="320" r:id="rId18"/>
    <p:sldId id="321" r:id="rId19"/>
    <p:sldId id="285" r:id="rId20"/>
    <p:sldId id="319" r:id="rId21"/>
    <p:sldId id="30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scraps-47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143251" y="1447800"/>
            <a:ext cx="2678906" cy="47625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 descr="001L054sIhg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828800" y="1066800"/>
            <a:ext cx="1440180" cy="668151"/>
          </a:xfrm>
          <a:prstGeom prst="rect">
            <a:avLst/>
          </a:prstGeom>
        </p:spPr>
      </p:pic>
      <p:pic>
        <p:nvPicPr>
          <p:cNvPr id="6" name="Picture 5" descr="001L054sIhg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5829300" y="5351650"/>
            <a:ext cx="1714500" cy="896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500" y="304800"/>
            <a:ext cx="5105400" cy="932049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56338"/>
              </a:avLst>
            </a:prstTxWarp>
            <a:spAutoFit/>
          </a:bodyPr>
          <a:lstStyle/>
          <a:p>
            <a:r>
              <a:rPr lang="en-US" sz="44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4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ongratulation</a:t>
            </a:r>
            <a:r>
              <a:rPr lang="bn-BD" sz="4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8980" y="4419600"/>
            <a:ext cx="511302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42"/>
              </a:avLst>
            </a:prstTxWarp>
            <a:spAutoFit/>
          </a:bodyPr>
          <a:lstStyle/>
          <a:p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 are welcome</a:t>
            </a:r>
            <a:r>
              <a:rPr lang="bn-BD" sz="44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ile (3).jpe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914400" y="304800"/>
            <a:ext cx="7467600" cy="3124200"/>
          </a:xfrm>
          <a:prstGeom prst="rect">
            <a:avLst/>
          </a:prstGeom>
        </p:spPr>
      </p:pic>
      <p:pic>
        <p:nvPicPr>
          <p:cNvPr id="10" name="Picture 9" descr="file (3).jpeg"/>
          <p:cNvPicPr>
            <a:picLocks noChangeAspect="1"/>
          </p:cNvPicPr>
          <p:nvPr/>
        </p:nvPicPr>
        <p:blipFill>
          <a:blip r:embed="rId5">
            <a:lum contras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3352801"/>
            <a:ext cx="7467600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48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4633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Moon 2"/>
          <p:cNvSpPr/>
          <p:nvPr/>
        </p:nvSpPr>
        <p:spPr>
          <a:xfrm rot="18723722">
            <a:off x="2906622" y="1439180"/>
            <a:ext cx="3505983" cy="5661255"/>
          </a:xfrm>
          <a:prstGeom prst="moon">
            <a:avLst>
              <a:gd name="adj" fmla="val 3662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600200" y="1143000"/>
            <a:ext cx="3048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38200" y="289560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410200" y="34290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524000" y="571500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400800" y="914400"/>
            <a:ext cx="4572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382000" y="22860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001000" y="53340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572000" y="14478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304800" y="1752600"/>
            <a:ext cx="1905000" cy="38100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6858000" y="1219200"/>
            <a:ext cx="1981200" cy="53340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152400"/>
            <a:ext cx="8839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152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oon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91" y="129243"/>
            <a:ext cx="5043609" cy="6576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29243"/>
            <a:ext cx="3733800" cy="65556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Now open at page 33. See the Activity A.</a:t>
            </a:r>
          </a:p>
          <a:p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9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6092"/>
            <a:ext cx="8763000" cy="646330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400" y="166092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Now say after me the name of this letter and its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pronounciation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28600" y="2438400"/>
            <a:ext cx="4114800" cy="3962400"/>
          </a:xfrm>
          <a:prstGeom prst="flowChartConnector">
            <a:avLst/>
          </a:prstGeom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724400" y="2438400"/>
            <a:ext cx="4114800" cy="3962400"/>
          </a:xfrm>
          <a:prstGeom prst="flowChartConnector">
            <a:avLst/>
          </a:prstGeom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4633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Moon 2"/>
          <p:cNvSpPr/>
          <p:nvPr/>
        </p:nvSpPr>
        <p:spPr>
          <a:xfrm rot="18723722">
            <a:off x="3421827" y="1470499"/>
            <a:ext cx="2867995" cy="4994772"/>
          </a:xfrm>
          <a:prstGeom prst="moon">
            <a:avLst>
              <a:gd name="adj" fmla="val 451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600200" y="1371600"/>
            <a:ext cx="3048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38200" y="289560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410200" y="34290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524000" y="571500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400800" y="1143000"/>
            <a:ext cx="4572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382000" y="22860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001000" y="53340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572000" y="14478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304800" y="2133600"/>
            <a:ext cx="1905000" cy="38100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6858000" y="1447800"/>
            <a:ext cx="1981200" cy="53340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81400" y="41058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oon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5105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  </a:t>
            </a:r>
            <a:r>
              <a:rPr lang="en-US" sz="9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9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66092"/>
            <a:ext cx="8763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the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pronounciation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first letter?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UMNA GPS\Downloads\mmm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7635" r="6878" b="47668"/>
          <a:stretch/>
        </p:blipFill>
        <p:spPr bwMode="auto">
          <a:xfrm>
            <a:off x="196993" y="2286000"/>
            <a:ext cx="8718408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attentively how to write the capital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small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2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UMNA GPS\Downloads\mmm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7635" r="6878" b="47668"/>
          <a:stretch/>
        </p:blipFill>
        <p:spPr bwMode="auto">
          <a:xfrm>
            <a:off x="196993" y="2286000"/>
            <a:ext cx="8718408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763000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Now students look attentively and trace in the air. Try again and again.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4800600"/>
            <a:ext cx="8839200" cy="1828800"/>
            <a:chOff x="1338308" y="1075881"/>
            <a:chExt cx="5867401" cy="1295400"/>
          </a:xfrm>
        </p:grpSpPr>
        <p:grpSp>
          <p:nvGrpSpPr>
            <p:cNvPr id="3" name="Group 2"/>
            <p:cNvGrpSpPr/>
            <p:nvPr/>
          </p:nvGrpSpPr>
          <p:grpSpPr>
            <a:xfrm>
              <a:off x="1338308" y="1075881"/>
              <a:ext cx="5867401" cy="1295400"/>
              <a:chOff x="1371600" y="1371600"/>
              <a:chExt cx="6453882" cy="1989517"/>
            </a:xfrm>
          </p:grpSpPr>
          <p:pic>
            <p:nvPicPr>
              <p:cNvPr id="5" name="Picture 4" descr="C:\Documents and Settings\Lab 47\My Documents\My Pictures\New Folder (2)\Teacher_4.gif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80610" y="1447800"/>
                <a:ext cx="1074800" cy="1827160"/>
              </a:xfrm>
              <a:prstGeom prst="rect">
                <a:avLst/>
              </a:prstGeom>
              <a:noFill/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10" y="1371600"/>
                <a:ext cx="2954272" cy="198951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scene3d>
                <a:camera prst="perspectiveHeroicExtremeLeftFacing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1447800"/>
                <a:ext cx="2432810" cy="172512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scene3d>
                <a:camera prst="isometricOffAxis1Righ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" name="Straight Connector 3"/>
            <p:cNvCxnSpPr/>
            <p:nvPr/>
          </p:nvCxnSpPr>
          <p:spPr>
            <a:xfrm>
              <a:off x="2379373" y="2362200"/>
              <a:ext cx="3411827" cy="9081"/>
            </a:xfrm>
            <a:prstGeom prst="line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152400" y="152400"/>
            <a:ext cx="8839200" cy="46166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  <a:p>
            <a:pPr algn="ctr"/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Moon 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is the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pronounciation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of the first letter?</a:t>
            </a:r>
          </a:p>
        </p:txBody>
      </p:sp>
      <p:sp>
        <p:nvSpPr>
          <p:cNvPr id="9" name="Moon 8"/>
          <p:cNvSpPr/>
          <p:nvPr/>
        </p:nvSpPr>
        <p:spPr>
          <a:xfrm rot="18723722">
            <a:off x="4195828" y="926951"/>
            <a:ext cx="720532" cy="1240135"/>
          </a:xfrm>
          <a:prstGeom prst="moon">
            <a:avLst>
              <a:gd name="adj" fmla="val 3662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MNA GPS\Downloads\MMMMMMMM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7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8679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Look at these capital letters and follow them.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UMNA GPS\Downloads\Dul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868679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Look at these small letters and follow them.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382000" cy="501675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 will write capital M and small m 10  times in your notebook.</a:t>
            </a:r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4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ture\600143_538627799535184_61137827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8686800" cy="120032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resented by:</a:t>
            </a:r>
            <a:endParaRPr lang="en-US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013537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Castellar" pitchFamily="18" charset="0"/>
              </a:rPr>
              <a:t>Dulal</a:t>
            </a:r>
            <a:r>
              <a:rPr lang="en-US" sz="6000" b="1" dirty="0" smtClean="0">
                <a:solidFill>
                  <a:srgbClr val="FFFF00"/>
                </a:solidFill>
                <a:latin typeface="Castellar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Castellar" pitchFamily="18" charset="0"/>
              </a:rPr>
              <a:t>Halder</a:t>
            </a:r>
            <a:endParaRPr lang="en-US" sz="6000" b="1" dirty="0">
              <a:solidFill>
                <a:srgbClr val="FFFF00"/>
              </a:solidFill>
              <a:latin typeface="Castellar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875074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2D050"/>
                </a:solidFill>
                <a:latin typeface="Imprint MT Shadow" pitchFamily="82" charset="0"/>
              </a:rPr>
              <a:t>Assistant Teacher</a:t>
            </a:r>
          </a:p>
          <a:p>
            <a:pPr algn="ctr"/>
            <a:r>
              <a:rPr lang="en-US" sz="3600" b="1" dirty="0" err="1" smtClean="0">
                <a:solidFill>
                  <a:srgbClr val="92D050"/>
                </a:solidFill>
                <a:latin typeface="Imprint MT Shadow" pitchFamily="82" charset="0"/>
              </a:rPr>
              <a:t>Kumna</a:t>
            </a:r>
            <a:r>
              <a:rPr lang="en-US" sz="3600" b="1" dirty="0" smtClean="0">
                <a:solidFill>
                  <a:srgbClr val="92D050"/>
                </a:solidFill>
                <a:latin typeface="Imprint MT Shadow" pitchFamily="82" charset="0"/>
              </a:rPr>
              <a:t> Government Primary School</a:t>
            </a:r>
          </a:p>
          <a:p>
            <a:pPr algn="ctr"/>
            <a:r>
              <a:rPr lang="en-US" sz="3600" b="1" dirty="0" err="1" smtClean="0">
                <a:solidFill>
                  <a:srgbClr val="92D050"/>
                </a:solidFill>
                <a:latin typeface="Imprint MT Shadow" pitchFamily="82" charset="0"/>
              </a:rPr>
              <a:t>Chhatak,Sunamgonj</a:t>
            </a:r>
            <a:r>
              <a:rPr lang="en-US" sz="3600" b="1" dirty="0" smtClean="0">
                <a:solidFill>
                  <a:srgbClr val="92D050"/>
                </a:solidFill>
                <a:latin typeface="Imprint MT Shadow" pitchFamily="82" charset="0"/>
              </a:rPr>
              <a:t>.</a:t>
            </a:r>
            <a:endParaRPr lang="en-US" sz="3600" b="1" dirty="0">
              <a:solidFill>
                <a:srgbClr val="92D050"/>
              </a:solidFill>
              <a:latin typeface="Imprint MT Shadow" pitchFamily="82" charset="0"/>
            </a:endParaRPr>
          </a:p>
        </p:txBody>
      </p:sp>
      <p:pic>
        <p:nvPicPr>
          <p:cNvPr id="4098" name="Picture 2" descr="D:\Creation of Dulal\Creation of Dulal\Photo\3RR_-_Copy_2_-_Copy_50_1_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69980"/>
            <a:ext cx="2362199" cy="26448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6200" y="76200"/>
            <a:ext cx="8991600" cy="6629400"/>
          </a:xfrm>
          <a:prstGeom prst="frame">
            <a:avLst>
              <a:gd name="adj1" fmla="val 3860"/>
            </a:avLst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91" tIns="43245" rIns="86491" bIns="43245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C:\Users\BC\Downloads\d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2" y="2590800"/>
            <a:ext cx="400958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Callout 2"/>
          <p:cNvSpPr/>
          <p:nvPr/>
        </p:nvSpPr>
        <p:spPr>
          <a:xfrm>
            <a:off x="762000" y="533403"/>
            <a:ext cx="7683500" cy="1949841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6491" tIns="43245" rIns="86491" bIns="43245" rtlCol="0" anchor="ctr"/>
          <a:lstStyle/>
          <a:p>
            <a:pPr algn="ctr"/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Wish you a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goodluck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 today and good</a:t>
            </a:r>
          </a:p>
        </p:txBody>
      </p:sp>
    </p:spTree>
    <p:extLst>
      <p:ext uri="{BB962C8B-B14F-4D97-AF65-F5344CB8AC3E}">
        <p14:creationId xmlns:p14="http://schemas.microsoft.com/office/powerpoint/2010/main" val="151847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-68580"/>
            <a:ext cx="9235440" cy="692658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73" y="1389379"/>
            <a:ext cx="3777176" cy="50697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6796" y="3352800"/>
            <a:ext cx="491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Thanks to all</a:t>
            </a:r>
            <a:r>
              <a:rPr lang="bn-BD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             </a:t>
            </a:r>
            <a:endParaRPr lang="en-US" sz="4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83" y="3435724"/>
            <a:ext cx="650081" cy="1247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1" y="997803"/>
            <a:ext cx="70866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See again tomorrow</a:t>
            </a:r>
            <a:r>
              <a:rPr lang="bn-BD" sz="480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800" dirty="0">
              <a:ln w="66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53283"/>
      </p:ext>
    </p:extLst>
  </p:cSld>
  <p:clrMapOvr>
    <a:masterClrMapping/>
  </p:clrMapOvr>
  <p:transition>
    <p:sndAc>
      <p:stSnd>
        <p:snd r:embed="rId2" name="Phool phote-musi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206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LightBAN" pitchFamily="2" charset="0"/>
                <a:cs typeface="NikoshLightBAN" pitchFamily="2" charset="0"/>
              </a:rPr>
              <a:t>Lesson Introduce</a:t>
            </a:r>
          </a:p>
          <a:p>
            <a:pPr algn="ctr"/>
            <a:r>
              <a:rPr lang="en-US" sz="5400" b="1" dirty="0" err="1" smtClean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Class:One</a:t>
            </a:r>
            <a:endParaRPr lang="en-US" sz="5400" b="1" dirty="0" smtClean="0">
              <a:solidFill>
                <a:srgbClr val="FFC000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Subject:         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English For Today</a:t>
            </a:r>
          </a:p>
          <a:p>
            <a:pPr algn="ctr"/>
            <a:endParaRPr lang="en-US" sz="5400" b="1" dirty="0">
              <a:solidFill>
                <a:srgbClr val="FFFF00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US" sz="1600" b="1" dirty="0">
              <a:solidFill>
                <a:srgbClr val="FFFF00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US" sz="1600" b="1" dirty="0">
              <a:solidFill>
                <a:srgbClr val="FFFF00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US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US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US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endParaRPr lang="en-US" dirty="0"/>
          </a:p>
        </p:txBody>
      </p:sp>
      <p:sp>
        <p:nvSpPr>
          <p:cNvPr id="4" name="24-Point Star 3"/>
          <p:cNvSpPr/>
          <p:nvPr/>
        </p:nvSpPr>
        <p:spPr>
          <a:xfrm>
            <a:off x="228600" y="304800"/>
            <a:ext cx="838200" cy="914400"/>
          </a:xfrm>
          <a:prstGeom prst="star24">
            <a:avLst>
              <a:gd name="adj" fmla="val 18145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24-Point Star 4"/>
          <p:cNvSpPr/>
          <p:nvPr/>
        </p:nvSpPr>
        <p:spPr>
          <a:xfrm>
            <a:off x="8077200" y="304800"/>
            <a:ext cx="762000" cy="914400"/>
          </a:xfrm>
          <a:prstGeom prst="star24">
            <a:avLst>
              <a:gd name="adj" fmla="val 18145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0-glitter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6196012"/>
            <a:ext cx="3581400" cy="50958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36879"/>
            <a:ext cx="2133600" cy="275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1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3448051"/>
          </a:xfr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H</a:t>
            </a:r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eading: 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lphabet</a:t>
            </a:r>
            <a:b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U</a:t>
            </a:r>
            <a:r>
              <a:rPr lang="en-US" sz="5400" dirty="0" smtClean="0">
                <a:latin typeface="Arial Black" pitchFamily="34" charset="0"/>
              </a:rPr>
              <a:t>nit-16</a:t>
            </a:r>
            <a:r>
              <a:rPr lang="en-US" sz="6600" dirty="0" smtClean="0">
                <a:latin typeface="Arial Black" pitchFamily="34" charset="0"/>
              </a:rPr>
              <a:t/>
            </a:r>
            <a:br>
              <a:rPr lang="en-US" sz="6600" dirty="0" smtClean="0">
                <a:latin typeface="Arial Black" pitchFamily="34" charset="0"/>
              </a:rPr>
            </a:br>
            <a:r>
              <a:rPr lang="en-US" sz="4000" dirty="0" smtClean="0">
                <a:latin typeface="Arial Black" pitchFamily="34" charset="0"/>
              </a:rPr>
              <a:t>Lessons(4-6)</a:t>
            </a:r>
            <a:br>
              <a:rPr lang="en-US" sz="4000" dirty="0" smtClean="0">
                <a:latin typeface="Arial Black" pitchFamily="34" charset="0"/>
              </a:rPr>
            </a:b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657600"/>
            <a:ext cx="8839200" cy="3048000"/>
          </a:xfr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 of lesson: 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Look,listen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say.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Trace in the air.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228600" y="2514600"/>
            <a:ext cx="990600" cy="1066800"/>
          </a:xfrm>
          <a:prstGeom prst="sun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7924800" y="2514600"/>
            <a:ext cx="990600" cy="1066800"/>
          </a:xfrm>
          <a:prstGeom prst="sun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399"/>
            <a:ext cx="8839200" cy="14465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Learning outcome</a:t>
            </a:r>
            <a:r>
              <a:rPr lang="en-US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8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8839200" cy="489364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At the end of the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lesson,students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will be able to-</a:t>
            </a:r>
          </a:p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1.2.1- recognize and read the alphabet both small and capital.</a:t>
            </a:r>
          </a:p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1.2.1- write non-cursive capital and small letters.                   </a:t>
            </a: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026" name="Picture 2" descr="C:\Users\DPE\Desktop\Picture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5105400"/>
            <a:ext cx="3657600" cy="152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miley Face 3"/>
          <p:cNvSpPr/>
          <p:nvPr/>
        </p:nvSpPr>
        <p:spPr>
          <a:xfrm>
            <a:off x="990600" y="1676400"/>
            <a:ext cx="10668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53440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Let us enjoy a greeting song.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ello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038761"/>
            <a:ext cx="8763000" cy="13234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know this letters?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Please  say this letters after 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468940"/>
            <a:ext cx="1143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2545140"/>
            <a:ext cx="1143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2545140"/>
            <a:ext cx="1143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0" y="2514600"/>
            <a:ext cx="1143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962400"/>
            <a:ext cx="1143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3992940"/>
            <a:ext cx="1143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3962400"/>
            <a:ext cx="1143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2400" y="3992940"/>
            <a:ext cx="1143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228600"/>
            <a:ext cx="8763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Look at this letters.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5398531"/>
            <a:ext cx="1143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0" y="5429071"/>
            <a:ext cx="1143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5398531"/>
            <a:ext cx="1143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2400" y="5429071"/>
            <a:ext cx="1143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Now say a word to me with each letter.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21336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a-ant</a:t>
            </a: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143000"/>
            <a:ext cx="20574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 ball</a:t>
            </a:r>
          </a:p>
          <a:p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143000"/>
            <a:ext cx="20574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 cat</a:t>
            </a: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1143000"/>
            <a:ext cx="19812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d-dog</a:t>
            </a: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819400"/>
            <a:ext cx="21336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 egg</a:t>
            </a:r>
          </a:p>
          <a:p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2826603"/>
            <a:ext cx="20574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f- fish</a:t>
            </a:r>
          </a:p>
          <a:p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2819400"/>
            <a:ext cx="20574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g- goat</a:t>
            </a:r>
          </a:p>
          <a:p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2819400"/>
            <a:ext cx="19812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h- hen</a:t>
            </a: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420850"/>
            <a:ext cx="21336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 insects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600" y="4428053"/>
            <a:ext cx="20574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j- jar</a:t>
            </a:r>
          </a:p>
          <a:p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4420850"/>
            <a:ext cx="20574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 kite</a:t>
            </a:r>
          </a:p>
          <a:p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4200" y="4420850"/>
            <a:ext cx="19812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l- lamp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you like game? We want to play a interesting game. Ok. It’s a matching game.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2133600" cy="507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 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dog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gg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1643420"/>
            <a:ext cx="2133600" cy="49859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oat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nsects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ite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  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643420"/>
            <a:ext cx="914400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1600200"/>
            <a:ext cx="914400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h </a:t>
            </a: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  </a:t>
            </a: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j  </a:t>
            </a: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  </a:t>
            </a: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l 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321</Words>
  <Application>Microsoft Office PowerPoint</Application>
  <PresentationFormat>On-screen Show (4:3)</PresentationFormat>
  <Paragraphs>167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Heading: Alphabet Unit-16 Lessons(4-6)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KUMNA GPS</cp:lastModifiedBy>
  <cp:revision>81</cp:revision>
  <dcterms:created xsi:type="dcterms:W3CDTF">2006-08-16T00:00:00Z</dcterms:created>
  <dcterms:modified xsi:type="dcterms:W3CDTF">2021-06-29T06:36:08Z</dcterms:modified>
</cp:coreProperties>
</file>