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5" r:id="rId9"/>
    <p:sldId id="264" r:id="rId10"/>
    <p:sldId id="263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959ECC2F-9783-4FB2-9690-3A37BDBE7282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7025B23F-754A-4AB1-A252-D6E747C7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6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C2F-9783-4FB2-9690-3A37BDBE7282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B23F-754A-4AB1-A252-D6E747C7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67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C2F-9783-4FB2-9690-3A37BDBE7282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B23F-754A-4AB1-A252-D6E747C7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37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C2F-9783-4FB2-9690-3A37BDBE7282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B23F-754A-4AB1-A252-D6E747C721DA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5612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C2F-9783-4FB2-9690-3A37BDBE7282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B23F-754A-4AB1-A252-D6E747C7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90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C2F-9783-4FB2-9690-3A37BDBE7282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B23F-754A-4AB1-A252-D6E747C7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42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C2F-9783-4FB2-9690-3A37BDBE7282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B23F-754A-4AB1-A252-D6E747C7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07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C2F-9783-4FB2-9690-3A37BDBE7282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B23F-754A-4AB1-A252-D6E747C7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11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C2F-9783-4FB2-9690-3A37BDBE7282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B23F-754A-4AB1-A252-D6E747C7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0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C2F-9783-4FB2-9690-3A37BDBE7282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B23F-754A-4AB1-A252-D6E747C7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45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C2F-9783-4FB2-9690-3A37BDBE7282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B23F-754A-4AB1-A252-D6E747C7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7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C2F-9783-4FB2-9690-3A37BDBE7282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B23F-754A-4AB1-A252-D6E747C7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3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C2F-9783-4FB2-9690-3A37BDBE7282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B23F-754A-4AB1-A252-D6E747C7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5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C2F-9783-4FB2-9690-3A37BDBE7282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B23F-754A-4AB1-A252-D6E747C7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0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C2F-9783-4FB2-9690-3A37BDBE7282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B23F-754A-4AB1-A252-D6E747C7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7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C2F-9783-4FB2-9690-3A37BDBE7282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B23F-754A-4AB1-A252-D6E747C7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72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C2F-9783-4FB2-9690-3A37BDBE7282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B23F-754A-4AB1-A252-D6E747C7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2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CC2F-9783-4FB2-9690-3A37BDBE7282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5B23F-754A-4AB1-A252-D6E747C7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982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elwara1979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56" y="959017"/>
            <a:ext cx="11002780" cy="54119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04144" y="134912"/>
            <a:ext cx="9488774" cy="100434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আজকের</a:t>
            </a:r>
            <a:r>
              <a:rPr lang="en-US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মাল্টিমিডিয়া</a:t>
            </a:r>
            <a:r>
              <a:rPr lang="en-US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ক্লাস</a:t>
            </a:r>
            <a:r>
              <a:rPr lang="en-US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রুমে</a:t>
            </a:r>
            <a:r>
              <a:rPr lang="en-US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সবাই</a:t>
            </a:r>
            <a:r>
              <a:rPr lang="en-US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কে</a:t>
            </a:r>
            <a:r>
              <a:rPr lang="en-US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স্বাগতম</a:t>
            </a:r>
            <a:r>
              <a:rPr lang="en-US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625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99082" y="3496218"/>
            <a:ext cx="9258924" cy="18158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as-IN" sz="2800" dirty="0">
                <a:solidFill>
                  <a:srgbClr val="0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আক্রান্ত বা ক্ষতস্থান থেকে কোষের নমুনা (টিস্যু স্যাম্পল) নিয়ে বায়োপসি করে মিউকরমাইকোসিস শনাক্ত করা যায়। মিউকরমাইকোসিস শনাক্ত হলে দ্রুত চিকিৎসা শুরু করতে হবে। এর চিকিৎসা হলো এমফেটারিসিন-বি, যা শিরায় প্রয়োগ করতে হয়। করোনা চিকিৎসাধীন রোগীর বিছানাপত্র পরিষ্কার-পরিচ্ছন্ন রাখতে হবে।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65" b="11151"/>
          <a:stretch/>
        </p:blipFill>
        <p:spPr>
          <a:xfrm>
            <a:off x="509666" y="1149749"/>
            <a:ext cx="5122107" cy="20279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143" y="975867"/>
            <a:ext cx="4202165" cy="236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552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65" b="11151"/>
          <a:stretch/>
        </p:blipFill>
        <p:spPr>
          <a:xfrm>
            <a:off x="509666" y="1149749"/>
            <a:ext cx="5122107" cy="20279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143" y="975867"/>
            <a:ext cx="4202165" cy="236108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64170" y="3492709"/>
            <a:ext cx="9019081" cy="2677656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r>
              <a:rPr lang="as-IN" sz="2800" dirty="0">
                <a:solidFill>
                  <a:srgbClr val="0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১.ধুলোবালি থাকা কোনও নির্মাণস্থলে গেলে অবশ্যই মাস্ক পরুন।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sz="2800" dirty="0">
                <a:solidFill>
                  <a:srgbClr val="0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২.বাগানের মাটি, সার নিয়ে ঘাঁটার সময় জুতো, লম্বা প্যান্ট, লম্বা হাতা জামা পরুন।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sz="2800" dirty="0">
                <a:solidFill>
                  <a:srgbClr val="0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৩ ব্যক্তিগত পরিস্কার-পরিচ্ছন্নতার নিয়ম মেনে চলুন, নিয়মিত স্নান করুন।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</a:b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87384" y="142289"/>
            <a:ext cx="35327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সতর্কতা </a:t>
            </a:r>
            <a:endParaRPr lang="en-US" sz="44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273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65" b="11151"/>
          <a:stretch/>
        </p:blipFill>
        <p:spPr>
          <a:xfrm>
            <a:off x="374755" y="1149749"/>
            <a:ext cx="6788622" cy="26877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3377" y="1149749"/>
            <a:ext cx="4746169" cy="26667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9429" y="4272197"/>
            <a:ext cx="103282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এই রোগের লক্ষণ প্রকাশের সাথে সাথে ডাক্তারের চিকিৎসা নিলে এই রোগ ভাল হয়ে যায়।এছড়া ভিটামিন সি,ডি,ও পুষ্টিকর খাবার খাওয়া ,সব সময় পরিষ্কার মাস্ক পড়া পরিষ্কার পরিচ্ছন্ন থাকা। 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715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62334" y="389744"/>
            <a:ext cx="25183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মূল্যায়ন </a:t>
            </a:r>
            <a:endParaRPr lang="en-US" sz="44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4302" y="187377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১।  ব্ল্যাক ফাংগাস কাদের হয়ার সম্ভাবনা বেশি?  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4302" y="2849965"/>
            <a:ext cx="5231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২। এই রোগের লক্ষ্ণ কী 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4302" y="3822492"/>
            <a:ext cx="8439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৩। এই রোগ দেখা দিলে কত শতাংশ রোগীর মৃত্যুর আশংকা থাকে? 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333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61" y="419725"/>
            <a:ext cx="11621213" cy="60410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23672" y="2473377"/>
            <a:ext cx="7555043" cy="163392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সবাইকে ধন্যবাদ </a:t>
            </a:r>
            <a:endParaRPr lang="en-US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79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3057993" y="284813"/>
            <a:ext cx="6041036" cy="1528996"/>
          </a:xfrm>
          <a:prstGeom prst="wedgeRectCallout">
            <a:avLst>
              <a:gd name="adj1" fmla="val -13389"/>
              <a:gd name="adj2" fmla="val 114461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পরিচিতি</a:t>
            </a:r>
            <a:r>
              <a:rPr lang="bn-IN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4361" y="2848131"/>
            <a:ext cx="61159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দেলওয়ারা বেগম</a:t>
            </a:r>
          </a:p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সহকারী শিক্ষক (গণিত) </a:t>
            </a:r>
          </a:p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আলতাদিঘী ফাজিল মাদরাসা,শেরপুর,বগুড়া। </a:t>
            </a:r>
          </a:p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মোবাইলঃ ০১৭২৮২৪৭৯১০</a:t>
            </a:r>
          </a:p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ই-মেইল- </a:t>
            </a:r>
            <a:r>
              <a:rPr lang="en-US" sz="2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  <a:hlinkClick r:id="rId2"/>
              </a:rPr>
              <a:t>delwara1979@gmail.com</a:t>
            </a:r>
            <a:r>
              <a:rPr lang="en-US" sz="2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0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04748" y="3002019"/>
            <a:ext cx="392742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শ্রেণিঃ  দাখিল ৬ষ্ঠ- দাখিল ১০ম </a:t>
            </a:r>
          </a:p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বিষয়ঃ ব্ল্যাক ফাঙ্গাস </a:t>
            </a:r>
          </a:p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সময়ঃ ৪৫ মিনিট </a:t>
            </a:r>
          </a:p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তারিখঃ ২৮/০৬/২০২১ ইং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749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66" y="4170075"/>
            <a:ext cx="4487013" cy="25127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210" y="3875074"/>
            <a:ext cx="4671857" cy="26249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66" y="1319133"/>
            <a:ext cx="4487013" cy="25559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211" y="1319133"/>
            <a:ext cx="4671856" cy="25559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53849" y="134911"/>
            <a:ext cx="78822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নিচের চিত্রগুলো দেখে কী বুঝতে পারছো? </a:t>
            </a:r>
            <a:endParaRPr lang="en-US" sz="40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6774" y="1633928"/>
            <a:ext cx="22485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সাম্প্রতিক করোনা ভাইরাসের পাশাপাশি আরও একটি অসুখের কথা শুনতে পাচ্ছি। 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61679" y="4351410"/>
            <a:ext cx="26385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তোমরা কি  বলতে পারবে অসুখটা কি? </a:t>
            </a:r>
          </a:p>
        </p:txBody>
      </p:sp>
    </p:spTree>
    <p:extLst>
      <p:ext uri="{BB962C8B-B14F-4D97-AF65-F5344CB8AC3E}">
        <p14:creationId xmlns:p14="http://schemas.microsoft.com/office/powerpoint/2010/main" val="1408435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8662" y="2638268"/>
            <a:ext cx="7839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ব্ল্যাক ফাঙ্গাস </a:t>
            </a:r>
            <a:endParaRPr lang="en-US" sz="44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061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3948" y="1858780"/>
            <a:ext cx="9803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পাঠ শেষে শিক্ষার্থীরা ............ </a:t>
            </a:r>
            <a:endParaRPr lang="en-US" sz="36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8820" y="3117954"/>
            <a:ext cx="4392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lang="en-US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.</a:t>
            </a: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ব্ল্যাক ফাংগাস কী তা বলতে পারবে; 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8820" y="3837482"/>
            <a:ext cx="5996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</a:t>
            </a:r>
            <a:r>
              <a:rPr lang="en-US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.</a:t>
            </a: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এই রোগের উপসর্গ গুলো চিহ্নিত করতে পারবে; 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8820" y="4557010"/>
            <a:ext cx="6475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৩</a:t>
            </a:r>
            <a:r>
              <a:rPr lang="en-US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.</a:t>
            </a: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এই রোগের প্রতিরোধ ব্যবস্থা বিশ্লেষণ করতে পারবে।  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02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93" y="1455994"/>
            <a:ext cx="4830865" cy="25163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33338" y="209862"/>
            <a:ext cx="601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ব্ল্যাক ফাংগাস কী? </a:t>
            </a:r>
            <a:endParaRPr lang="en-US" sz="40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5786204" y="1455994"/>
            <a:ext cx="5831172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ব্ল্যাক ফাংগাস বা মিউকোরমায়কোসিস একটি বিরল ফাংগাস সংক্রামন। যার উতপত্তি মিউকাস নামে ছত্রাক থেকে। এটি শরীরে দেখা দিলে ৫৪ শতাংশ রোগীর মৃত্যুর আশংকা থাকে। 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31370" y="3511086"/>
            <a:ext cx="6535713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কেন্দীয় স্বাস্থ্য অধিদপ্তর থেকে জানা গেছে, কোভিট সংক্রামক রোগী সুস্থ হয়ে উঠলেও তার রোগ প্রতিরোধ ক্ষ্মতা কমে যায়। তখনই এই জাতীয় ছত্রাক শরীরে বাসাবাঁধে। 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794" y="5366479"/>
            <a:ext cx="11752290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যে সব রোগীকে দীর্ঘ দিন আইসিইউতে রেখে চিকিৎসা করা হয়েছে এবং যাঁদের অনিয়ন্ত্রিত ডায়াবেটিস রয়েছে</a:t>
            </a:r>
          </a:p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তাদের শরীরে এই জাতীয় সংক্রামণ বেশি দেখা যাচ্ছে।  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041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87"/>
          <a:stretch/>
        </p:blipFill>
        <p:spPr>
          <a:xfrm>
            <a:off x="224853" y="1664622"/>
            <a:ext cx="3847398" cy="19624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25" b="8389"/>
          <a:stretch/>
        </p:blipFill>
        <p:spPr>
          <a:xfrm>
            <a:off x="4228436" y="1664622"/>
            <a:ext cx="3390354" cy="19624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975" y="1664622"/>
            <a:ext cx="4045192" cy="19123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38857" y="239842"/>
            <a:ext cx="8844197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এসো</a:t>
            </a:r>
            <a:r>
              <a:rPr lang="en-US" sz="36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এবার</a:t>
            </a:r>
            <a:r>
              <a:rPr lang="en-US" sz="36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আমরা</a:t>
            </a:r>
            <a:r>
              <a:rPr lang="en-US" sz="36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36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রোগের</a:t>
            </a:r>
            <a:r>
              <a:rPr lang="en-US" sz="36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উপসর্গগুলো</a:t>
            </a:r>
            <a:r>
              <a:rPr lang="en-US" sz="36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জেনে</a:t>
            </a:r>
            <a:r>
              <a:rPr lang="en-US" sz="36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নিবো</a:t>
            </a:r>
            <a:r>
              <a:rPr lang="en-US" sz="36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en-US" sz="36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9840" y="3576942"/>
            <a:ext cx="11842229" cy="310854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এই ছত্রাকে আক্রমণ হলে- </a:t>
            </a:r>
          </a:p>
          <a:p>
            <a:r>
              <a:rPr lang="bn-IN" sz="28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১। গলাব্যাথা হতে পারে, </a:t>
            </a:r>
          </a:p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২।এটি গালের এক পাশে বা উভয় দিকে হতে পারে, </a:t>
            </a:r>
          </a:p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৩। পরে ,এই সংক্রামণের কারণে ,মুখের  ক্ষত ও তৈরি হতে পারে। এগুলো ছাড়াও এই সংক্রামণ ত্বক সম্পর্কিত আরও অনেক সমস্যার জন্ম দিতে পারে।</a:t>
            </a:r>
          </a:p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৪। চোখ প্রভাবিত করে এই ফাংগাস। এ কারণে চোখ ফোলাভাব এবং দৃষ্টিশক্তি দুর্বল হয়ে যেতে পারে।এছাড়াও চোখের লালভাব ও এই ছত্রাকের সংক্রামণের অন্যতম প্রধান লক্ষণ। 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38" b="11899"/>
          <a:stretch/>
        </p:blipFill>
        <p:spPr>
          <a:xfrm>
            <a:off x="9053119" y="3567659"/>
            <a:ext cx="3028950" cy="122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839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49311" y="389745"/>
            <a:ext cx="10043409" cy="5693866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r>
              <a:rPr lang="as-IN" sz="2800" dirty="0">
                <a:solidFill>
                  <a:srgbClr val="0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 সাইনাসাইটিস – নাক বন্ধ হয়ে যাওয়া বা নাকে সর্দি জমা, নাক দিয়ে সর্দি বের হওয়া (কালচে/রক্তসহ), চোয়ালের হাড়ে ব্যথা।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sz="2800" dirty="0">
                <a:solidFill>
                  <a:srgbClr val="0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২.মুখের এক দিকে ব্যথা, অসাড় হয়ে আসা বা জ্বালা করা।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sz="2800" dirty="0">
                <a:solidFill>
                  <a:srgbClr val="0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৩ নাকের আগায় বা চার পাশে কালচে হয়ে গিয়ে ত্বকের রং বদলে যাওয়া।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sz="2800" dirty="0">
                <a:solidFill>
                  <a:srgbClr val="0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৪ দাঁতে ব্যথা, দাঁত আলগা হয়ে আসা, চোয়াল আটকে যাওয়া।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sz="2800" dirty="0">
                <a:solidFill>
                  <a:srgbClr val="0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৫ চোখের দৃষ্টি ঝাপসা হয়ে যাওয়া বা দু’টো করে দেখা ও চোখে ব্যথা, জ্বর, ত্বকে জ্বালা, থ্রম্বোসিস ও নেক্রোসিস।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sz="2800" dirty="0">
                <a:solidFill>
                  <a:srgbClr val="0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৬ বুকে ব্যথা, শ্বাস-প্রশ্বাসের সমস্যা বাড়তে থাকা।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661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65" b="11151"/>
          <a:stretch/>
        </p:blipFill>
        <p:spPr>
          <a:xfrm>
            <a:off x="839449" y="1344621"/>
            <a:ext cx="7105338" cy="28131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00793" y="239843"/>
            <a:ext cx="68804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কী</a:t>
            </a:r>
            <a:r>
              <a:rPr lang="en-US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ভাবে</a:t>
            </a:r>
            <a:r>
              <a:rPr lang="en-US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ছড়িয়ে</a:t>
            </a:r>
            <a:r>
              <a:rPr lang="en-US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পড়ে</a:t>
            </a:r>
            <a:r>
              <a:rPr lang="en-US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ব্ল্যাক</a:t>
            </a:r>
            <a:r>
              <a:rPr lang="en-US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ফাংগাস</a:t>
            </a:r>
            <a:r>
              <a:rPr lang="en-US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?</a:t>
            </a:r>
            <a:endParaRPr lang="en-US" sz="40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4675" y="4554640"/>
            <a:ext cx="10837889" cy="1815882"/>
          </a:xfrm>
          <a:prstGeom prst="rect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as-IN" sz="28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এই বিরল সংক্রমণটি সাধারণত মাটি, গাছপালা, সার বা পচনশীল ফল ও সব্জির মধ্যে যে শ্লেষ্মা থাকে, তার থেকেই ছড়ায়। মানুষের দেহের সাইনাস, মস্তিষ্ক ও ফুসফুসকে ক্ষতিগ্রস্ত করতে পারে এই সংক্রমণ। ডায়বেটিস-এ আক্রান্ত ব্যক্তি বা যাদের রোগ প্রতিরোধ ক্ষমতা অত্যন্ত কম অথবা ক্যান্সার কিংবা এইচআইভি/এইডস-এ আক্রান্ত ব্যক্তিদের ক্ষেত্রে এই সংক্রমণ প্রাণহানিকর হয়ে উঠতে পারে।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59384" y="1344621"/>
            <a:ext cx="31629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এই রোগের জীবাণু সবার শরীরে বিদ্যামান। এই রোগ ছোয়াছে নয়।ফলে এটি সরাসরি একজনের দেহ থেকে অন্যজনের দেহে যেতে পারে না ।  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949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156</TotalTime>
  <Words>503</Words>
  <Application>Microsoft Office PowerPoint</Application>
  <PresentationFormat>Widescreen</PresentationFormat>
  <Paragraphs>43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Nikosh</vt:lpstr>
      <vt:lpstr>Trebuchet MS</vt:lpstr>
      <vt:lpstr>Tw Cen MT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it's simple</dc:creator>
  <cp:lastModifiedBy>it's simple</cp:lastModifiedBy>
  <cp:revision>24</cp:revision>
  <dcterms:created xsi:type="dcterms:W3CDTF">2021-06-28T14:28:47Z</dcterms:created>
  <dcterms:modified xsi:type="dcterms:W3CDTF">2021-06-29T14:38:52Z</dcterms:modified>
</cp:coreProperties>
</file>