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83" r:id="rId9"/>
    <p:sldId id="275" r:id="rId10"/>
    <p:sldId id="265" r:id="rId11"/>
    <p:sldId id="267" r:id="rId12"/>
    <p:sldId id="269" r:id="rId13"/>
    <p:sldId id="271" r:id="rId14"/>
    <p:sldId id="272" r:id="rId15"/>
    <p:sldId id="273" r:id="rId16"/>
    <p:sldId id="270" r:id="rId17"/>
    <p:sldId id="281" r:id="rId18"/>
    <p:sldId id="282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64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8D0B-4764-4D74-A8D6-3FD91C6B690E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0EE8-5AC0-43A6-B21A-8CCA741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78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D32EB-74FB-4417-8FA2-D9F8CDF1DAD6}" type="datetimeFigureOut">
              <a:rPr lang="en-US" smtClean="0"/>
              <a:pPr/>
              <a:t>29-Jun-21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8696-DA77-436A-9B2F-3833355C9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81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9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3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3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7E2-4973-45DD-993B-ED54FF837CE5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5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3EF-D0CD-45E3-9452-75FD33141DA8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DB9C-7F3E-4328-AEF9-88D36389088A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8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07F5-9867-4167-8B43-664BDA6741CF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F346-2BA1-4124-BA31-BF1996B31F01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9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64EA-9E9E-4154-9189-CB0678A17348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D102-1B9A-4F0E-9B20-3A1AED588ED3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5939-ED8F-4DC1-AD7A-420356BBFC29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0105-AA4C-4F50-9A9C-59A510C51AB3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8D3-92A3-4AD7-A9C0-6A0C729A8C89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B659-90BB-45F4-A333-9C8F8C020BCC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B5094-1338-4E4C-93D0-E84A6B7C2251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39FA-9572-4A11-ABE0-A75BC3BAF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1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79" y="1145628"/>
            <a:ext cx="7112000" cy="4414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musc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48200" y="0"/>
            <a:ext cx="4495800" cy="6858000"/>
          </a:xfrm>
          <a:prstGeom prst="rect">
            <a:avLst/>
          </a:prstGeom>
        </p:spPr>
      </p:pic>
      <p:pic>
        <p:nvPicPr>
          <p:cNvPr id="7" name="Picture 6" descr="skeletio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471-CDAC-44A3-824F-FCED96A234E9}" type="datetime1">
              <a:rPr lang="en-US" smtClean="0"/>
              <a:t>29-Jun-21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3810000" cy="292048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Picture 11" descr="EC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3810000" cy="28956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Tormuj.jpg"/>
          <p:cNvPicPr>
            <a:picLocks noChangeAspect="1"/>
          </p:cNvPicPr>
          <p:nvPr/>
        </p:nvPicPr>
        <p:blipFill>
          <a:blip r:embed="rId5"/>
          <a:srcRect t="15347" b="2542"/>
          <a:stretch>
            <a:fillRect/>
          </a:stretch>
        </p:blipFill>
        <p:spPr>
          <a:xfrm>
            <a:off x="4724400" y="1676400"/>
            <a:ext cx="3973830" cy="3200400"/>
          </a:xfrm>
          <a:prstGeom prst="roundRect">
            <a:avLst/>
          </a:prstGeom>
          <a:ln w="38100">
            <a:noFill/>
          </a:ln>
        </p:spPr>
      </p:pic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6"/>
          <a:srcRect l="-4242" t="5455" r="303" b="-3030"/>
          <a:stretch>
            <a:fillRect/>
          </a:stretch>
        </p:blipFill>
        <p:spPr>
          <a:xfrm>
            <a:off x="381000" y="1676400"/>
            <a:ext cx="4343400" cy="3505200"/>
          </a:xfrm>
          <a:prstGeom prst="roundRect">
            <a:avLst/>
          </a:prstGeom>
          <a:ln w="381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47244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উদ্যান ফসল রাখার পাত্র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প্লাস্টিক ঝুড়ি 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515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বাঁশের ঝুড়ি 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0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 থেকে ফসল তুলে পরিস্কার-পরিচ্ছন্ন পাত্রে রাখতে হবে। পাত্র এমন হতে হবে যাতে পণ্যের কোনো ক্ষতি না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C78-AB26-48B9-B7B7-B043A41DB5BB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551" y="1693906"/>
            <a:ext cx="3977698" cy="278438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457200"/>
            <a:ext cx="51816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উদ্যান 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মাঠ থেকে পরিবহন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47" y="1693906"/>
            <a:ext cx="3963660" cy="278438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16" y="1693906"/>
            <a:ext cx="3969884" cy="278438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Tormu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51" y="1693906"/>
            <a:ext cx="3977698" cy="278438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5800" y="4876800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থেকে বাছাই করার স্থানে পণ্য নেওয়ার সময় সতর্ক থাকতে হবে। পণ্যভর্তি পাত্র আছড়ে ফেলা যাবে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F2B6-52BC-4A78-9C64-2C517C0E7A09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rm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1600200"/>
            <a:ext cx="4118919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685800"/>
            <a:ext cx="51816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পণ্য বাছাই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053" y="1600200"/>
            <a:ext cx="4118919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4104384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600200"/>
            <a:ext cx="4118919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5800" y="5040392"/>
            <a:ext cx="8001000" cy="10556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পণ্য মাঠ থেকে আনার প্রথমে অগ্রহনযোগ্য পণ্য বেছে আলাদা করতে হবে। তারপর আকার আকৃতি অনুযায়ী কয়েকটা ভাগে ভাগ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5D-6FC6-4A43-BE77-4DE45527AD56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858000" cy="1093768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পণ্য সংগ্রহ, পরিবহন ও পণ্য বাছাই।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25948"/>
              </p:ext>
            </p:extLst>
          </p:nvPr>
        </p:nvGraphicFramePr>
        <p:xfrm>
          <a:off x="3582988" y="3209925"/>
          <a:ext cx="19796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4" imgW="1978920" imgH="437760" progId="Package">
                  <p:embed/>
                </p:oleObj>
              </mc:Choice>
              <mc:Fallback>
                <p:oleObj name="Packager Shell Object" showAsIcon="1" r:id="rId4" imgW="1978920" imgH="437760" progId="Package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3209925"/>
                        <a:ext cx="19796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A5D-02CA-4B9E-8514-14EEA15B8109}" type="datetime1">
              <a:rPr lang="en-US" smtClean="0"/>
              <a:t>29-Jun-21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rmu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8100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457200"/>
            <a:ext cx="51816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উদ্যান ফসল হিমাগারে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সংরক্ষন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3796553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400"/>
            <a:ext cx="38100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6"/>
          <a:srcRect l="14000" r="16000" b="9086"/>
          <a:stretch>
            <a:fillRect/>
          </a:stretch>
        </p:blipFill>
        <p:spPr>
          <a:xfrm>
            <a:off x="4648199" y="1676400"/>
            <a:ext cx="3840719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0" y="5056584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উদ্যান ফসল দ্রুত পচনশীল। তাই একে হিমাগারে সংরক্ষন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A54-025D-4629-A79A-4EA2241A4514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3505200" cy="236844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371601"/>
            <a:ext cx="3505200" cy="2362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Tormu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886200"/>
            <a:ext cx="3505200" cy="2362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457200"/>
            <a:ext cx="51816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পণ্য বিক্রয়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886200"/>
            <a:ext cx="3505200" cy="2362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3FD-582D-4F47-84C3-5A290996A21A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95584"/>
            <a:ext cx="2486024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Picture 9" descr="Flower20131208175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095584"/>
            <a:ext cx="2486024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740354"/>
            <a:ext cx="7772400" cy="1736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উদ্যান ফসল সংগ্রহ থেকে শুরু করে বাজারজাত করা পর্যন্ত কোন ধাপে কী করা হয় তা আলোচনা করে শ্রেণিতে উপস্থাপন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410200" cy="10215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47800"/>
            <a:ext cx="2410690" cy="14201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EC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447800"/>
            <a:ext cx="25146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447800"/>
            <a:ext cx="25146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048000"/>
            <a:ext cx="2443266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0D3-50E5-4588-B1E0-3B0ECC2DDAD5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উদ্যান ফসল কয় ভাবে তোলা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 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 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 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 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উদ্যান ফসল রাখার জন্য প্লাস্টিক ও বাঁশের ঝুড়ি ব্যাবহার করা হয় কেন?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ফল দ্রুত পাকানোর জন্য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দ্রুত বহন করার জন্য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ঘ) পোকামাকড়ের হাত থেকে রেহাই পাওয়ার জন্য।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ফলের গুনাগুন ও মান ঠিক রাখার জন্য।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-656" t="-3463" r="-1728" b="-1280"/>
          <a:stretch>
            <a:fillRect/>
          </a:stretch>
        </p:blipFill>
        <p:spPr>
          <a:xfrm>
            <a:off x="2133600" y="5105400"/>
            <a:ext cx="4724400" cy="1295400"/>
          </a:xfrm>
          <a:prstGeom prst="round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531E-03AC-47FE-855B-1F2002FF670C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প্যাকিং করা পণ্য গন্তব্য স্থানে পাঠানোর পূর্ব মুহুর্ত পর্যন্ত কোথায় রাখতে হবে?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পানিতে চুবিয়ে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গরম স্থানে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ঠাণ্ডা স্থানে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রোদে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উদ্যান ফসলের ভাল বাজার মূল্য পাওয়ার জন্য যথাযথ ভাবে কোন কাজটি করতে হয়?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576935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বাছাই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প্যাকিং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31-B227-436A-B66D-80607632A03F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3889" r="11111" b="37037"/>
          <a:stretch>
            <a:fillRect/>
          </a:stretch>
        </p:blipFill>
        <p:spPr>
          <a:xfrm>
            <a:off x="3200400" y="1008017"/>
            <a:ext cx="2743200" cy="211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6" name="Picture 5" descr="8098412620_c1b2c9ccff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7" y="990600"/>
            <a:ext cx="258722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7" name="Picture 6" descr="Lone_Tree_in_a_Wheat_Field_Gensley_Road_Lodi_Township_Michig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90600"/>
            <a:ext cx="2743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17332"/>
            <a:ext cx="8458200" cy="2145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বাড়ির আসে পাশে অল্প জমিতে উদ্যান ফসল চাষ করে কীভাবে অর্থনৈতিক ভাবে লাভবান হতে পারবে?  তোমার উত্তরের সপক্ষে  যুক্তি দাও।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E9AE-CEFE-4543-A660-47F3B562C8EA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4196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304800"/>
            <a:ext cx="37338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810000" cy="20771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1081861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808" y="1244308"/>
            <a:ext cx="1853383" cy="25656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418412"/>
            <a:ext cx="2343150" cy="2343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650" y="409341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বাগি্রঘাট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C79C-C3FB-4423-849D-E528D8F7E659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SHAHJAHAN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rcRect l="5833" t="3162" b="316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DC6-F155-4922-A5A6-986CD1A61405}" type="datetime1">
              <a:rPr lang="en-US" smtClean="0"/>
              <a:t>29-Jun-21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9" y="1524000"/>
            <a:ext cx="3429000" cy="193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9" y="3886200"/>
            <a:ext cx="3429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19" y="3886200"/>
            <a:ext cx="3429000" cy="1996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319" y="1524000"/>
            <a:ext cx="3448681" cy="19411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879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E2A-87FB-40E3-9DCA-F24656BF44D6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99147"/>
            <a:ext cx="3809999" cy="2799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712" y="1691097"/>
            <a:ext cx="3837978" cy="2794000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105400"/>
            <a:ext cx="6934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উত্তরঃ উদ্যান ফসল সংগ্রহ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908-1E49-47C4-9688-F6DAF8BF4746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13948"/>
            <a:ext cx="8382000" cy="15580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 ফসল সংগ্রহ ও বাছাই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9426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F36-D528-446E-8F5B-73D9C3224F8C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2209800"/>
            <a:ext cx="8153400" cy="38862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উদ্যান ফসল মাঠ থেকে তোলার পদ্ধতি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ফসল রাখার পাত্র চিহ্নিত করতে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উদ্যান ফসল মাঠ থেকে পরিবহন সম্পর্কে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উদ্যান ফসল বাছাই সম্পর্কে ব্যাখ্যা করতে পারবে। 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858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7201-EDFA-4860-9FF2-3969A6B98461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802516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047" y="1752600"/>
            <a:ext cx="3796553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Tormu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741" y="1752600"/>
            <a:ext cx="3845859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09800" y="504111"/>
            <a:ext cx="47244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উদ্যান ফসল তোলার পদ্ধতি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752600"/>
            <a:ext cx="38862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5800" y="4876800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উদ্যান ফসল সাধারনত দু ভাবে তোলা হয়, যথাঃ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হাত দিয়ে      ২) যন্ত্রের সাহায্যে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8C2-1CE6-4AAD-A142-D42E22D4685D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04800"/>
            <a:ext cx="3124199" cy="2239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310070"/>
            <a:ext cx="3124198" cy="2197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6" y="3276600"/>
            <a:ext cx="3192994" cy="2221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31242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667000"/>
            <a:ext cx="8435340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8523192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এবং কাঁঠাল গাছ থেকে পাড়ার পর ইহাদের স্বাদ পরিবর্তন হয়। কারণ ইহাদের  সুক্রোজ বেড়ে যায় বা শর্করা চিনিতে রূপারন্তরিত হয়।   </a:t>
            </a:r>
            <a:endParaRPr lang="e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39FA-9572-4A11-ABE0-A75BC3BAF6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0A1-5B8B-4720-AC22-304E6DB0C95B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38862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457200"/>
            <a:ext cx="29718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419600"/>
            <a:ext cx="7239000" cy="19409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উপায় ছাড়া আর কোন কোন উপায়ে উদ্যান ফসল সংগ্রহ করা যায় তা চিন্তা কর এবং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447800"/>
            <a:ext cx="38862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146F-667A-440F-8F30-B2E40B9BCD27}" type="datetime1">
              <a:rPr lang="en-US" smtClean="0"/>
              <a:t>29-Jun-21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SHAHJAHAN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592</Words>
  <Application>Microsoft Office PowerPoint</Application>
  <PresentationFormat>On-screen Show (4:3)</PresentationFormat>
  <Paragraphs>154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Windows User</cp:lastModifiedBy>
  <cp:revision>146</cp:revision>
  <dcterms:created xsi:type="dcterms:W3CDTF">2015-04-03T06:11:29Z</dcterms:created>
  <dcterms:modified xsi:type="dcterms:W3CDTF">2021-06-30T04:21:53Z</dcterms:modified>
</cp:coreProperties>
</file>