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2" r:id="rId3"/>
    <p:sldId id="303" r:id="rId4"/>
    <p:sldId id="304" r:id="rId5"/>
    <p:sldId id="305" r:id="rId6"/>
    <p:sldId id="306" r:id="rId7"/>
    <p:sldId id="308" r:id="rId8"/>
    <p:sldId id="318" r:id="rId9"/>
    <p:sldId id="307" r:id="rId10"/>
    <p:sldId id="309" r:id="rId11"/>
    <p:sldId id="311" r:id="rId12"/>
    <p:sldId id="314" r:id="rId13"/>
    <p:sldId id="320" r:id="rId14"/>
    <p:sldId id="315" r:id="rId15"/>
    <p:sldId id="313" r:id="rId16"/>
    <p:sldId id="312" r:id="rId17"/>
    <p:sldId id="316" r:id="rId18"/>
    <p:sldId id="325" r:id="rId19"/>
    <p:sldId id="317" r:id="rId20"/>
    <p:sldId id="321" r:id="rId21"/>
    <p:sldId id="323" r:id="rId22"/>
    <p:sldId id="324" r:id="rId23"/>
    <p:sldId id="327" r:id="rId24"/>
    <p:sldId id="32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03-Jun-21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03-Jun-21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03-Jun-21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03-Jun-21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03-Jun-21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10963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itle 1"/>
          <p:cNvSpPr txBox="1">
            <a:spLocks/>
          </p:cNvSpPr>
          <p:nvPr/>
        </p:nvSpPr>
        <p:spPr>
          <a:xfrm>
            <a:off x="1905000" y="228600"/>
            <a:ext cx="5029200" cy="609600"/>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100" b="1" i="0" u="none" strike="noStrike" kern="1200" cap="none" spc="0" normalizeH="0" baseline="0" noProof="0" dirty="0" smtClean="0">
                <a:ln>
                  <a:noFill/>
                </a:ln>
                <a:solidFill>
                  <a:schemeClr val="dk1"/>
                </a:solidFill>
                <a:effectLst>
                  <a:outerShdw blurRad="31750" dist="25400" dir="5400000" algn="tl" rotWithShape="0">
                    <a:srgbClr val="000000">
                      <a:alpha val="25000"/>
                    </a:srgbClr>
                  </a:outerShdw>
                </a:effectLst>
                <a:uLnTx/>
                <a:uFillTx/>
                <a:latin typeface="Nikosh" pitchFamily="2" charset="0"/>
                <a:ea typeface="+mn-ea"/>
                <a:cs typeface="Nikosh" pitchFamily="2" charset="0"/>
              </a:rPr>
              <a:t>    </a:t>
            </a:r>
            <a:r>
              <a:rPr kumimoji="0" lang="bn-BD" sz="36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শুভেচ্ছা / স্বাগতম</a:t>
            </a:r>
            <a:endParaRPr kumimoji="0" lang="en-US" sz="36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pic>
        <p:nvPicPr>
          <p:cNvPr id="5" name="Content Placeholder 3"/>
          <p:cNvPicPr>
            <a:picLocks noChangeAspect="1"/>
          </p:cNvPicPr>
          <p:nvPr/>
        </p:nvPicPr>
        <p:blipFill>
          <a:blip r:embed="rId2"/>
          <a:stretch>
            <a:fillRect/>
          </a:stretch>
        </p:blipFill>
        <p:spPr>
          <a:xfrm>
            <a:off x="228600" y="990601"/>
            <a:ext cx="4670008" cy="586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descr="Chrysanthemum.jpg"/>
          <p:cNvPicPr>
            <a:picLocks noChangeAspect="1"/>
          </p:cNvPicPr>
          <p:nvPr/>
        </p:nvPicPr>
        <p:blipFill>
          <a:blip r:embed="rId3"/>
          <a:stretch>
            <a:fillRect/>
          </a:stretch>
        </p:blipFill>
        <p:spPr>
          <a:xfrm>
            <a:off x="5181600" y="990600"/>
            <a:ext cx="3733800"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109639"/>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p:txBody>
      </p:sp>
      <p:sp>
        <p:nvSpPr>
          <p:cNvPr id="4" name="Rectangle 3"/>
          <p:cNvSpPr/>
          <p:nvPr/>
        </p:nvSpPr>
        <p:spPr>
          <a:xfrm>
            <a:off x="457200" y="917912"/>
            <a:ext cx="8153400" cy="5940088"/>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r>
              <a:rPr lang="as-IN" sz="2000" dirty="0" smtClean="0">
                <a:latin typeface="NikoshBAN" pitchFamily="2" charset="0"/>
                <a:cs typeface="NikoshBAN" pitchFamily="2" charset="0"/>
              </a:rPr>
              <a:t>১।বাংলাকে পাকিস্তানের অন্যতম রাষ্ট্রভাষা করা, ২। ক্ষতিপূরণ ব্যতিরেকে জমিদারি প্রথা বিলোপ,</a:t>
            </a:r>
          </a:p>
          <a:p>
            <a:r>
              <a:rPr lang="as-IN" sz="2000" dirty="0" smtClean="0">
                <a:latin typeface="NikoshBAN" pitchFamily="2" charset="0"/>
                <a:cs typeface="NikoshBAN" pitchFamily="2" charset="0"/>
              </a:rPr>
              <a:t>ভূমিহীন কৃষকদের মধ্যে উদ্বৃত্ত জমি বণ্টন এবং করের পরিমান হ্রাস করা।</a:t>
            </a:r>
          </a:p>
          <a:p>
            <a:r>
              <a:rPr lang="as-IN" sz="2000" dirty="0" smtClean="0">
                <a:latin typeface="NikoshBAN" pitchFamily="2" charset="0"/>
                <a:cs typeface="NikoshBAN" pitchFamily="2" charset="0"/>
              </a:rPr>
              <a:t>৩। পাট ব্যবসা জাতী</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করণ ও পাটের ন্যায্যমূল্য প্রদান করা হবে। সেই সাথে মুসলিম লীগ আমলের পাটের দালালদের খুঁজে বের করে তাদের সম্পত্তি বাজেয়াপ্ত করা হবে। </a:t>
            </a:r>
          </a:p>
          <a:p>
            <a:r>
              <a:rPr lang="as-IN" sz="2000" dirty="0" smtClean="0">
                <a:latin typeface="NikoshBAN" pitchFamily="2" charset="0"/>
                <a:cs typeface="NikoshBAN" pitchFamily="2" charset="0"/>
              </a:rPr>
              <a:t>৪।সমবায়ের মাধ্যমে শিল্প প্রতিষ্ঠান দ্বারা ক্ষুদ্র ও কুটির ও শিল্পে উন্নতি করা হবে। </a:t>
            </a:r>
            <a:endParaRPr lang="bn-IN" sz="2000" dirty="0" smtClean="0">
              <a:latin typeface="NikoshBAN" pitchFamily="2" charset="0"/>
              <a:cs typeface="NikoshBAN" pitchFamily="2" charset="0"/>
            </a:endParaRPr>
          </a:p>
          <a:p>
            <a:r>
              <a:rPr lang="as-IN" sz="2000" dirty="0" smtClean="0">
                <a:latin typeface="NikoshBAN" pitchFamily="2" charset="0"/>
                <a:cs typeface="NikoshBAN" pitchFamily="2" charset="0"/>
              </a:rPr>
              <a:t>৫। পূর্ব বাংলাকে লবন শিল্পে স্বয়ংসম্পূর্ণ করার জন্য সমুদ্র উপকূলে কুটির শিল্প ও বৃহৎ শিল্পের লবন তৈরির কারখানা স্থাপন করা হবে।</a:t>
            </a:r>
          </a:p>
          <a:p>
            <a:r>
              <a:rPr lang="as-IN" sz="2000" dirty="0" smtClean="0">
                <a:latin typeface="NikoshBAN" pitchFamily="2" charset="0"/>
                <a:cs typeface="NikoshBAN" pitchFamily="2" charset="0"/>
              </a:rPr>
              <a:t>৬। শিল্প ও কারিগর শ্রেনীর গরীব উদ্বাস্ত্তদের কাজকর্মের আশু ব্যবস্থা করে তাদের পুনর্বাসনের ব্যবস্থা করা হবে।</a:t>
            </a:r>
          </a:p>
          <a:p>
            <a:r>
              <a:rPr lang="as-IN" sz="2000" dirty="0" smtClean="0">
                <a:latin typeface="NikoshBAN" pitchFamily="2" charset="0"/>
                <a:cs typeface="NikoshBAN" pitchFamily="2" charset="0"/>
              </a:rPr>
              <a:t>৭।খাল খনন ও সেচের ব্যবস্থা করে বন্যা প্রতিরোধের স্থা</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ব্যবস্থা করা ও দুর্ভিক্ষের কবল থেকে রক্ষার ব্যবস্থা করতে হবে।</a:t>
            </a:r>
          </a:p>
          <a:p>
            <a:r>
              <a:rPr lang="as-IN" sz="2000" dirty="0" smtClean="0">
                <a:latin typeface="NikoshBAN" pitchFamily="2" charset="0"/>
                <a:cs typeface="NikoshBAN" pitchFamily="2" charset="0"/>
              </a:rPr>
              <a:t>৮। পূর্ববঙ্গে বিভিন্ন শিল্প প্রতিষ্ঠান স্থাপন এবং আন্তর্জাতিক শ্রমসংস্থার বিধান অনুযায়ী শ্রমিকদের সামাজিক ও অর্থনৈতিক নিরাপত্তা বিধান করা হবে।</a:t>
            </a:r>
          </a:p>
          <a:p>
            <a:r>
              <a:rPr lang="as-IN" sz="2000" dirty="0" smtClean="0">
                <a:latin typeface="NikoshBAN" pitchFamily="2" charset="0"/>
                <a:cs typeface="NikoshBAN" pitchFamily="2" charset="0"/>
              </a:rPr>
              <a:t>৯। দেশের সর্বত্র অবৈতনিক ও বাধ্যতামূলক প্রাথমিক শিক্ষাব্যবস্থার প্রবর্তন ও শিক্ষকদের ন্যায়সংগত বেতন ও ভাতা বৃদ্ধি করা হবে।</a:t>
            </a:r>
          </a:p>
          <a:p>
            <a:r>
              <a:rPr lang="as-IN" sz="2000" dirty="0" smtClean="0">
                <a:latin typeface="NikoshBAN" pitchFamily="2" charset="0"/>
                <a:cs typeface="NikoshBAN" pitchFamily="2" charset="0"/>
              </a:rPr>
              <a:t>১০। সরকারী ও বেসরকারি শিক্ষা প্রতিষ্ঠানের মধ্যকার ব্যবধান দূরীকরণ ও মাতৃভাষা বাংলার মাধ্যমে শিক্ষাব্যবস্থা প্রবর্তন করা হবে।</a:t>
            </a:r>
          </a:p>
          <a:p>
            <a:r>
              <a:rPr lang="as-IN" sz="2000" dirty="0" smtClean="0">
                <a:latin typeface="NikoshBAN" pitchFamily="2" charset="0"/>
                <a:cs typeface="NikoshBAN" pitchFamily="2" charset="0"/>
              </a:rPr>
              <a:t>১১। বিশ্ববিদ্যালয় সংক্রান্ত সকল কালাকানুন বাতিল ও রহিত করে বিশ্ববিদ্যালয়গুলোকে স্বায়ত্তশাসন প্রদান করা হবে।</a:t>
            </a:r>
            <a:endParaRPr lang="as-IN" sz="2800" dirty="0">
              <a:latin typeface="NikoshBAN" pitchFamily="2" charset="0"/>
              <a:cs typeface="NikoshBAN" pitchFamily="2" charset="0"/>
            </a:endParaRPr>
          </a:p>
        </p:txBody>
      </p:sp>
      <p:sp>
        <p:nvSpPr>
          <p:cNvPr id="5" name="Rectangle 4"/>
          <p:cNvSpPr/>
          <p:nvPr/>
        </p:nvSpPr>
        <p:spPr>
          <a:xfrm>
            <a:off x="2209800" y="228600"/>
            <a:ext cx="4114800" cy="52322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as-IN" sz="2800" dirty="0" smtClean="0">
                <a:latin typeface="NikoshBAN" pitchFamily="2" charset="0"/>
                <a:cs typeface="NikoshBAN" pitchFamily="2" charset="0"/>
              </a:rPr>
              <a:t>যুক্তফ্রন্ট এর ২১ দফা মেনিফেস্টো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109639"/>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extBox 3"/>
          <p:cNvSpPr txBox="1"/>
          <p:nvPr/>
        </p:nvSpPr>
        <p:spPr>
          <a:xfrm>
            <a:off x="304800" y="381000"/>
            <a:ext cx="8610600" cy="5940088"/>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000" dirty="0" smtClean="0">
                <a:latin typeface="NikoshBAN" pitchFamily="2" charset="0"/>
                <a:cs typeface="NikoshBAN" pitchFamily="2" charset="0"/>
              </a:rPr>
              <a:t>১২। প্রশাসনিক ব্যয় সংকোচন, উচ্চ ও নিম্ন পর্যায়ের কর্মচারীদের বেতনে সমতা আনয়ন, ও যুক্তফ্রন্টের মন্ত্রীদের বেতন ১ হাজার টাকা নির্ধারণ করা হবে।</a:t>
            </a:r>
          </a:p>
          <a:p>
            <a:r>
              <a:rPr lang="as-IN" sz="2000" dirty="0" smtClean="0">
                <a:latin typeface="NikoshBAN" pitchFamily="2" charset="0"/>
                <a:cs typeface="NikoshBAN" pitchFamily="2" charset="0"/>
              </a:rPr>
              <a:t>১৩। সকল প্রকার দুর্নীতি, ঘুষ, ও স্বজনপ্রীতি বন্ধ করা হবে এবং ১৯৪০ সাল উত্তর প্রত্যেক সরকারি অফিসার ও শিল্পপতিদের সম্পত্তির হিসাব গ্রহন করা হবে।</a:t>
            </a:r>
          </a:p>
          <a:p>
            <a:r>
              <a:rPr lang="as-IN" sz="2000" dirty="0" smtClean="0">
                <a:latin typeface="NikoshBAN" pitchFamily="2" charset="0"/>
                <a:cs typeface="NikoshBAN" pitchFamily="2" charset="0"/>
              </a:rPr>
              <a:t>১৪। জননিরাপত্তা আইন ও অর্ডিন্যান্স কর্তৃক ধৃত সকল বন্দিদের মুক্তিদান এবং সংবাদপত্রের স্বাধীনতা ও বাকস্বাধীনতার নিশ্চয়তা বিধান করা হবে।</a:t>
            </a:r>
          </a:p>
          <a:p>
            <a:r>
              <a:rPr lang="as-IN" sz="2000" dirty="0" smtClean="0">
                <a:latin typeface="NikoshBAN" pitchFamily="2" charset="0"/>
                <a:cs typeface="NikoshBAN" pitchFamily="2" charset="0"/>
              </a:rPr>
              <a:t>১৫। বিচার বিভাগকে শাসন বিভাগ থেকে পৃথক করা হবে।</a:t>
            </a:r>
          </a:p>
          <a:p>
            <a:r>
              <a:rPr lang="as-IN" sz="2000" dirty="0" smtClean="0">
                <a:latin typeface="NikoshBAN" pitchFamily="2" charset="0"/>
                <a:cs typeface="NikoshBAN" pitchFamily="2" charset="0"/>
              </a:rPr>
              <a:t>১৬। বর্ধমান হাইজকে বাংলা ভাষা ও সাহিত্যের গবেষনাগারে পরিণত করা হবে।</a:t>
            </a:r>
          </a:p>
          <a:p>
            <a:r>
              <a:rPr lang="as-IN" sz="2000" dirty="0" smtClean="0">
                <a:latin typeface="NikoshBAN" pitchFamily="2" charset="0"/>
                <a:cs typeface="NikoshBAN" pitchFamily="2" charset="0"/>
              </a:rPr>
              <a:t>১৭। ১৯৫২ সালের একুশে ফেব্রুয়ারি ভাষা আন্দোলনের শহীদদের স্মরণে একটি শহিদ মিনার নির্মাণ ও ক্ষতিগ্রস্ত পরিবারবর্গকে ক্ষতিপূরণ দান করা হবে।</a:t>
            </a:r>
          </a:p>
          <a:p>
            <a:r>
              <a:rPr lang="as-IN" sz="2000" dirty="0" smtClean="0">
                <a:latin typeface="NikoshBAN" pitchFamily="2" charset="0"/>
                <a:cs typeface="NikoshBAN" pitchFamily="2" charset="0"/>
              </a:rPr>
              <a:t>১৮। একুশে ফেব্রুয়ারিকে শহিদ দিবস এবং সরকারি ছুটির দিন পালন করা হবে।</a:t>
            </a:r>
          </a:p>
          <a:p>
            <a:r>
              <a:rPr lang="as-IN" sz="2000" dirty="0" smtClean="0">
                <a:latin typeface="NikoshBAN" pitchFamily="2" charset="0"/>
                <a:cs typeface="NikoshBAN" pitchFamily="2" charset="0"/>
              </a:rPr>
              <a:t>১৯। ১৯৪০ সালের লাহোর প্রস্তাবের ভিত্তিতে পূর্ববাংলায় স্বায়ত্তশাসন প্রতিষ্ঠা, করাচি থেকে নৌবাহিনীর সদরদপ্তর পূর্ববাংলায় স্থানান্তর, অস্ত্রে নির্ভর হওয়ার জন্য পূর্ববাংলায় অস্ত্র কারখানা স্থাপন এবং আনসার বাহিনীকে স্বশস্ত্র বাহিনী হিসেবে স্বীকৃতি দেওয়া হবে।</a:t>
            </a:r>
          </a:p>
          <a:p>
            <a:r>
              <a:rPr lang="as-IN" sz="2000" dirty="0" smtClean="0">
                <a:latin typeface="NikoshBAN" pitchFamily="2" charset="0"/>
                <a:cs typeface="NikoshBAN" pitchFamily="2" charset="0"/>
              </a:rPr>
              <a:t>২০। যুক্তফ্রন্ট মন্ত্রীসভার দ্বারা আইনসভার কার্যকাল বৃদ্ধি করা হবে না এবং নিরপেক্ষ নির্বাচনের সুবিধার্থে সাধারণত নির্বাচনের ছয় মাস পূর্বেই মন্ত্রীসভা পদত্যাগ করবে।</a:t>
            </a:r>
          </a:p>
          <a:p>
            <a:r>
              <a:rPr lang="as-IN" sz="2000" dirty="0" smtClean="0">
                <a:latin typeface="NikoshBAN" pitchFamily="2" charset="0"/>
                <a:cs typeface="NikoshBAN" pitchFamily="2" charset="0"/>
              </a:rPr>
              <a:t>২১। আইনসভার কোন পদ শূন্য হলেও তিন মাসের মধ্যে উপ- নির্বাচনের মাধ্যমে তা পূরণ করা হবে এবং এরূপ নির্বাচনে যদি যুক্তফ্রন্ট মনোনীত প্রার্থী পর পর তিনটি আসনে পরাজিত হয় তবে যুক্তফ্রন্ট মন্ত্রীসভা থেকে ত্যাগ করবে। </a:t>
            </a:r>
            <a:endParaRPr lang="as-IN"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Rectangle 3"/>
          <p:cNvSpPr/>
          <p:nvPr/>
        </p:nvSpPr>
        <p:spPr>
          <a:xfrm>
            <a:off x="381000" y="762000"/>
            <a:ext cx="8458200" cy="2677656"/>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itchFamily="2" charset="0"/>
                <a:cs typeface="NikoshBAN" pitchFamily="2" charset="0"/>
              </a:rPr>
              <a:t>এসব দাবি উপস্থাপন করেন এ. কে ফজলুল হক, হোসেন শহীদ সোহরাও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র্দী, মওলানা ভাসানী ও শেখ মুজিবুর রহমান। বামপন্থী দলগুলির কর্মীদের সহা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ফ্রন্টের নেতাগণ প্রত্যন্ত অঞ্চলে গি</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ও নির্বাচনের প্রচারণা চালাতে সক্ষম হন। যুক্তফ্রন্ট যেসব </a:t>
            </a:r>
            <a:r>
              <a:rPr lang="bn-IN" sz="2400" dirty="0" smtClean="0">
                <a:latin typeface="NikoshBAN" pitchFamily="2" charset="0"/>
                <a:cs typeface="NikoshBAN" pitchFamily="2" charset="0"/>
              </a:rPr>
              <a:t>বিষয়</a:t>
            </a:r>
            <a:r>
              <a:rPr lang="as-IN" sz="2400" dirty="0" smtClean="0">
                <a:latin typeface="NikoshBAN" pitchFamily="2" charset="0"/>
                <a:cs typeface="NikoshBAN" pitchFamily="2" charset="0"/>
              </a:rPr>
              <a:t> জনসমক্ষে তুলে ধরে সেগুলি ছিল ১৯৫২ সালের ২১</a:t>
            </a:r>
            <a:r>
              <a:rPr lang="bn-IN" sz="2400" dirty="0" smtClean="0">
                <a:latin typeface="NikoshBAN" pitchFamily="2" charset="0"/>
                <a:cs typeface="NikoshBAN" pitchFamily="2" charset="0"/>
              </a:rPr>
              <a:t> ফেব্রুয়ারী</a:t>
            </a:r>
            <a:r>
              <a:rPr lang="as-IN" sz="2400" dirty="0" smtClean="0">
                <a:latin typeface="NikoshBAN" pitchFamily="2" charset="0"/>
                <a:cs typeface="NikoshBAN" pitchFamily="2" charset="0"/>
              </a:rPr>
              <a:t> বাংলা ভাষার জন্য ছাত্রদের আত্মাহুতি এবং লবণ, চাল ও অন্যান্য নিত্যপ্র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জনী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দ্রব্যাদির ক্রমবর্ধমান মূল্য। বিরোধী রাজনৈতিক দলগুলির বহু নেতাকর্মীর ধরপাকড়ে জনসাধারণ মুসলিম লীগ সরকারের বিরুদ্ধভাবাপন্ন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ওঠে।</a:t>
            </a:r>
            <a:endParaRPr lang="en-US" sz="2400" dirty="0">
              <a:latin typeface="NikoshBAN" pitchFamily="2" charset="0"/>
              <a:cs typeface="NikoshBAN" pitchFamily="2" charset="0"/>
            </a:endParaRPr>
          </a:p>
        </p:txBody>
      </p:sp>
      <p:pic>
        <p:nvPicPr>
          <p:cNvPr id="5" name="Picture 2" descr="C:\Users\need\Pictures\১৯৫৪ সালের যুক্তফ্রন্ট নির্বাচনের প্রচারণা 1.jpg"/>
          <p:cNvPicPr>
            <a:picLocks noChangeAspect="1" noChangeArrowheads="1"/>
          </p:cNvPicPr>
          <p:nvPr/>
        </p:nvPicPr>
        <p:blipFill>
          <a:blip r:embed="rId2"/>
          <a:srcRect/>
          <a:stretch>
            <a:fillRect/>
          </a:stretch>
        </p:blipFill>
        <p:spPr bwMode="auto">
          <a:xfrm>
            <a:off x="3581400" y="3657600"/>
            <a:ext cx="25146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descr="১৯৫৪ সালের যুক্তফ্রন্ট নির্বাচনের প্রচারণা.jpg"/>
          <p:cNvPicPr>
            <a:picLocks noChangeAspect="1"/>
          </p:cNvPicPr>
          <p:nvPr/>
        </p:nvPicPr>
        <p:blipFill>
          <a:blip r:embed="rId3"/>
          <a:stretch>
            <a:fillRect/>
          </a:stretch>
        </p:blipFill>
        <p:spPr>
          <a:xfrm>
            <a:off x="6248401" y="3657600"/>
            <a:ext cx="2667000" cy="3200400"/>
          </a:xfrm>
          <a:prstGeom prst="rect">
            <a:avLst/>
          </a:prstGeom>
          <a:ln w="38100" cap="sq" cmpd="thickThin" algn="ctr">
            <a:solidFill>
              <a:srgbClr val="000000"/>
            </a:solidFill>
            <a:prstDash val="solid"/>
            <a:miter lim="800000"/>
          </a:ln>
          <a:effectLst>
            <a:outerShdw blurRad="50800" dist="38100" dir="2700000" algn="tl" rotWithShape="0">
              <a:srgbClr val="000000">
                <a:alpha val="43000"/>
              </a:srgbClr>
            </a:outerShdw>
          </a:effectLst>
        </p:spPr>
        <p:style>
          <a:lnRef idx="2">
            <a:schemeClr val="accent5"/>
          </a:lnRef>
          <a:fillRef idx="1">
            <a:schemeClr val="lt1"/>
          </a:fillRef>
          <a:effectRef idx="0">
            <a:schemeClr val="accent5"/>
          </a:effectRef>
          <a:fontRef idx="minor">
            <a:schemeClr val="dk1"/>
          </a:fontRef>
        </p:style>
      </p:pic>
      <p:pic>
        <p:nvPicPr>
          <p:cNvPr id="7" name="Picture 3" descr="C:\Users\need\Pictures\নির্বাচনের মিছিল7.jpg"/>
          <p:cNvPicPr>
            <a:picLocks noChangeAspect="1" noChangeArrowheads="1"/>
          </p:cNvPicPr>
          <p:nvPr/>
        </p:nvPicPr>
        <p:blipFill>
          <a:blip r:embed="rId4"/>
          <a:srcRect t="35294" r="49231"/>
          <a:stretch>
            <a:fillRect/>
          </a:stretch>
        </p:blipFill>
        <p:spPr bwMode="auto">
          <a:xfrm>
            <a:off x="228600" y="3733800"/>
            <a:ext cx="3124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895600" y="152400"/>
            <a:ext cx="3733800" cy="52322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নির্বাচনী প্রচারনা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Bottom)">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3" descr="C:\Users\need\Pictures\n7.jpg"/>
          <p:cNvPicPr>
            <a:picLocks noChangeAspect="1" noChangeArrowheads="1"/>
          </p:cNvPicPr>
          <p:nvPr/>
        </p:nvPicPr>
        <p:blipFill>
          <a:blip r:embed="rId2"/>
          <a:srcRect/>
          <a:stretch>
            <a:fillRect/>
          </a:stretch>
        </p:blipFill>
        <p:spPr bwMode="auto">
          <a:xfrm>
            <a:off x="0" y="228600"/>
            <a:ext cx="2895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C:\Users\need\Pictures\n.jpg"/>
          <p:cNvPicPr>
            <a:picLocks noChangeAspect="1" noChangeArrowheads="1"/>
          </p:cNvPicPr>
          <p:nvPr/>
        </p:nvPicPr>
        <p:blipFill>
          <a:blip r:embed="rId3"/>
          <a:srcRect/>
          <a:stretch>
            <a:fillRect/>
          </a:stretch>
        </p:blipFill>
        <p:spPr bwMode="auto">
          <a:xfrm>
            <a:off x="5791200" y="152400"/>
            <a:ext cx="3124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need\Pictures\n5.jpg"/>
          <p:cNvPicPr>
            <a:picLocks noChangeAspect="1" noChangeArrowheads="1"/>
          </p:cNvPicPr>
          <p:nvPr/>
        </p:nvPicPr>
        <p:blipFill>
          <a:blip r:embed="rId4"/>
          <a:srcRect/>
          <a:stretch>
            <a:fillRect/>
          </a:stretch>
        </p:blipFill>
        <p:spPr bwMode="auto">
          <a:xfrm>
            <a:off x="152400" y="3886200"/>
            <a:ext cx="28956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Users\need\Pictures\n6.jpg"/>
          <p:cNvPicPr>
            <a:picLocks noChangeAspect="1" noChangeArrowheads="1"/>
          </p:cNvPicPr>
          <p:nvPr/>
        </p:nvPicPr>
        <p:blipFill>
          <a:blip r:embed="rId5"/>
          <a:srcRect/>
          <a:stretch>
            <a:fillRect/>
          </a:stretch>
        </p:blipFill>
        <p:spPr bwMode="auto">
          <a:xfrm>
            <a:off x="3048000" y="228600"/>
            <a:ext cx="2590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295400" y="3200400"/>
            <a:ext cx="5334000" cy="461665"/>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১৯৫৪ সালের নির্বাচনের কার্যক্রম</a:t>
            </a:r>
            <a:endParaRPr lang="en-US" sz="2400" dirty="0">
              <a:latin typeface="NikoshBAN" pitchFamily="2" charset="0"/>
              <a:cs typeface="NikoshBAN" pitchFamily="2" charset="0"/>
            </a:endParaRPr>
          </a:p>
        </p:txBody>
      </p:sp>
      <p:pic>
        <p:nvPicPr>
          <p:cNvPr id="10" name="Picture 4" descr="C:\Users\need\Pictures\নির্বাচনের ফলাফল ঘোষণার ছবি1.jpg"/>
          <p:cNvPicPr>
            <a:picLocks noChangeAspect="1" noChangeArrowheads="1"/>
          </p:cNvPicPr>
          <p:nvPr/>
        </p:nvPicPr>
        <p:blipFill>
          <a:blip r:embed="rId6"/>
          <a:srcRect/>
          <a:stretch>
            <a:fillRect/>
          </a:stretch>
        </p:blipFill>
        <p:spPr bwMode="auto">
          <a:xfrm>
            <a:off x="3352800" y="3886200"/>
            <a:ext cx="2819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5" descr="C:\Users\need\Pictures\নির্বাচনের ফলাফল ঘোষণার ছবি2.jpg"/>
          <p:cNvPicPr>
            <a:picLocks noChangeAspect="1" noChangeArrowheads="1"/>
          </p:cNvPicPr>
          <p:nvPr/>
        </p:nvPicPr>
        <p:blipFill>
          <a:blip r:embed="rId7"/>
          <a:srcRect t="18935"/>
          <a:stretch>
            <a:fillRect/>
          </a:stretch>
        </p:blipFill>
        <p:spPr bwMode="auto">
          <a:xfrm>
            <a:off x="6324600" y="3886200"/>
            <a:ext cx="2667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amond(in)">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p:txBody>
      </p:sp>
      <p:sp>
        <p:nvSpPr>
          <p:cNvPr id="3" name="Rectangle 2"/>
          <p:cNvSpPr/>
          <p:nvPr/>
        </p:nvSpPr>
        <p:spPr>
          <a:xfrm>
            <a:off x="228600" y="1295400"/>
            <a:ext cx="8686800" cy="230832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itchFamily="2" charset="0"/>
                <a:cs typeface="NikoshBAN" pitchFamily="2" charset="0"/>
              </a:rPr>
              <a:t>১৯৫৪ সালের ৮-১২ মার্চ পূর্ব পাকিস্তান প্রাদেশিক পরিষদের নির্বাচন অনুষ্ঠিত হয়।</a:t>
            </a:r>
          </a:p>
          <a:p>
            <a:r>
              <a:rPr lang="as-IN" sz="2400" dirty="0" smtClean="0">
                <a:latin typeface="NikoshBAN" pitchFamily="2" charset="0"/>
                <a:cs typeface="NikoshBAN" pitchFamily="2" charset="0"/>
              </a:rPr>
              <a:t>এই নির্বাচনে মোট আসন রাখা হয় ৩০৯ টি। সংখ্যাগুরু মুসলমানদের জন্য ছিল ২৩৭ টি আসন এবং অমুসলিমদের জন্য ছিল ৭২ আসন।</a:t>
            </a:r>
          </a:p>
          <a:p>
            <a:r>
              <a:rPr lang="as-IN" sz="2400" dirty="0" smtClean="0">
                <a:latin typeface="NikoshBAN" pitchFamily="2" charset="0"/>
                <a:cs typeface="NikoshBAN" pitchFamily="2" charset="0"/>
              </a:rPr>
              <a:t>নির্বাচনে যুক্তফ্রন্ট মুসলিম আসনের মধ্যে ২২৩ টি ক্ষমতাশীল মুসলিম লীগ মাত্র ৯ টি আসন লাভ করে। স্বতন্ত্র প্রার্থীরা ৫ টি আসন লাভ করে যুক্তফ্রন্টে যোগদানের আবেদন জানায়।যুক্তফ্রন্ট ৫ জন স্বতন্ত্র সদস্যের আবেদন মঞ্জুর করায় যুক্তফ্রন্ট এর মোট সদস্য হয় ২২৮ জন।</a:t>
            </a:r>
          </a:p>
        </p:txBody>
      </p:sp>
      <p:sp>
        <p:nvSpPr>
          <p:cNvPr id="4" name="Rectangle 3"/>
          <p:cNvSpPr/>
          <p:nvPr/>
        </p:nvSpPr>
        <p:spPr>
          <a:xfrm>
            <a:off x="228600" y="4114800"/>
            <a:ext cx="8610600" cy="1938992"/>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itchFamily="2" charset="0"/>
                <a:cs typeface="NikoshBAN" pitchFamily="2" charset="0"/>
              </a:rPr>
              <a:t>আও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মী মুসলিম লীগ 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১৪৩টি আসন, কৃষক শ্রমিক পার্টি ৪৮, নেজামে ইসলাম ২২, গণতন্ত্রী দল ১৩, এবং খেলাফতে রববানী পার্টি 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২টি আসন।</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অমুসলিম আসনেঃ</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কংগ্রেস 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২৪টি, সংখ্যালঘুদের যুক্তফ্রন্ট 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৯টি আসন।</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গণতন্ত্রী দল পায় ২ টি,</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কম্যুনিস্ট পায় ৫ টি,</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তফসিলী ফেডারেশন ২৭টি ও স্বতন্ত্র ১ টি।</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বৌদ্ধ ২টি,</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খ্রিস্টান পায় ১</a:t>
            </a:r>
            <a:r>
              <a:rPr lang="bn-IN" sz="2400" dirty="0" smtClean="0">
                <a:latin typeface="NikoshBAN" pitchFamily="2" charset="0"/>
                <a:cs typeface="NikoshBAN" pitchFamily="2" charset="0"/>
              </a:rPr>
              <a:t> টি</a:t>
            </a:r>
            <a:r>
              <a:rPr lang="as-IN" sz="2400" dirty="0" smtClean="0">
                <a:latin typeface="NikoshBAN" pitchFamily="2" charset="0"/>
                <a:cs typeface="NikoshBAN" pitchFamily="2" charset="0"/>
              </a:rPr>
              <a:t> </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মোট- ৭১ টি আসন।</a:t>
            </a:r>
            <a:endParaRPr lang="as-IN" sz="2400" dirty="0">
              <a:latin typeface="NikoshBAN" pitchFamily="2" charset="0"/>
              <a:cs typeface="NikoshBAN" pitchFamily="2" charset="0"/>
            </a:endParaRPr>
          </a:p>
        </p:txBody>
      </p:sp>
      <p:sp>
        <p:nvSpPr>
          <p:cNvPr id="5" name="Rectangle 4"/>
          <p:cNvSpPr/>
          <p:nvPr/>
        </p:nvSpPr>
        <p:spPr>
          <a:xfrm>
            <a:off x="1676400" y="457200"/>
            <a:ext cx="5133135" cy="52322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none">
            <a:spAutoFit/>
          </a:bodyPr>
          <a:lstStyle/>
          <a:p>
            <a:pPr algn="ctr"/>
            <a:r>
              <a:rPr lang="as-IN" sz="2800" dirty="0" smtClean="0">
                <a:latin typeface="NikoshBAN" pitchFamily="2" charset="0"/>
                <a:cs typeface="NikoshBAN" pitchFamily="2" charset="0"/>
              </a:rPr>
              <a:t>নির্বাচনের আসন, ফলাফল ও সরকার গঠনঃ</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710963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p:txBody>
      </p:sp>
      <p:sp>
        <p:nvSpPr>
          <p:cNvPr id="8" name="Rectangle 7"/>
          <p:cNvSpPr/>
          <p:nvPr/>
        </p:nvSpPr>
        <p:spPr>
          <a:xfrm>
            <a:off x="381000" y="1143000"/>
            <a:ext cx="8458200" cy="1938992"/>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১৯৫৪ সালের ৩ রা এপ্রিল শেরে বাংলা এ. কে. ফজলুক হক চার সদস্য বিশিষ্ট যুক্তফ্রন্ট মন্ত্রিসভা গঠন করেন। ১৫ মে তাঁর মন্ত্রিসভা সম্প্রসারিত করে আও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মী লীগের আবুল মনসুর আহমদ, আতাউর রহমান খান, শেখ মুজিবুর রহমান, আবদুস সালাম খান এবং হাশিমুদ্দিনকে এর অন্তর্ভুক্ত করে ১৪ সদস্য বিশিষ্ট মন্ত্রীসভা গঠন করেন। প্রধানমন্ত্রী হিসেবে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ত্ব গ্রহণ করেন শেরে বাংলা আবুল কাশেম ফজলুল হক।</a:t>
            </a:r>
            <a:endParaRPr lang="en-US" sz="2400" dirty="0">
              <a:latin typeface="NikoshBAN" pitchFamily="2" charset="0"/>
              <a:cs typeface="NikoshBAN" pitchFamily="2" charset="0"/>
            </a:endParaRPr>
          </a:p>
        </p:txBody>
      </p:sp>
      <p:sp>
        <p:nvSpPr>
          <p:cNvPr id="9" name="TextBox 8"/>
          <p:cNvSpPr txBox="1"/>
          <p:nvPr/>
        </p:nvSpPr>
        <p:spPr>
          <a:xfrm>
            <a:off x="2819400" y="381000"/>
            <a:ext cx="3048000" cy="52322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মন্ত্রীসভা গঠন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6" name="Rectangle 5"/>
          <p:cNvSpPr/>
          <p:nvPr/>
        </p:nvSpPr>
        <p:spPr>
          <a:xfrm>
            <a:off x="381000" y="1524000"/>
            <a:ext cx="8382000" cy="1569660"/>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itchFamily="2" charset="0"/>
                <a:cs typeface="NikoshBAN" pitchFamily="2" charset="0"/>
              </a:rPr>
              <a:t>ঐ দিনই নারা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ণগঞ্জের আদমজী পাটকলে ষড়যন্ত্রমমূলকভাবে বাঙালি ও অবাঙালি শ্রমিকদের মধ্যে এক রক্তক্ষ</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সংঘর্ষে 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১৫০০ শ্রমিক নিহত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এর জন্য কমিউনিস্ট কর্মিদের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এবং তাদের বিরুদ্ধে কোন ব্যবস্থা না নেও</a:t>
            </a:r>
            <a:r>
              <a:rPr lang="bn-IN" sz="2400" dirty="0" smtClean="0">
                <a:latin typeface="NikoshBAN" pitchFamily="2" charset="0"/>
                <a:cs typeface="NikoshBAN" pitchFamily="2" charset="0"/>
              </a:rPr>
              <a:t>য়ায়</a:t>
            </a:r>
            <a:r>
              <a:rPr lang="as-IN" sz="2400" dirty="0" smtClean="0">
                <a:latin typeface="NikoshBAN" pitchFamily="2" charset="0"/>
                <a:cs typeface="NikoshBAN" pitchFamily="2" charset="0"/>
              </a:rPr>
              <a:t> ফজলুল হক সরকারকে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করা </a:t>
            </a:r>
            <a:r>
              <a:rPr lang="bn-IN" sz="2400" dirty="0" smtClean="0">
                <a:latin typeface="NikoshBAN" pitchFamily="2" charset="0"/>
                <a:cs typeface="NikoshBAN" pitchFamily="2" charset="0"/>
              </a:rPr>
              <a:t>হয়</a:t>
            </a:r>
            <a:r>
              <a:rPr lang="as-IN" sz="2400" dirty="0" smtClean="0">
                <a:latin typeface="NikoshBAN" pitchFamily="2" charset="0"/>
                <a:cs typeface="NikoshBAN" pitchFamily="2" charset="0"/>
              </a:rPr>
              <a:t>।</a:t>
            </a:r>
            <a:r>
              <a:rPr lang="bn-IN" sz="2400" dirty="0" smtClean="0">
                <a:latin typeface="NikoshBAN" pitchFamily="2" charset="0"/>
                <a:cs typeface="NikoshBAN" pitchFamily="2" charset="0"/>
              </a:rPr>
              <a:t> এটা ছিল মুসলিম লীগের গভীর ষড়যন্ত্র। </a:t>
            </a:r>
            <a:endParaRPr lang="en-US" sz="2400" dirty="0">
              <a:latin typeface="NikoshBAN" pitchFamily="2" charset="0"/>
              <a:cs typeface="NikoshBAN" pitchFamily="2" charset="0"/>
            </a:endParaRPr>
          </a:p>
        </p:txBody>
      </p:sp>
      <p:sp>
        <p:nvSpPr>
          <p:cNvPr id="7" name="Rectangle 6"/>
          <p:cNvSpPr/>
          <p:nvPr/>
        </p:nvSpPr>
        <p:spPr>
          <a:xfrm>
            <a:off x="381000" y="3505200"/>
            <a:ext cx="8458200" cy="2308324"/>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itchFamily="2" charset="0"/>
                <a:cs typeface="NikoshBAN" pitchFamily="2" charset="0"/>
              </a:rPr>
              <a:t>এই অজুহাতে ৩০ মে, ১৯৫৪ শেরে বাংলা মন্ত্রিসভাকে বরখাস্ত করা হয়</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১৯৩৭ সালের ৯২(ক) ধারা প্রয়োগ করে এবং সরাসরি গভর্নরের শাসন চালু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ফ্রন্টের ১৬০০ নেতা-কর্মীকে আটক করে জেলে পাঠানো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এর মধ্যে প্রাদেশিক পরিষদের নবনির্বাচিত ৩০ জন সদস্যও ছিলেন। আও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মী লীগ অবশ্য ১৯৫৬ সালের ৩০ আগস্ট ক্ষমতা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আসে। তখন মুখ্যমন্ত্রী হন আতাউর রহমান খান। কিন্তু ক</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 মাসের মধ্যেই তাঁদের পদত্যাগ করতে বাধ্য হন।</a:t>
            </a:r>
            <a:endParaRPr lang="en-US" sz="2400" dirty="0">
              <a:latin typeface="NikoshBAN" pitchFamily="2" charset="0"/>
              <a:cs typeface="NikoshBAN" pitchFamily="2" charset="0"/>
            </a:endParaRPr>
          </a:p>
        </p:txBody>
      </p:sp>
      <p:sp>
        <p:nvSpPr>
          <p:cNvPr id="8" name="TextBox 7"/>
          <p:cNvSpPr txBox="1"/>
          <p:nvPr/>
        </p:nvSpPr>
        <p:spPr>
          <a:xfrm>
            <a:off x="2590800" y="381000"/>
            <a:ext cx="3429000" cy="52322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মন্ত্রীসভা বরখাস্ত</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381000" y="990600"/>
            <a:ext cx="8458200" cy="341632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এই নির্বাচনের ফলাফলের কারণে পূর্ব পাকিস্তানের মূখ্যমন্ত্রী আবু হোসেন সরকার ১৯৫৫ সালের ৩ ডিসেম্বর, বাংলা ১৩৬২ সালের ১৭ অগ্রাহায়ণ বহু কাঙ্ক্ষিত বাংলা একাডেমি উদ্বোধন করেন।</a:t>
            </a:r>
          </a:p>
          <a:p>
            <a:r>
              <a:rPr lang="bn-IN" sz="2400" dirty="0" smtClean="0">
                <a:latin typeface="NikoshBAN" pitchFamily="2" charset="0"/>
                <a:cs typeface="NikoshBAN" pitchFamily="2" charset="0"/>
              </a:rPr>
              <a:t>-১৯৫৬ সালের ২১শে ফেব্রুয়ারি মুখ্যমন্ত্রী আবু হোসেন সরকার ও মাওলানা ভাষানী শহিদ মিনার নির্মার্ণের ভিত্তিপ্রস্তর স্থাপন করেন।</a:t>
            </a:r>
          </a:p>
          <a:p>
            <a:r>
              <a:rPr lang="bn-IN" sz="2400" dirty="0" smtClean="0">
                <a:latin typeface="NikoshBAN" pitchFamily="2" charset="0"/>
                <a:cs typeface="NikoshBAN" pitchFamily="2" charset="0"/>
              </a:rPr>
              <a:t>- শিল্পী হামিদুর রহমানের নকশা অনুযায়ী ১৯৬৩ সালের ২০ ফেব্রুয়ারি নব নির্মিত এই শহিদ মিনারের উদ্বোধন করেন শহিদ বরকতের মাতা হাসিনা বেগম।</a:t>
            </a:r>
          </a:p>
          <a:p>
            <a:r>
              <a:rPr lang="bn-IN" sz="2400" dirty="0" smtClean="0">
                <a:latin typeface="NikoshBAN" pitchFamily="2" charset="0"/>
                <a:cs typeface="NikoshBAN" pitchFamily="2" charset="0"/>
              </a:rPr>
              <a:t>- এই নির্বাচনের ফলাফলে ১৯৫৬ সালে পাকিস্তানের ২৩৪ অনুচ্ছেদ বিশিষ্ট প্রথম সংবিধানে ২১৪ নং অনুচ্ছেদে বাংলাকে পাকিস্তানের অন্যতম রাষ্ট্রভাষা করা হয়।</a:t>
            </a:r>
            <a:endParaRPr lang="bn-IN" sz="2400" dirty="0">
              <a:latin typeface="NikoshBAN" pitchFamily="2" charset="0"/>
              <a:cs typeface="NikoshBAN" pitchFamily="2" charset="0"/>
            </a:endParaRPr>
          </a:p>
        </p:txBody>
      </p:sp>
      <p:sp>
        <p:nvSpPr>
          <p:cNvPr id="4" name="TextBox 3"/>
          <p:cNvSpPr txBox="1"/>
          <p:nvPr/>
        </p:nvSpPr>
        <p:spPr>
          <a:xfrm>
            <a:off x="1828800" y="228600"/>
            <a:ext cx="5029200" cy="523220"/>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১৯৫৪ সালের নির্বাচনের প্রভাব ও ফলাফল </a:t>
            </a:r>
            <a:endParaRPr lang="en-US" sz="2800" dirty="0">
              <a:latin typeface="NikoshBAN" pitchFamily="2" charset="0"/>
              <a:cs typeface="NikoshBAN" pitchFamily="2" charset="0"/>
            </a:endParaRPr>
          </a:p>
        </p:txBody>
      </p:sp>
      <p:sp>
        <p:nvSpPr>
          <p:cNvPr id="5" name="Rectangle 4"/>
          <p:cNvSpPr/>
          <p:nvPr/>
        </p:nvSpPr>
        <p:spPr>
          <a:xfrm>
            <a:off x="457200" y="4724400"/>
            <a:ext cx="8305800" cy="156966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যুক্তফ্রন্ট সরকার খুব ক্ষণস্থায়ী হলেও ইতিহাসে এ নির্বাচনী জোটের গুরুত্ব অপরিসীম। কারণ এর মধ্য দিয়ে পাকিস্তানি শাসকগোষ্ঠীর দমনপীড়নের বিরুদ্ধে বাঙালির আত্মনিয়ন্ত্রণাধিকারের প্রথম সম্মিলিত দাবি তুলেছিল ১৯৫৪-এর যুক্তফ্রন্ট গঠনের মধ্য দিয়ে।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667000" y="304800"/>
            <a:ext cx="4114800" cy="523220"/>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উপসংহার</a:t>
            </a:r>
            <a:endParaRPr lang="en-US" sz="2800" dirty="0">
              <a:latin typeface="NikoshBAN" pitchFamily="2" charset="0"/>
              <a:cs typeface="NikoshBAN" pitchFamily="2" charset="0"/>
            </a:endParaRPr>
          </a:p>
        </p:txBody>
      </p:sp>
      <p:sp>
        <p:nvSpPr>
          <p:cNvPr id="4" name="TextBox 3"/>
          <p:cNvSpPr txBox="1"/>
          <p:nvPr/>
        </p:nvSpPr>
        <p:spPr>
          <a:xfrm>
            <a:off x="609600" y="1371600"/>
            <a:ext cx="8382000" cy="2677656"/>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পাকিস্তান আমলে পূর্ববাংলা ব্যবস্থাপক পরিষদের প্রথম নির্বাচন অনুষ্ঠিত হয় ১৯৫৪ সালে । নির্বাচনে মুসলিম লীগ সরকারকে পরাজিত করার লক্ষ্যে আওয়ামী মুসলিম লীগ, কৃষক শ্রমিক পার্টি ও নেজামে ইসলামী দলগুলির সমন্বয়ে যুক্তফ্রন্ট গঠিত হয়। যুক্তফ্রন্ট ২১ দফা নির্বাচনী মেনিফেস্টো ঘোষণা করে। নির্বাচন অবাধ ও নিরপেক্ষ হয়েছিল। নির্বাচনে ক্ষমতাসীন মুসলিম লীগ সরকারের পরাজয় ঘটে। নির্বাচনের পর যুক্তফ্রন্ট ভেঙ্গে যায়। ১৯৫৬ থেকে ১৯৫৮ সাল পর্যন্ত আওয়ালীগ পূর্ব পাকিস্তানের ক্ষমতায় অধিষ্ঠিত ছিল। তখন প্রদেশে অনেক উন্নয়ন ঘটে।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TextBox 3"/>
          <p:cNvSpPr txBox="1"/>
          <p:nvPr/>
        </p:nvSpPr>
        <p:spPr>
          <a:xfrm>
            <a:off x="609600" y="1371600"/>
            <a:ext cx="7696200" cy="508857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365760" lvl="0" indent="-256032">
              <a:spcBef>
                <a:spcPts val="400"/>
              </a:spcBef>
              <a:buClr>
                <a:schemeClr val="accent1"/>
              </a:buClr>
              <a:buSzPct val="68000"/>
              <a:defRPr/>
            </a:pPr>
            <a:r>
              <a:rPr lang="en-US" sz="2400" dirty="0" smtClean="0">
                <a:latin typeface="NikoshBAN" pitchFamily="2" charset="0"/>
                <a:cs typeface="NikoshBAN" pitchFamily="2" charset="0"/>
              </a:rPr>
              <a:t>১। ১৯৫৪ </a:t>
            </a:r>
            <a:r>
              <a:rPr lang="en-US" sz="2400" dirty="0" err="1" smtClean="0">
                <a:latin typeface="NikoshBAN" pitchFamily="2" charset="0"/>
                <a:cs typeface="NikoshBAN" pitchFamily="2" charset="0"/>
              </a:rPr>
              <a:t>সালের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নির্বাচনে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আসন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সংখ্যা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a:t>
            </a:r>
            <a:r>
              <a:rPr lang="en-US" sz="2400" dirty="0" smtClean="0">
                <a:latin typeface="NikoshBAN" pitchFamily="2" charset="0"/>
                <a:cs typeface="NikoshBAN" pitchFamily="2" charset="0"/>
              </a:rPr>
              <a:t>?</a:t>
            </a:r>
          </a:p>
          <a:p>
            <a:pPr marL="365760" lvl="0" indent="-256032">
              <a:spcBef>
                <a:spcPts val="400"/>
              </a:spcBef>
              <a:buClr>
                <a:schemeClr val="accent1"/>
              </a:buClr>
              <a:buSzPct val="68000"/>
              <a:defRPr/>
            </a:pPr>
            <a:r>
              <a:rPr lang="en-US" sz="2400" b="1" dirty="0" err="1" smtClean="0">
                <a:solidFill>
                  <a:srgbClr val="FF0000"/>
                </a:solidFill>
                <a:latin typeface="NikoshBAN" pitchFamily="2" charset="0"/>
                <a:cs typeface="NikoshBAN" pitchFamily="2" charset="0"/>
              </a:rPr>
              <a:t>উত্তরঃ</a:t>
            </a:r>
            <a:r>
              <a:rPr lang="en-US" sz="2400" b="1" dirty="0" smtClean="0">
                <a:solidFill>
                  <a:srgbClr val="FF0000"/>
                </a:solidFill>
                <a:latin typeface="NikoshBAN" pitchFamily="2" charset="0"/>
                <a:cs typeface="NikoshBAN" pitchFamily="2" charset="0"/>
              </a:rPr>
              <a:t>- ৩০৯ </a:t>
            </a:r>
            <a:r>
              <a:rPr lang="en-US" sz="2400" b="1" dirty="0" err="1" smtClean="0">
                <a:solidFill>
                  <a:srgbClr val="FF0000"/>
                </a:solidFill>
                <a:latin typeface="NikoshBAN" pitchFamily="2" charset="0"/>
                <a:cs typeface="NikoshBAN" pitchFamily="2" charset="0"/>
              </a:rPr>
              <a:t>টি</a:t>
            </a:r>
            <a:r>
              <a:rPr lang="en-US" sz="2400" b="1" dirty="0" smtClean="0">
                <a:solidFill>
                  <a:srgbClr val="FF0000"/>
                </a:solidFill>
                <a:latin typeface="NikoshBAN" pitchFamily="2" charset="0"/>
                <a:cs typeface="NikoshBAN" pitchFamily="2" charset="0"/>
              </a:rPr>
              <a:t>।</a:t>
            </a:r>
          </a:p>
          <a:p>
            <a:pPr marL="365760" lvl="0" indent="-256032">
              <a:spcBef>
                <a:spcPts val="400"/>
              </a:spcBef>
              <a:buClr>
                <a:schemeClr val="accent1"/>
              </a:buClr>
              <a:buSzPct val="68000"/>
              <a:defRPr/>
            </a:pPr>
            <a:r>
              <a:rPr lang="en-US" sz="2400" dirty="0" smtClean="0">
                <a:latin typeface="NikoshBAN" pitchFamily="2" charset="0"/>
                <a:cs typeface="NikoshBAN" pitchFamily="2" charset="0"/>
              </a:rPr>
              <a:t>২</a:t>
            </a:r>
            <a:r>
              <a:rPr lang="bn-BD" sz="2400" dirty="0" smtClean="0">
                <a:latin typeface="NikoshBAN" pitchFamily="2" charset="0"/>
                <a:cs typeface="NikoshBAN" pitchFamily="2" charset="0"/>
              </a:rPr>
              <a:t>।  আওয়ামী মুসলিম লীগ কখন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গঠিত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bn-BD"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a:p>
            <a:pPr marL="365760" lvl="0" indent="-256032">
              <a:spcBef>
                <a:spcPts val="400"/>
              </a:spcBef>
              <a:buClr>
                <a:schemeClr val="accent1"/>
              </a:buClr>
              <a:buSzPct val="68000"/>
              <a:defRPr/>
            </a:pPr>
            <a:r>
              <a:rPr lang="en-US" sz="2400" b="1" dirty="0" err="1" smtClean="0">
                <a:solidFill>
                  <a:srgbClr val="FF0000"/>
                </a:solidFill>
                <a:latin typeface="NikoshBAN" pitchFamily="2" charset="0"/>
                <a:cs typeface="NikoshBAN" pitchFamily="2" charset="0"/>
              </a:rPr>
              <a:t>উত্তরঃ</a:t>
            </a:r>
            <a:r>
              <a:rPr lang="en-US" sz="2400" b="1" dirty="0" smtClean="0">
                <a:solidFill>
                  <a:srgbClr val="FF0000"/>
                </a:solidFill>
                <a:latin typeface="NikoshBAN" pitchFamily="2" charset="0"/>
                <a:cs typeface="NikoshBAN" pitchFamily="2" charset="0"/>
              </a:rPr>
              <a:t>- </a:t>
            </a:r>
            <a:r>
              <a:rPr lang="bn-BD" sz="2400" b="1" dirty="0" smtClean="0">
                <a:solidFill>
                  <a:srgbClr val="FF0000"/>
                </a:solidFill>
                <a:latin typeface="NikoshBAN" pitchFamily="2" charset="0"/>
                <a:cs typeface="NikoshBAN" pitchFamily="2" charset="0"/>
              </a:rPr>
              <a:t>২৩</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জুন</a:t>
            </a:r>
            <a:r>
              <a:rPr lang="en-US" sz="2400" b="1" dirty="0" smtClean="0">
                <a:solidFill>
                  <a:srgbClr val="FF0000"/>
                </a:solidFill>
                <a:latin typeface="NikoshBAN" pitchFamily="2" charset="0"/>
                <a:cs typeface="NikoshBAN" pitchFamily="2" charset="0"/>
              </a:rPr>
              <a:t> </a:t>
            </a:r>
            <a:r>
              <a:rPr lang="bn-BD" sz="2400" b="1" dirty="0" smtClean="0">
                <a:solidFill>
                  <a:srgbClr val="FF0000"/>
                </a:solidFill>
                <a:latin typeface="NikoshBAN" pitchFamily="2" charset="0"/>
                <a:cs typeface="NikoshBAN" pitchFamily="2" charset="0"/>
              </a:rPr>
              <a:t>১৯৪৯ </a:t>
            </a:r>
            <a:r>
              <a:rPr lang="en-US" sz="2400" b="1" dirty="0" err="1" smtClean="0">
                <a:solidFill>
                  <a:srgbClr val="FF0000"/>
                </a:solidFill>
                <a:latin typeface="NikoshBAN" pitchFamily="2" charset="0"/>
                <a:cs typeface="NikoshBAN" pitchFamily="2" charset="0"/>
              </a:rPr>
              <a:t>সালে</a:t>
            </a:r>
            <a:r>
              <a:rPr lang="en-US" sz="2400" b="1" dirty="0" smtClean="0">
                <a:solidFill>
                  <a:srgbClr val="FF0000"/>
                </a:solidFill>
                <a:latin typeface="NikoshBAN" pitchFamily="2" charset="0"/>
                <a:cs typeface="NikoshBAN" pitchFamily="2" charset="0"/>
              </a:rPr>
              <a:t>।</a:t>
            </a:r>
            <a:endParaRPr lang="bn-BD" sz="2400" b="1" dirty="0" smtClean="0">
              <a:solidFill>
                <a:srgbClr val="FF0000"/>
              </a:solidFill>
              <a:latin typeface="NikoshBAN" pitchFamily="2" charset="0"/>
              <a:cs typeface="NikoshBAN" pitchFamily="2" charset="0"/>
            </a:endParaRPr>
          </a:p>
          <a:p>
            <a:pPr marL="365760" lvl="0" indent="-256032">
              <a:spcBef>
                <a:spcPts val="400"/>
              </a:spcBef>
              <a:buClr>
                <a:schemeClr val="accent1"/>
              </a:buClr>
              <a:buSzPct val="68000"/>
              <a:defRPr/>
            </a:pPr>
            <a:r>
              <a:rPr lang="bn-BD" sz="2400" dirty="0" smtClean="0">
                <a:latin typeface="NikoshBAN" pitchFamily="2" charset="0"/>
                <a:cs typeface="NikoshBAN" pitchFamily="2" charset="0"/>
              </a:rPr>
              <a:t>৩। যুক্তফন্ট্রের নির্বাচনি প্র</a:t>
            </a:r>
            <a:r>
              <a:rPr lang="en-US" sz="2400" dirty="0" err="1" smtClean="0">
                <a:latin typeface="NikoshBAN" pitchFamily="2" charset="0"/>
                <a:cs typeface="NikoshBAN" pitchFamily="2" charset="0"/>
              </a:rPr>
              <a:t>তীক</a:t>
            </a:r>
            <a:r>
              <a:rPr lang="bn-BD" sz="2400" dirty="0" smtClean="0">
                <a:latin typeface="NikoshBAN" pitchFamily="2" charset="0"/>
                <a:cs typeface="NikoshBAN" pitchFamily="2" charset="0"/>
              </a:rPr>
              <a:t> কি ছিল?     </a:t>
            </a:r>
          </a:p>
          <a:p>
            <a:pPr marL="365760" lvl="0" indent="-256032">
              <a:spcBef>
                <a:spcPts val="400"/>
              </a:spcBef>
              <a:buClr>
                <a:schemeClr val="accent1"/>
              </a:buClr>
              <a:buSzPct val="68000"/>
              <a:defRPr/>
            </a:pPr>
            <a:r>
              <a:rPr lang="en-US" sz="2400" b="1" dirty="0" err="1" smtClean="0">
                <a:solidFill>
                  <a:srgbClr val="FF0000"/>
                </a:solidFill>
                <a:latin typeface="NikoshBAN" pitchFamily="2" charset="0"/>
                <a:cs typeface="NikoshBAN" pitchFamily="2" charset="0"/>
              </a:rPr>
              <a:t>উত্তরঃ</a:t>
            </a:r>
            <a:r>
              <a:rPr lang="en-US" sz="2400" b="1" dirty="0" smtClean="0">
                <a:solidFill>
                  <a:srgbClr val="FF0000"/>
                </a:solidFill>
                <a:latin typeface="NikoshBAN" pitchFamily="2" charset="0"/>
                <a:cs typeface="NikoshBAN" pitchFamily="2" charset="0"/>
              </a:rPr>
              <a:t>- </a:t>
            </a:r>
            <a:r>
              <a:rPr lang="bn-BD" sz="2400" b="1" dirty="0" smtClean="0">
                <a:solidFill>
                  <a:srgbClr val="FF0000"/>
                </a:solidFill>
                <a:latin typeface="NikoshBAN" pitchFamily="2" charset="0"/>
                <a:cs typeface="NikoshBAN" pitchFamily="2" charset="0"/>
              </a:rPr>
              <a:t>নৌকা </a:t>
            </a:r>
            <a:r>
              <a:rPr lang="en-US" sz="2400" b="1" dirty="0" smtClean="0">
                <a:solidFill>
                  <a:srgbClr val="FF0000"/>
                </a:solidFill>
                <a:latin typeface="NikoshBAN" pitchFamily="2" charset="0"/>
                <a:cs typeface="NikoshBAN" pitchFamily="2" charset="0"/>
              </a:rPr>
              <a:t>।</a:t>
            </a:r>
            <a:endParaRPr lang="en-US" sz="2400" dirty="0" smtClean="0">
              <a:latin typeface="NikoshBAN" pitchFamily="2" charset="0"/>
              <a:cs typeface="NikoshBAN" pitchFamily="2" charset="0"/>
            </a:endParaRPr>
          </a:p>
          <a:p>
            <a:pPr marL="365760" lvl="0" indent="-256032">
              <a:spcBef>
                <a:spcPts val="400"/>
              </a:spcBef>
              <a:buClr>
                <a:schemeClr val="accent1"/>
              </a:buClr>
              <a:buSzPct val="68000"/>
              <a:defRPr/>
            </a:pPr>
            <a:r>
              <a:rPr lang="en-US" sz="2400" dirty="0" smtClean="0">
                <a:latin typeface="NikoshBAN" pitchFamily="2" charset="0"/>
                <a:cs typeface="NikoshBAN" pitchFamily="2" charset="0"/>
              </a:rPr>
              <a:t>৪</a:t>
            </a:r>
            <a:r>
              <a:rPr lang="bn-BD" sz="2400" dirty="0" smtClean="0">
                <a:latin typeface="NikoshBAN" pitchFamily="2" charset="0"/>
                <a:cs typeface="NikoshBAN" pitchFamily="2" charset="0"/>
              </a:rPr>
              <a:t>।</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মুসলিম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লীগের</a:t>
            </a:r>
            <a:r>
              <a:rPr lang="bn-BD" sz="2400" dirty="0" smtClean="0">
                <a:latin typeface="NikoshBAN" pitchFamily="2" charset="0"/>
                <a:cs typeface="NikoshBAN" pitchFamily="2" charset="0"/>
              </a:rPr>
              <a:t> নির্বাচনি প্র</a:t>
            </a:r>
            <a:r>
              <a:rPr lang="en-US" sz="2400" dirty="0" err="1" smtClean="0">
                <a:latin typeface="NikoshBAN" pitchFamily="2" charset="0"/>
                <a:cs typeface="NikoshBAN" pitchFamily="2" charset="0"/>
              </a:rPr>
              <a:t>তীক</a:t>
            </a:r>
            <a:r>
              <a:rPr lang="bn-BD" sz="2400" dirty="0" smtClean="0">
                <a:latin typeface="NikoshBAN" pitchFamily="2" charset="0"/>
                <a:cs typeface="NikoshBAN" pitchFamily="2" charset="0"/>
              </a:rPr>
              <a:t> কি ছিল? </a:t>
            </a:r>
            <a:endParaRPr lang="en-US" sz="2400" dirty="0" smtClean="0">
              <a:latin typeface="NikoshBAN" pitchFamily="2" charset="0"/>
              <a:cs typeface="NikoshBAN" pitchFamily="2" charset="0"/>
            </a:endParaRPr>
          </a:p>
          <a:p>
            <a:pPr marL="365760" lvl="0" indent="-256032">
              <a:spcBef>
                <a:spcPts val="400"/>
              </a:spcBef>
              <a:buClr>
                <a:schemeClr val="accent1"/>
              </a:buClr>
              <a:buSzPct val="68000"/>
              <a:defRPr/>
            </a:pPr>
            <a:r>
              <a:rPr lang="en-US" sz="2400" b="1" dirty="0" err="1" smtClean="0">
                <a:solidFill>
                  <a:srgbClr val="FF0000"/>
                </a:solidFill>
                <a:latin typeface="NikoshBAN" pitchFamily="2" charset="0"/>
                <a:cs typeface="NikoshBAN" pitchFamily="2" charset="0"/>
              </a:rPr>
              <a:t>উত্তরঃ</a:t>
            </a:r>
            <a:r>
              <a:rPr lang="en-US" sz="2400" b="1" dirty="0" smtClean="0">
                <a:solidFill>
                  <a:srgbClr val="FF0000"/>
                </a:solidFill>
                <a:latin typeface="NikoshBAN" pitchFamily="2" charset="0"/>
                <a:cs typeface="NikoshBAN" pitchFamily="2" charset="0"/>
              </a:rPr>
              <a:t>- </a:t>
            </a:r>
            <a:r>
              <a:rPr lang="bn-BD" sz="2400" b="1" dirty="0" smtClean="0">
                <a:solidFill>
                  <a:srgbClr val="FF0000"/>
                </a:solidFill>
                <a:latin typeface="NikoshBAN" pitchFamily="2" charset="0"/>
                <a:cs typeface="NikoshBAN" pitchFamily="2" charset="0"/>
              </a:rPr>
              <a:t>হারিকেন</a:t>
            </a:r>
            <a:r>
              <a:rPr lang="en-US" sz="2400" b="1" dirty="0" smtClean="0">
                <a:solidFill>
                  <a:srgbClr val="FF0000"/>
                </a:solidFill>
                <a:latin typeface="NikoshBAN" pitchFamily="2" charset="0"/>
                <a:cs typeface="NikoshBAN" pitchFamily="2" charset="0"/>
              </a:rPr>
              <a:t>।</a:t>
            </a:r>
            <a:endParaRPr lang="bn-IN" sz="2400" b="1" dirty="0" smtClean="0">
              <a:solidFill>
                <a:srgbClr val="FF0000"/>
              </a:solidFill>
              <a:latin typeface="NikoshBAN" pitchFamily="2" charset="0"/>
              <a:cs typeface="NikoshBAN" pitchFamily="2" charset="0"/>
            </a:endParaRPr>
          </a:p>
          <a:p>
            <a:pPr marL="365760" lvl="0" indent="-256032">
              <a:spcBef>
                <a:spcPts val="400"/>
              </a:spcBef>
              <a:buClr>
                <a:schemeClr val="accent1"/>
              </a:buClr>
              <a:buSzPct val="68000"/>
              <a:defRPr/>
            </a:pPr>
            <a:r>
              <a:rPr lang="bn-IN" sz="2400" b="1" dirty="0" smtClean="0">
                <a:solidFill>
                  <a:srgbClr val="FF0000"/>
                </a:solidFill>
                <a:latin typeface="NikoshBAN" pitchFamily="2" charset="0"/>
                <a:cs typeface="NikoshBAN" pitchFamily="2" charset="0"/>
              </a:rPr>
              <a:t>৫। ১৯৫৪ সালে নির্বাচনে মুসলিম লীগ কতটি আসন পায়?</a:t>
            </a:r>
          </a:p>
          <a:p>
            <a:pPr marL="365760" lvl="0" indent="-256032">
              <a:spcBef>
                <a:spcPts val="400"/>
              </a:spcBef>
              <a:buClr>
                <a:schemeClr val="accent1"/>
              </a:buClr>
              <a:buSzPct val="68000"/>
              <a:defRPr/>
            </a:pPr>
            <a:r>
              <a:rPr lang="bn-IN" sz="2400" b="1" dirty="0" smtClean="0">
                <a:solidFill>
                  <a:srgbClr val="FF0000"/>
                </a:solidFill>
                <a:latin typeface="NikoshBAN" pitchFamily="2" charset="0"/>
                <a:cs typeface="NikoshBAN" pitchFamily="2" charset="0"/>
              </a:rPr>
              <a:t>উত্তরঃ মাত্র ৯ টি আসন। </a:t>
            </a:r>
          </a:p>
          <a:p>
            <a:pPr marL="365760" lvl="0" indent="-256032">
              <a:spcBef>
                <a:spcPts val="400"/>
              </a:spcBef>
              <a:buClr>
                <a:schemeClr val="accent1"/>
              </a:buClr>
              <a:buSzPct val="68000"/>
              <a:defRPr/>
            </a:pPr>
            <a:r>
              <a:rPr lang="bn-IN" sz="2400" b="1" dirty="0" smtClean="0">
                <a:solidFill>
                  <a:srgbClr val="FF0000"/>
                </a:solidFill>
                <a:latin typeface="NikoshBAN" pitchFamily="2" charset="0"/>
                <a:cs typeface="NikoshBAN" pitchFamily="2" charset="0"/>
              </a:rPr>
              <a:t>৬। যুক্তফ্রন্ট কত সালে গঠিত হয়?</a:t>
            </a:r>
          </a:p>
          <a:p>
            <a:pPr marL="365760" lvl="0" indent="-256032">
              <a:spcBef>
                <a:spcPts val="400"/>
              </a:spcBef>
              <a:buClr>
                <a:schemeClr val="accent1"/>
              </a:buClr>
              <a:buSzPct val="68000"/>
              <a:defRPr/>
            </a:pPr>
            <a:r>
              <a:rPr lang="bn-IN" sz="2400" b="1" dirty="0" smtClean="0">
                <a:solidFill>
                  <a:srgbClr val="FF0000"/>
                </a:solidFill>
                <a:latin typeface="NikoshBAN" pitchFamily="2" charset="0"/>
                <a:cs typeface="NikoshBAN" pitchFamily="2" charset="0"/>
              </a:rPr>
              <a:t>উত্তরঃ  ১৯৫৩ সালে। </a:t>
            </a:r>
          </a:p>
        </p:txBody>
      </p:sp>
      <p:sp>
        <p:nvSpPr>
          <p:cNvPr id="5" name="TextBox 4"/>
          <p:cNvSpPr txBox="1"/>
          <p:nvPr/>
        </p:nvSpPr>
        <p:spPr>
          <a:xfrm>
            <a:off x="2743200" y="457200"/>
            <a:ext cx="3657600" cy="523220"/>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মূল্যায়ন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Picture 2" descr="No photo description available."/>
          <p:cNvPicPr>
            <a:picLocks noChangeAspect="1" noChangeArrowheads="1"/>
          </p:cNvPicPr>
          <p:nvPr/>
        </p:nvPicPr>
        <p:blipFill>
          <a:blip r:embed="rId2"/>
          <a:srcRect/>
          <a:stretch>
            <a:fillRect/>
          </a:stretch>
        </p:blipFill>
        <p:spPr bwMode="auto">
          <a:xfrm>
            <a:off x="6019800" y="152400"/>
            <a:ext cx="2971800" cy="2743200"/>
          </a:xfrm>
          <a:prstGeom prst="rect">
            <a:avLst/>
          </a:prstGeom>
          <a:solidFill>
            <a:schemeClr val="accent6">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jahid\Downloads\SHAREit\Redmi 7\Documents\Messenger\received_2262045144083060.jpeg"/>
          <p:cNvPicPr/>
          <p:nvPr/>
        </p:nvPicPr>
        <p:blipFill>
          <a:blip r:embed="rId3" cstate="print"/>
          <a:srcRect/>
          <a:stretch>
            <a:fillRect/>
          </a:stretch>
        </p:blipFill>
        <p:spPr bwMode="auto">
          <a:xfrm>
            <a:off x="228600" y="152400"/>
            <a:ext cx="3867928"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28601" y="4180344"/>
            <a:ext cx="4190999" cy="2677656"/>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buNone/>
            </a:pPr>
            <a:r>
              <a:rPr lang="en-SG" sz="2400" b="1" dirty="0" err="1" smtClean="0">
                <a:solidFill>
                  <a:schemeClr val="accent2">
                    <a:lumMod val="75000"/>
                  </a:schemeClr>
                </a:solidFill>
                <a:latin typeface="NikoshBAN" panose="02000000000000000000" pitchFamily="2" charset="0"/>
                <a:cs typeface="NikoshBAN" panose="02000000000000000000" pitchFamily="2" charset="0"/>
              </a:rPr>
              <a:t>মোঃ</a:t>
            </a:r>
            <a:r>
              <a:rPr lang="bn-IN" sz="2400" b="1" dirty="0" smtClean="0">
                <a:solidFill>
                  <a:schemeClr val="accent2">
                    <a:lumMod val="75000"/>
                  </a:schemeClr>
                </a:solidFill>
                <a:latin typeface="NikoshBAN" panose="02000000000000000000" pitchFamily="2" charset="0"/>
                <a:cs typeface="NikoshBAN" panose="02000000000000000000" pitchFamily="2" charset="0"/>
              </a:rPr>
              <a:t> জাহিদুল ইসলাম</a:t>
            </a:r>
          </a:p>
          <a:p>
            <a:pPr algn="ctr">
              <a:buNone/>
            </a:pPr>
            <a:r>
              <a:rPr lang="bn-IN" sz="2400" b="1" dirty="0" smtClean="0">
                <a:solidFill>
                  <a:schemeClr val="accent2">
                    <a:lumMod val="75000"/>
                  </a:schemeClr>
                </a:solidFill>
                <a:latin typeface="NikoshBAN" panose="02000000000000000000" pitchFamily="2" charset="0"/>
                <a:cs typeface="NikoshBAN" panose="02000000000000000000" pitchFamily="2" charset="0"/>
              </a:rPr>
              <a:t>সহকারী অধ্যাপক</a:t>
            </a:r>
            <a:r>
              <a:rPr lang="en-US" sz="2400" b="1" dirty="0" smtClean="0">
                <a:solidFill>
                  <a:schemeClr val="accent2">
                    <a:lumMod val="75000"/>
                  </a:schemeClr>
                </a:solidFill>
                <a:latin typeface="NikoshBAN" panose="02000000000000000000" pitchFamily="2" charset="0"/>
                <a:cs typeface="NikoshBAN" panose="02000000000000000000" pitchFamily="2" charset="0"/>
              </a:rPr>
              <a:t>,</a:t>
            </a:r>
            <a:r>
              <a:rPr lang="bn-IN" sz="2400" b="1" dirty="0" smtClean="0">
                <a:solidFill>
                  <a:schemeClr val="accent2">
                    <a:lumMod val="75000"/>
                  </a:schemeClr>
                </a:solidFill>
                <a:latin typeface="NikoshBAN" panose="02000000000000000000" pitchFamily="2" charset="0"/>
                <a:cs typeface="NikoshBAN" panose="02000000000000000000" pitchFamily="2" charset="0"/>
              </a:rPr>
              <a:t> ইতিহাস বিভাগ,</a:t>
            </a:r>
            <a:endParaRPr lang="en-SG"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bn-IN" sz="2400" dirty="0" smtClean="0">
                <a:solidFill>
                  <a:schemeClr val="accent2">
                    <a:lumMod val="75000"/>
                  </a:schemeClr>
                </a:solidFill>
                <a:latin typeface="NikoshBAN" panose="02000000000000000000" pitchFamily="2" charset="0"/>
                <a:cs typeface="NikoshBAN" panose="02000000000000000000" pitchFamily="2" charset="0"/>
              </a:rPr>
              <a:t>পল্লবী ডিগ্রী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কলেজ</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 প্লট#১/১, রোড#৫, </a:t>
            </a:r>
          </a:p>
          <a:p>
            <a:pPr algn="ctr">
              <a:buNone/>
            </a:pPr>
            <a:r>
              <a:rPr lang="bn-IN" sz="2400" dirty="0" smtClean="0">
                <a:solidFill>
                  <a:schemeClr val="accent2">
                    <a:lumMod val="75000"/>
                  </a:schemeClr>
                </a:solidFill>
                <a:latin typeface="NikoshBAN" panose="02000000000000000000" pitchFamily="2" charset="0"/>
                <a:cs typeface="NikoshBAN" panose="02000000000000000000" pitchFamily="2" charset="0"/>
              </a:rPr>
              <a:t>সেকশন#৮, দুয়ারীপাড়া, </a:t>
            </a:r>
            <a:endParaRPr lang="en-US"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bn-IN" sz="2400" dirty="0" smtClean="0">
                <a:solidFill>
                  <a:schemeClr val="accent2">
                    <a:lumMod val="75000"/>
                  </a:schemeClr>
                </a:solidFill>
                <a:latin typeface="NikoshBAN" panose="02000000000000000000" pitchFamily="2" charset="0"/>
                <a:cs typeface="NikoshBAN" panose="02000000000000000000" pitchFamily="2" charset="0"/>
              </a:rPr>
              <a:t>রুপনগর, ঢাকা-১২১৬। </a:t>
            </a:r>
            <a:endParaRPr lang="en-SG"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en-SG" sz="2400" dirty="0" err="1" smtClean="0">
                <a:solidFill>
                  <a:schemeClr val="accent2">
                    <a:lumMod val="75000"/>
                  </a:schemeClr>
                </a:solidFill>
                <a:latin typeface="NikoshBAN" panose="02000000000000000000" pitchFamily="2" charset="0"/>
                <a:cs typeface="NikoshBAN" panose="02000000000000000000" pitchFamily="2" charset="0"/>
              </a:rPr>
              <a:t>মোবাইল</a:t>
            </a:r>
            <a:r>
              <a:rPr lang="bn-IN"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০১৫৫২৪৬০৬৯৫ </a:t>
            </a:r>
            <a:endParaRPr lang="en-SG"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en-US" sz="2400" dirty="0" smtClean="0">
                <a:solidFill>
                  <a:schemeClr val="accent2">
                    <a:lumMod val="75000"/>
                  </a:schemeClr>
                </a:solidFill>
                <a:latin typeface="NikoshBAN" panose="02000000000000000000" pitchFamily="2" charset="0"/>
                <a:cs typeface="NikoshBAN" panose="02000000000000000000" pitchFamily="2" charset="0"/>
              </a:rPr>
              <a:t>jahid01081971@gmai.com</a:t>
            </a:r>
            <a:r>
              <a:rPr lang="en-SG" sz="2400" dirty="0" smtClean="0">
                <a:solidFill>
                  <a:schemeClr val="accent2">
                    <a:lumMod val="75000"/>
                  </a:schemeClr>
                </a:solidFill>
                <a:latin typeface="NikoshBAN" panose="02000000000000000000" pitchFamily="2" charset="0"/>
                <a:cs typeface="NikoshBAN" panose="02000000000000000000" pitchFamily="2" charset="0"/>
              </a:rPr>
              <a:t> </a:t>
            </a:r>
          </a:p>
        </p:txBody>
      </p:sp>
      <p:sp>
        <p:nvSpPr>
          <p:cNvPr id="9" name="Down Arrow 5">
            <a:extLst>
              <a:ext uri="{FF2B5EF4-FFF2-40B4-BE49-F238E27FC236}">
                <a16:creationId xmlns="" xmlns:a16="http://schemas.microsoft.com/office/drawing/2014/main" id="{94189E4E-4D29-4689-99D1-F682A26BBA4C}"/>
              </a:ext>
            </a:extLst>
          </p:cNvPr>
          <p:cNvSpPr/>
          <p:nvPr/>
        </p:nvSpPr>
        <p:spPr>
          <a:xfrm>
            <a:off x="1066800" y="152400"/>
            <a:ext cx="7876903" cy="1676400"/>
          </a:xfrm>
          <a:prstGeom prst="downArrow">
            <a:avLst>
              <a:gd name="adj1" fmla="val 50000"/>
              <a:gd name="adj2" fmla="val 519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rgbClr val="FF0000"/>
                </a:solidFill>
                <a:latin typeface="NikoshBAN" pitchFamily="2" charset="0"/>
                <a:cs typeface="NikoshBAN" pitchFamily="2" charset="0"/>
              </a:rPr>
              <a:t>শিক্ষক পরিচিতি</a:t>
            </a:r>
            <a:endParaRPr lang="en-US" sz="5400" b="1" dirty="0">
              <a:solidFill>
                <a:srgbClr val="FF0000"/>
              </a:solidFill>
              <a:latin typeface="NikoshBAN" pitchFamily="2" charset="0"/>
              <a:cs typeface="NikoshBAN" pitchFamily="2" charset="0"/>
            </a:endParaRPr>
          </a:p>
        </p:txBody>
      </p:sp>
      <p:sp>
        <p:nvSpPr>
          <p:cNvPr id="10" name="TextBox 3"/>
          <p:cNvSpPr txBox="1"/>
          <p:nvPr/>
        </p:nvSpPr>
        <p:spPr>
          <a:xfrm>
            <a:off x="4800600" y="4057233"/>
            <a:ext cx="4191000" cy="2800767"/>
          </a:xfrm>
          <a:prstGeom prst="rect">
            <a:avLst/>
          </a:prstGeom>
          <a:solidFill>
            <a:srgbClr val="00B0F0"/>
          </a:solid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বি</a:t>
            </a:r>
            <a:r>
              <a:rPr lang="as-IN" sz="2800" dirty="0" smtClean="0">
                <a:solidFill>
                  <a:schemeClr val="accent2">
                    <a:lumMod val="75000"/>
                  </a:schemeClr>
                </a:solidFill>
                <a:latin typeface="NikoshBAN" panose="02000000000000000000" pitchFamily="2" charset="0"/>
                <a:cs typeface="NikoshBAN" panose="02000000000000000000" pitchFamily="2" charset="0"/>
              </a:rPr>
              <a:t>ষ</a:t>
            </a:r>
            <a:r>
              <a:rPr lang="en-SG" sz="2800" dirty="0" smtClean="0">
                <a:solidFill>
                  <a:schemeClr val="accent2">
                    <a:lumMod val="75000"/>
                  </a:schemeClr>
                </a:solidFill>
                <a:latin typeface="NikoshBAN" panose="02000000000000000000" pitchFamily="2" charset="0"/>
                <a:cs typeface="NikoshBAN" panose="02000000000000000000" pitchFamily="2" charset="0"/>
              </a:rPr>
              <a:t>য়</a:t>
            </a:r>
            <a:endParaRPr lang="bn-IN" sz="2800" dirty="0" smtClean="0">
              <a:solidFill>
                <a:schemeClr val="accent2">
                  <a:lumMod val="75000"/>
                </a:schemeClr>
              </a:solidFill>
              <a:latin typeface="NikoshBAN" panose="02000000000000000000" pitchFamily="2" charset="0"/>
              <a:cs typeface="NikoshBAN" panose="02000000000000000000" pitchFamily="2" charset="0"/>
            </a:endParaRPr>
          </a:p>
          <a:p>
            <a:r>
              <a:rPr lang="en-SG" sz="28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bn-IN" sz="28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bn-IN" sz="2800" dirty="0" smtClean="0">
                <a:solidFill>
                  <a:schemeClr val="accent2">
                    <a:lumMod val="75000"/>
                  </a:schemeClr>
                </a:solidFill>
                <a:latin typeface="NikoshBAN" panose="02000000000000000000" pitchFamily="2" charset="0"/>
                <a:cs typeface="NikoshBAN" panose="02000000000000000000" pitchFamily="2" charset="0"/>
              </a:rPr>
              <a:t>পত্র-প্রথম,   বিষয়</a:t>
            </a:r>
            <a:r>
              <a:rPr lang="bn-IN" sz="2800" b="1" dirty="0" smtClean="0">
                <a:solidFill>
                  <a:schemeClr val="accent2">
                    <a:lumMod val="75000"/>
                  </a:schemeClr>
                </a:solidFill>
                <a:latin typeface="NikoshBAN" panose="02000000000000000000" pitchFamily="2" charset="0"/>
                <a:cs typeface="NikoshBAN" panose="02000000000000000000" pitchFamily="2" charset="0"/>
              </a:rPr>
              <a:t>-</a:t>
            </a:r>
            <a:r>
              <a:rPr lang="en-SG" sz="28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800" dirty="0" smtClean="0">
                <a:solidFill>
                  <a:schemeClr val="accent2">
                    <a:lumMod val="75000"/>
                  </a:schemeClr>
                </a:solidFill>
                <a:latin typeface="NikoshBAN" panose="02000000000000000000" pitchFamily="2" charset="0"/>
                <a:cs typeface="NikoshBAN" panose="02000000000000000000" pitchFamily="2" charset="0"/>
              </a:rPr>
              <a:t>স</a:t>
            </a:r>
            <a:r>
              <a:rPr lang="bn-IN" sz="2800" b="1"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smtClean="0">
                <a:solidFill>
                  <a:schemeClr val="accent2">
                    <a:lumMod val="75000"/>
                  </a:schemeClr>
                </a:solidFill>
                <a:latin typeface="NikoshBAN" panose="02000000000000000000" pitchFamily="2" charset="0"/>
                <a:cs typeface="NikoshBAN" panose="02000000000000000000" pitchFamily="2" charset="0"/>
              </a:rPr>
              <a:t>অ</a:t>
            </a:r>
            <a:r>
              <a:rPr lang="as-IN" sz="2800" dirty="0" smtClean="0">
                <a:solidFill>
                  <a:schemeClr val="accent2">
                    <a:lumMod val="75000"/>
                  </a:schemeClr>
                </a:solidFill>
                <a:latin typeface="NikoshBAN" panose="02000000000000000000" pitchFamily="2" charset="0"/>
                <a:cs typeface="NikoshBAN" panose="02000000000000000000" pitchFamily="2" charset="0"/>
              </a:rPr>
              <a:t>ধ</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as-IN" sz="2800" dirty="0" smtClean="0">
                <a:solidFill>
                  <a:schemeClr val="accent2">
                    <a:lumMod val="75000"/>
                  </a:schemeClr>
                </a:solidFill>
                <a:latin typeface="NikoshBAN" panose="02000000000000000000" pitchFamily="2" charset="0"/>
                <a:cs typeface="NikoshBAN" panose="02000000000000000000" pitchFamily="2" charset="0"/>
              </a:rPr>
              <a:t>য</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as-IN" sz="2800" dirty="0" smtClean="0">
                <a:solidFill>
                  <a:schemeClr val="accent2">
                    <a:lumMod val="75000"/>
                  </a:schemeClr>
                </a:solidFill>
                <a:latin typeface="NikoshBAN" panose="02000000000000000000" pitchFamily="2" charset="0"/>
                <a:cs typeface="NikoshBAN" panose="02000000000000000000" pitchFamily="2" charset="0"/>
              </a:rPr>
              <a:t>য়</a:t>
            </a:r>
            <a:r>
              <a:rPr lang="bn-IN" sz="2800" dirty="0" smtClean="0">
                <a:solidFill>
                  <a:schemeClr val="accent2">
                    <a:lumMod val="75000"/>
                  </a:schemeClr>
                </a:solidFill>
                <a:latin typeface="NikoshBAN" panose="02000000000000000000" pitchFamily="2" charset="0"/>
                <a:cs typeface="NikoshBAN" panose="02000000000000000000" pitchFamily="2" charset="0"/>
              </a:rPr>
              <a:t>-পঞ্চম</a:t>
            </a:r>
            <a:r>
              <a:rPr lang="en-SG" sz="2800" dirty="0" smtClean="0">
                <a:solidFill>
                  <a:schemeClr val="accent2">
                    <a:lumMod val="75000"/>
                  </a:schemeClr>
                </a:solidFill>
                <a:latin typeface="NikoshBAN" panose="02000000000000000000" pitchFamily="2" charset="0"/>
                <a:cs typeface="NikoshBAN" panose="02000000000000000000" pitchFamily="2" charset="0"/>
              </a:rPr>
              <a:t>,</a:t>
            </a:r>
          </a:p>
          <a:p>
            <a:r>
              <a:rPr lang="bn-IN" sz="20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000" dirty="0" smtClean="0">
                <a:solidFill>
                  <a:schemeClr val="accent2">
                    <a:lumMod val="75000"/>
                  </a:schemeClr>
                </a:solidFill>
                <a:latin typeface="NikoshBAN" panose="02000000000000000000" pitchFamily="2" charset="0"/>
                <a:cs typeface="NikoshBAN" panose="02000000000000000000" pitchFamily="2" charset="0"/>
              </a:rPr>
              <a:t>পূর্ববাংলার স্বায়ত্তশাসন ও স্বাধিকার আন্দোলন,</a:t>
            </a: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টপিক-১৯৫৪ সালের নির্বাচন ও যুক্তফ্রন্ট, </a:t>
            </a:r>
          </a:p>
          <a:p>
            <a:r>
              <a:rPr lang="bn-IN" sz="2400" dirty="0" smtClean="0">
                <a:solidFill>
                  <a:schemeClr val="accent2">
                    <a:lumMod val="75000"/>
                  </a:schemeClr>
                </a:solidFill>
                <a:latin typeface="NikoshBAN" panose="02000000000000000000" pitchFamily="2" charset="0"/>
                <a:cs typeface="NikoshBAN" panose="02000000000000000000" pitchFamily="2" charset="0"/>
              </a:rPr>
              <a:t>কোড-৩০৪, </a:t>
            </a:r>
            <a:r>
              <a:rPr lang="bn-IN" sz="2800" dirty="0" smtClean="0">
                <a:solidFill>
                  <a:schemeClr val="accent2">
                    <a:lumMod val="75000"/>
                  </a:schemeClr>
                </a:solidFill>
                <a:latin typeface="NikoshBAN" panose="02000000000000000000" pitchFamily="2" charset="0"/>
                <a:cs typeface="NikoshBAN" panose="02000000000000000000" pitchFamily="2" charset="0"/>
              </a:rPr>
              <a:t>শনিবার,সময়- ১০টা।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Bottom)">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itle 1"/>
          <p:cNvSpPr txBox="1">
            <a:spLocks/>
          </p:cNvSpPr>
          <p:nvPr/>
        </p:nvSpPr>
        <p:spPr>
          <a:xfrm>
            <a:off x="1828800" y="228600"/>
            <a:ext cx="4724400" cy="743712"/>
          </a:xfrm>
          <a:prstGeom prst="rect">
            <a:avLst/>
          </a:prstGeom>
          <a:blipFill>
            <a:blip r:embed="rId2"/>
            <a:tile tx="0" ty="0" sx="100000" sy="100000" flip="none" algn="tl"/>
          </a:blipFill>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NikoshBAN" pitchFamily="2" charset="0"/>
                <a:ea typeface="+mn-ea"/>
                <a:cs typeface="NikoshBAN" pitchFamily="2" charset="0"/>
              </a:rPr>
              <a:t>একক</a:t>
            </a:r>
            <a:r>
              <a:rPr kumimoji="0" lang="en-US" sz="4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NikoshBAN" pitchFamily="2" charset="0"/>
                <a:ea typeface="+mn-ea"/>
                <a:cs typeface="NikoshBAN" pitchFamily="2" charset="0"/>
              </a:rPr>
              <a:t> </a:t>
            </a:r>
            <a:r>
              <a:rPr kumimoji="0" lang="en-US" sz="4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NikoshBAN" pitchFamily="2" charset="0"/>
                <a:ea typeface="+mn-ea"/>
                <a:cs typeface="NikoshBAN" pitchFamily="2" charset="0"/>
              </a:rPr>
              <a:t>কাজ</a:t>
            </a:r>
            <a:endParaRPr kumimoji="0" lang="en-US" sz="4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NikoshBAN" pitchFamily="2" charset="0"/>
              <a:ea typeface="+mn-ea"/>
              <a:cs typeface="NikoshBAN" pitchFamily="2" charset="0"/>
            </a:endParaRPr>
          </a:p>
        </p:txBody>
      </p:sp>
      <p:sp>
        <p:nvSpPr>
          <p:cNvPr id="4" name="TextBox 3"/>
          <p:cNvSpPr txBox="1"/>
          <p:nvPr/>
        </p:nvSpPr>
        <p:spPr>
          <a:xfrm>
            <a:off x="1143000" y="6096000"/>
            <a:ext cx="6934200" cy="584775"/>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যুক্তফ্রন্ট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গঠন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হয়েছিল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33794" name="Picture 2" descr="যুক্তফ্রন্টে বঙ্গবন্ধু | প্রথম আলো"/>
          <p:cNvPicPr>
            <a:picLocks noChangeAspect="1" noChangeArrowheads="1"/>
          </p:cNvPicPr>
          <p:nvPr/>
        </p:nvPicPr>
        <p:blipFill>
          <a:blip r:embed="rId3"/>
          <a:srcRect/>
          <a:stretch>
            <a:fillRect/>
          </a:stretch>
        </p:blipFill>
        <p:spPr bwMode="auto">
          <a:xfrm>
            <a:off x="381000" y="1371600"/>
            <a:ext cx="83058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3794"/>
                                        </p:tgtEl>
                                        <p:attrNameLst>
                                          <p:attrName>style.visibility</p:attrName>
                                        </p:attrNameLst>
                                      </p:cBhvr>
                                      <p:to>
                                        <p:strVal val="visible"/>
                                      </p:to>
                                    </p:set>
                                    <p:animEffect transition="in" filter="checkerboard(across)">
                                      <p:cBhvr>
                                        <p:cTn id="23"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209800" y="228600"/>
            <a:ext cx="4419600" cy="52322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জোড়ায় কাজ </a:t>
            </a:r>
            <a:endParaRPr lang="en-US" sz="2800" dirty="0">
              <a:latin typeface="NikoshBAN" pitchFamily="2" charset="0"/>
              <a:cs typeface="NikoshBAN" pitchFamily="2" charset="0"/>
            </a:endParaRPr>
          </a:p>
        </p:txBody>
      </p:sp>
      <p:sp>
        <p:nvSpPr>
          <p:cNvPr id="4" name="Rectangle 3"/>
          <p:cNvSpPr/>
          <p:nvPr/>
        </p:nvSpPr>
        <p:spPr>
          <a:xfrm>
            <a:off x="228600" y="6396335"/>
            <a:ext cx="8686800" cy="46166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400" dirty="0" smtClean="0">
                <a:latin typeface="NikoshBAN" pitchFamily="2" charset="0"/>
                <a:cs typeface="NikoshBAN" pitchFamily="2" charset="0"/>
              </a:rPr>
              <a:t>কেন্দ্রের হস্তক্ষেপ, মন্ত্রীসভা বাতিল এবং পুর্ববাংলায় এর প্রতিক্রিয়া পর্যালোচনা কর। </a:t>
            </a:r>
            <a:endParaRPr lang="en-US" sz="2400" dirty="0"/>
          </a:p>
        </p:txBody>
      </p:sp>
      <p:pic>
        <p:nvPicPr>
          <p:cNvPr id="32770" name="Picture 2" descr="অনার্স শিক্ষাথীদের জন্য অনলাইনে পড়াশোনা সারাক্ষণ: ১৯৫৪ সালের প্রাদেশিক নির্বাচনে  যুক্তফ্রন্টের বিজয়ের কারণ উল্লেখ কর।"/>
          <p:cNvPicPr>
            <a:picLocks noChangeAspect="1" noChangeArrowheads="1"/>
          </p:cNvPicPr>
          <p:nvPr/>
        </p:nvPicPr>
        <p:blipFill>
          <a:blip r:embed="rId2"/>
          <a:srcRect/>
          <a:stretch>
            <a:fillRect/>
          </a:stretch>
        </p:blipFill>
        <p:spPr bwMode="auto">
          <a:xfrm>
            <a:off x="304800" y="990600"/>
            <a:ext cx="8534400" cy="5229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2770"/>
                                        </p:tgtEl>
                                        <p:attrNameLst>
                                          <p:attrName>style.visibility</p:attrName>
                                        </p:attrNameLst>
                                      </p:cBhvr>
                                      <p:to>
                                        <p:strVal val="visible"/>
                                      </p:to>
                                    </p:set>
                                    <p:animEffect transition="in" filter="checkerboard(across)">
                                      <p:cBhvr>
                                        <p:cTn id="13" dur="500"/>
                                        <p:tgtEl>
                                          <p:spTgt spid="3277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057400" y="228600"/>
            <a:ext cx="5105400" cy="92333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5400" b="1" dirty="0" err="1" smtClean="0">
                <a:solidFill>
                  <a:srgbClr val="FF0000"/>
                </a:solidFill>
                <a:latin typeface="NikoshBAN" pitchFamily="2" charset="0"/>
                <a:cs typeface="NikoshBAN" pitchFamily="2" charset="0"/>
              </a:rPr>
              <a:t>দল</a:t>
            </a:r>
            <a:r>
              <a:rPr lang="bn-IN" sz="5400" b="1" dirty="0" smtClean="0">
                <a:solidFill>
                  <a:srgbClr val="FF0000"/>
                </a:solidFill>
                <a:latin typeface="NikoshBAN" pitchFamily="2" charset="0"/>
                <a:cs typeface="NikoshBAN" pitchFamily="2" charset="0"/>
              </a:rPr>
              <a:t>গত</a:t>
            </a:r>
            <a:r>
              <a:rPr lang="en-US" sz="5400" b="1" dirty="0" smtClean="0">
                <a:solidFill>
                  <a:srgbClr val="FF0000"/>
                </a:solidFill>
                <a:latin typeface="NikoshBAN" pitchFamily="2" charset="0"/>
                <a:cs typeface="NikoshBAN" pitchFamily="2" charset="0"/>
              </a:rPr>
              <a:t> </a:t>
            </a:r>
            <a:r>
              <a:rPr lang="en-US" sz="5400" b="1" dirty="0" err="1" smtClean="0">
                <a:solidFill>
                  <a:srgbClr val="FF0000"/>
                </a:solidFill>
                <a:latin typeface="NikoshBAN" pitchFamily="2" charset="0"/>
                <a:cs typeface="NikoshBAN" pitchFamily="2" charset="0"/>
              </a:rPr>
              <a:t>কাজ</a:t>
            </a:r>
            <a:r>
              <a:rPr lang="bn-IN" sz="5400" b="1" dirty="0" smtClean="0">
                <a:solidFill>
                  <a:srgbClr val="FF0000"/>
                </a:solidFill>
                <a:latin typeface="NikoshBAN" pitchFamily="2" charset="0"/>
                <a:cs typeface="NikoshBAN" pitchFamily="2" charset="0"/>
              </a:rPr>
              <a:t> </a:t>
            </a:r>
            <a:r>
              <a:rPr lang="en-US" sz="5400" b="1" dirty="0" smtClean="0">
                <a:solidFill>
                  <a:srgbClr val="FF0000"/>
                </a:solidFill>
                <a:latin typeface="NikoshBAN" pitchFamily="2" charset="0"/>
                <a:cs typeface="NikoshBAN" pitchFamily="2" charset="0"/>
              </a:rPr>
              <a:t> </a:t>
            </a:r>
            <a:endParaRPr lang="en-US" sz="5400" b="1" dirty="0">
              <a:solidFill>
                <a:srgbClr val="FF0000"/>
              </a:solidFill>
              <a:latin typeface="NikoshBAN" pitchFamily="2" charset="0"/>
              <a:cs typeface="NikoshBAN" pitchFamily="2" charset="0"/>
            </a:endParaRPr>
          </a:p>
        </p:txBody>
      </p:sp>
      <p:graphicFrame>
        <p:nvGraphicFramePr>
          <p:cNvPr id="4" name="Table 3"/>
          <p:cNvGraphicFramePr>
            <a:graphicFrameLocks noGrp="1"/>
          </p:cNvGraphicFramePr>
          <p:nvPr/>
        </p:nvGraphicFramePr>
        <p:xfrm>
          <a:off x="203200" y="1371600"/>
          <a:ext cx="8636000" cy="2042160"/>
        </p:xfrm>
        <a:graphic>
          <a:graphicData uri="http://schemas.openxmlformats.org/drawingml/2006/table">
            <a:tbl>
              <a:tblPr firstRow="1" bandRow="1">
                <a:tableStyleId>{5C22544A-7EE6-4342-B048-85BDC9FD1C3A}</a:tableStyleId>
              </a:tblPr>
              <a:tblGrid>
                <a:gridCol w="3133416"/>
                <a:gridCol w="5502584"/>
              </a:tblGrid>
              <a:tr h="1915160">
                <a:tc>
                  <a:txBody>
                    <a:bodyPr/>
                    <a:lstStyle/>
                    <a:p>
                      <a:pPr algn="ctr"/>
                      <a:endParaRPr lang="en-US" sz="3200" dirty="0" smtClean="0">
                        <a:solidFill>
                          <a:schemeClr val="tx1"/>
                        </a:solidFill>
                        <a:latin typeface="NikoshBAN" pitchFamily="2" charset="0"/>
                        <a:cs typeface="NikoshBAN" pitchFamily="2" charset="0"/>
                      </a:endParaRPr>
                    </a:p>
                    <a:p>
                      <a:pPr algn="ctr"/>
                      <a:r>
                        <a:rPr lang="en-US" sz="4000" dirty="0" err="1" smtClean="0">
                          <a:solidFill>
                            <a:schemeClr val="tx1"/>
                          </a:solidFill>
                          <a:latin typeface="NikoshBAN" pitchFamily="2" charset="0"/>
                          <a:cs typeface="NikoshBAN" pitchFamily="2" charset="0"/>
                        </a:rPr>
                        <a:t>দলের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নাম</a:t>
                      </a:r>
                      <a:r>
                        <a:rPr lang="en-US" sz="4000" baseline="0" dirty="0" err="1" smtClean="0">
                          <a:solidFill>
                            <a:schemeClr val="tx1"/>
                          </a:solidFill>
                          <a:latin typeface="NikoshBAN" pitchFamily="2" charset="0"/>
                          <a:cs typeface="NikoshBAN" pitchFamily="2" charset="0"/>
                        </a:rPr>
                        <a:t>ঃ</a:t>
                      </a:r>
                      <a:r>
                        <a:rPr lang="en-US" sz="4000" baseline="0" dirty="0" smtClean="0">
                          <a:solidFill>
                            <a:schemeClr val="tx1"/>
                          </a:solidFill>
                          <a:latin typeface="NikoshBAN" pitchFamily="2" charset="0"/>
                          <a:cs typeface="NikoshBAN" pitchFamily="2" charset="0"/>
                        </a:rPr>
                        <a:t> </a:t>
                      </a:r>
                      <a:r>
                        <a:rPr lang="en-US" sz="4000" baseline="0" dirty="0" err="1" smtClean="0">
                          <a:solidFill>
                            <a:schemeClr val="tx1"/>
                          </a:solidFill>
                          <a:latin typeface="NikoshBAN" pitchFamily="2" charset="0"/>
                          <a:cs typeface="NikoshBAN" pitchFamily="2" charset="0"/>
                        </a:rPr>
                        <a:t>যমুনা</a:t>
                      </a:r>
                      <a:endParaRPr lang="en-US" sz="4000" dirty="0">
                        <a:solidFill>
                          <a:schemeClr val="tx1"/>
                        </a:solidFill>
                        <a:latin typeface="NikoshBAN" pitchFamily="2" charset="0"/>
                        <a:cs typeface="NikoshBAN" pitchFamily="2" charset="0"/>
                      </a:endParaRPr>
                    </a:p>
                  </a:txBody>
                  <a:tcPr marL="121920" marR="121920">
                    <a:blipFill>
                      <a:blip r:embed="rId3"/>
                      <a:tile tx="0" ty="0" sx="100000" sy="100000" flip="none" algn="tl"/>
                    </a:blipFill>
                  </a:tcPr>
                </a:tc>
                <a:tc>
                  <a:txBody>
                    <a:bodyPr/>
                    <a:lstStyle/>
                    <a:p>
                      <a:pPr algn="ctr"/>
                      <a:endParaRPr lang="en-US" sz="3200" b="1" dirty="0" smtClean="0">
                        <a:solidFill>
                          <a:schemeClr val="tx1"/>
                        </a:solidFill>
                        <a:latin typeface="NikoshBAN" pitchFamily="2" charset="0"/>
                        <a:cs typeface="NikoshBAN" pitchFamily="2" charset="0"/>
                      </a:endParaRPr>
                    </a:p>
                    <a:p>
                      <a:pPr algn="ctr"/>
                      <a:r>
                        <a:rPr lang="en-US" sz="3200" b="1" strike="noStrike" dirty="0" err="1" smtClean="0">
                          <a:solidFill>
                            <a:schemeClr val="tx1"/>
                          </a:solidFill>
                          <a:latin typeface="NikoshBAN" pitchFamily="2" charset="0"/>
                          <a:cs typeface="NikoshBAN" pitchFamily="2" charset="0"/>
                        </a:rPr>
                        <a:t>যুক্তফ্রন্টের</a:t>
                      </a:r>
                      <a:r>
                        <a:rPr lang="en-US" sz="3200" b="1" strike="noStrike" dirty="0" smtClean="0">
                          <a:solidFill>
                            <a:schemeClr val="tx1"/>
                          </a:solidFill>
                          <a:latin typeface="NikoshBAN" pitchFamily="2" charset="0"/>
                          <a:cs typeface="NikoshBAN" pitchFamily="2" charset="0"/>
                        </a:rPr>
                        <a:t> </a:t>
                      </a:r>
                      <a:r>
                        <a:rPr lang="en-US" sz="3200" b="1" strike="noStrike" dirty="0" err="1" smtClean="0">
                          <a:solidFill>
                            <a:schemeClr val="tx1"/>
                          </a:solidFill>
                          <a:latin typeface="NikoshBAN" pitchFamily="2" charset="0"/>
                          <a:cs typeface="NikoshBAN" pitchFamily="2" charset="0"/>
                        </a:rPr>
                        <a:t>ঘোষিত</a:t>
                      </a:r>
                      <a:r>
                        <a:rPr lang="en-US" sz="3200" b="1" strike="noStrike" dirty="0" smtClean="0">
                          <a:solidFill>
                            <a:schemeClr val="tx1"/>
                          </a:solidFill>
                          <a:latin typeface="NikoshBAN" pitchFamily="2" charset="0"/>
                          <a:cs typeface="NikoshBAN" pitchFamily="2" charset="0"/>
                        </a:rPr>
                        <a:t> ২১ </a:t>
                      </a:r>
                      <a:r>
                        <a:rPr lang="en-US" sz="3200" b="1" strike="noStrike" dirty="0" err="1" smtClean="0">
                          <a:solidFill>
                            <a:schemeClr val="tx1"/>
                          </a:solidFill>
                          <a:latin typeface="NikoshBAN" pitchFamily="2" charset="0"/>
                          <a:cs typeface="NikoshBAN" pitchFamily="2" charset="0"/>
                        </a:rPr>
                        <a:t>দফার</a:t>
                      </a:r>
                      <a:r>
                        <a:rPr lang="en-US" sz="3200" b="1" strike="noStrike" dirty="0" smtClean="0">
                          <a:solidFill>
                            <a:schemeClr val="tx1"/>
                          </a:solidFill>
                          <a:latin typeface="NikoshBAN" pitchFamily="2" charset="0"/>
                          <a:cs typeface="NikoshBAN" pitchFamily="2" charset="0"/>
                        </a:rPr>
                        <a:t> </a:t>
                      </a:r>
                      <a:r>
                        <a:rPr lang="en-US" sz="3200" b="1" strike="noStrike" dirty="0" err="1" smtClean="0">
                          <a:solidFill>
                            <a:schemeClr val="tx1"/>
                          </a:solidFill>
                          <a:latin typeface="NikoshBAN" pitchFamily="2" charset="0"/>
                          <a:cs typeface="NikoshBAN" pitchFamily="2" charset="0"/>
                        </a:rPr>
                        <a:t>মধ্যে</a:t>
                      </a:r>
                      <a:r>
                        <a:rPr lang="en-US" sz="3200" b="1" strike="noStrike" baseline="0" dirty="0" smtClean="0">
                          <a:solidFill>
                            <a:schemeClr val="tx1"/>
                          </a:solidFill>
                          <a:latin typeface="NikoshBAN" pitchFamily="2" charset="0"/>
                          <a:cs typeface="NikoshBAN" pitchFamily="2" charset="0"/>
                        </a:rPr>
                        <a:t> ১০টি </a:t>
                      </a:r>
                      <a:r>
                        <a:rPr lang="en-US" sz="3200" b="1" strike="noStrike" baseline="0" dirty="0" err="1" smtClean="0">
                          <a:solidFill>
                            <a:schemeClr val="tx1"/>
                          </a:solidFill>
                          <a:latin typeface="NikoshBAN" pitchFamily="2" charset="0"/>
                          <a:cs typeface="NikoshBAN" pitchFamily="2" charset="0"/>
                        </a:rPr>
                        <a:t>দফা</a:t>
                      </a:r>
                      <a:r>
                        <a:rPr lang="en-US" sz="3200" b="1" strike="noStrike" baseline="0" dirty="0" smtClean="0">
                          <a:solidFill>
                            <a:schemeClr val="tx1"/>
                          </a:solidFill>
                          <a:latin typeface="NikoshBAN" pitchFamily="2" charset="0"/>
                          <a:cs typeface="NikoshBAN" pitchFamily="2" charset="0"/>
                        </a:rPr>
                        <a:t> </a:t>
                      </a:r>
                      <a:r>
                        <a:rPr lang="en-US" sz="3200" b="1" strike="noStrike" baseline="0" dirty="0" err="1" smtClean="0">
                          <a:solidFill>
                            <a:schemeClr val="tx1"/>
                          </a:solidFill>
                          <a:latin typeface="NikoshBAN" pitchFamily="2" charset="0"/>
                          <a:cs typeface="NikoshBAN" pitchFamily="2" charset="0"/>
                        </a:rPr>
                        <a:t>লি</a:t>
                      </a:r>
                      <a:r>
                        <a:rPr lang="bn-IN" sz="3200" b="1" strike="noStrike" baseline="0" dirty="0" smtClean="0">
                          <a:solidFill>
                            <a:schemeClr val="tx1"/>
                          </a:solidFill>
                          <a:latin typeface="NikoshBAN" pitchFamily="2" charset="0"/>
                          <a:cs typeface="NikoshBAN" pitchFamily="2" charset="0"/>
                        </a:rPr>
                        <a:t>খ</a:t>
                      </a:r>
                      <a:r>
                        <a:rPr lang="en-US" sz="3200" b="1" strike="noStrike" baseline="0" dirty="0" smtClean="0">
                          <a:solidFill>
                            <a:schemeClr val="tx1"/>
                          </a:solidFill>
                          <a:latin typeface="NikoshBAN" pitchFamily="2" charset="0"/>
                          <a:cs typeface="NikoshBAN" pitchFamily="2" charset="0"/>
                        </a:rPr>
                        <a:t>।</a:t>
                      </a:r>
                      <a:endParaRPr lang="en-US" sz="3200" b="1" strike="noStrike" dirty="0" smtClean="0">
                        <a:solidFill>
                          <a:schemeClr val="tx1"/>
                        </a:solidFill>
                        <a:latin typeface="NikoshBAN" pitchFamily="2" charset="0"/>
                        <a:cs typeface="NikoshBAN" pitchFamily="2" charset="0"/>
                      </a:endParaRPr>
                    </a:p>
                    <a:p>
                      <a:pPr algn="ctr">
                        <a:buNone/>
                      </a:pPr>
                      <a:endParaRPr lang="en-US" sz="3200" dirty="0" smtClean="0">
                        <a:solidFill>
                          <a:schemeClr val="tx1"/>
                        </a:solidFill>
                      </a:endParaRPr>
                    </a:p>
                  </a:txBody>
                  <a:tcPr marL="121920" marR="121920">
                    <a:blipFill>
                      <a:blip r:embed="rId4"/>
                      <a:tile tx="0" ty="0" sx="100000" sy="100000" flip="none" algn="tl"/>
                    </a:blipFill>
                  </a:tcPr>
                </a:tc>
              </a:tr>
            </a:tbl>
          </a:graphicData>
        </a:graphic>
      </p:graphicFrame>
      <p:graphicFrame>
        <p:nvGraphicFramePr>
          <p:cNvPr id="5" name="Table 4"/>
          <p:cNvGraphicFramePr>
            <a:graphicFrameLocks noGrp="1"/>
          </p:cNvGraphicFramePr>
          <p:nvPr/>
        </p:nvGraphicFramePr>
        <p:xfrm>
          <a:off x="228600" y="3657600"/>
          <a:ext cx="8636000" cy="2042160"/>
        </p:xfrm>
        <a:graphic>
          <a:graphicData uri="http://schemas.openxmlformats.org/drawingml/2006/table">
            <a:tbl>
              <a:tblPr firstRow="1" bandRow="1">
                <a:tableStyleId>{5C22544A-7EE6-4342-B048-85BDC9FD1C3A}</a:tableStyleId>
              </a:tblPr>
              <a:tblGrid>
                <a:gridCol w="3132667"/>
                <a:gridCol w="5503333"/>
              </a:tblGrid>
              <a:tr h="2042160">
                <a:tc>
                  <a:txBody>
                    <a:bodyPr/>
                    <a:lstStyle/>
                    <a:p>
                      <a:pPr algn="ctr"/>
                      <a:endParaRPr lang="bn-IN" sz="4000" dirty="0" smtClean="0">
                        <a:solidFill>
                          <a:schemeClr val="tx1"/>
                        </a:solidFill>
                        <a:latin typeface="NikoshBAN" pitchFamily="2" charset="0"/>
                        <a:cs typeface="NikoshBAN" pitchFamily="2" charset="0"/>
                      </a:endParaRPr>
                    </a:p>
                    <a:p>
                      <a:pPr algn="ctr"/>
                      <a:r>
                        <a:rPr lang="en-US" sz="4000" dirty="0" err="1" smtClean="0">
                          <a:solidFill>
                            <a:schemeClr val="tx1"/>
                          </a:solidFill>
                          <a:latin typeface="NikoshBAN" pitchFamily="2" charset="0"/>
                          <a:cs typeface="NikoshBAN" pitchFamily="2" charset="0"/>
                        </a:rPr>
                        <a:t>দলের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নাম</a:t>
                      </a:r>
                      <a:r>
                        <a:rPr lang="en-US" sz="4000" baseline="0" dirty="0" err="1" smtClean="0">
                          <a:solidFill>
                            <a:schemeClr val="tx1"/>
                          </a:solidFill>
                          <a:latin typeface="NikoshBAN" pitchFamily="2" charset="0"/>
                          <a:cs typeface="NikoshBAN" pitchFamily="2" charset="0"/>
                        </a:rPr>
                        <a:t>ঃমেঘনা</a:t>
                      </a:r>
                      <a:endParaRPr lang="en-US" sz="4000" dirty="0">
                        <a:solidFill>
                          <a:schemeClr val="tx1"/>
                        </a:solidFill>
                        <a:latin typeface="NikoshBAN" pitchFamily="2" charset="0"/>
                        <a:cs typeface="NikoshBAN" pitchFamily="2" charset="0"/>
                      </a:endParaRPr>
                    </a:p>
                  </a:txBody>
                  <a:tcPr marL="121920" marR="121920">
                    <a:blipFill>
                      <a:blip r:embed="rId4"/>
                      <a:tile tx="0" ty="0" sx="100000" sy="100000" flip="none" algn="tl"/>
                    </a:blipFill>
                  </a:tcPr>
                </a:tc>
                <a:tc>
                  <a:txBody>
                    <a:bodyPr/>
                    <a:lstStyle/>
                    <a:p>
                      <a:pPr algn="ctr"/>
                      <a:endParaRPr lang="bn-IN" sz="3200" b="1" strike="noStrike" dirty="0" smtClean="0">
                        <a:solidFill>
                          <a:schemeClr val="tx1"/>
                        </a:solidFill>
                        <a:latin typeface="NikoshBAN" pitchFamily="2" charset="0"/>
                        <a:cs typeface="NikoshBAN" pitchFamily="2" charset="0"/>
                      </a:endParaRPr>
                    </a:p>
                    <a:p>
                      <a:pPr algn="ctr"/>
                      <a:r>
                        <a:rPr lang="en-US" sz="3200" b="1" strike="noStrike" dirty="0" smtClean="0">
                          <a:solidFill>
                            <a:schemeClr val="tx1"/>
                          </a:solidFill>
                          <a:latin typeface="NikoshBAN" pitchFamily="2" charset="0"/>
                          <a:cs typeface="NikoshBAN" pitchFamily="2" charset="0"/>
                        </a:rPr>
                        <a:t>১৯৫৪ </a:t>
                      </a:r>
                      <a:r>
                        <a:rPr lang="en-US" sz="3200" b="1" strike="noStrike" dirty="0" err="1" smtClean="0">
                          <a:solidFill>
                            <a:schemeClr val="tx1"/>
                          </a:solidFill>
                          <a:latin typeface="NikoshBAN" pitchFamily="2" charset="0"/>
                          <a:cs typeface="NikoshBAN" pitchFamily="2" charset="0"/>
                        </a:rPr>
                        <a:t>সালের</a:t>
                      </a:r>
                      <a:r>
                        <a:rPr lang="en-US" sz="3200" b="1" strike="noStrike" dirty="0" smtClean="0">
                          <a:solidFill>
                            <a:schemeClr val="tx1"/>
                          </a:solidFill>
                          <a:latin typeface="NikoshBAN" pitchFamily="2" charset="0"/>
                          <a:cs typeface="NikoshBAN" pitchFamily="2" charset="0"/>
                        </a:rPr>
                        <a:t> </a:t>
                      </a:r>
                      <a:r>
                        <a:rPr lang="en-US" sz="3200" b="1" strike="noStrike" dirty="0" err="1" smtClean="0">
                          <a:solidFill>
                            <a:schemeClr val="tx1"/>
                          </a:solidFill>
                          <a:latin typeface="NikoshBAN" pitchFamily="2" charset="0"/>
                          <a:cs typeface="NikoshBAN" pitchFamily="2" charset="0"/>
                        </a:rPr>
                        <a:t>নির্বাচনের</a:t>
                      </a:r>
                      <a:r>
                        <a:rPr lang="en-US" sz="3200" b="1" strike="noStrike" baseline="0" dirty="0" smtClean="0">
                          <a:solidFill>
                            <a:schemeClr val="tx1"/>
                          </a:solidFill>
                          <a:latin typeface="NikoshBAN" pitchFamily="2" charset="0"/>
                          <a:cs typeface="NikoshBAN" pitchFamily="2" charset="0"/>
                        </a:rPr>
                        <a:t> </a:t>
                      </a:r>
                      <a:r>
                        <a:rPr lang="en-US" sz="3200" b="1" strike="noStrike" baseline="0" dirty="0" err="1" smtClean="0">
                          <a:solidFill>
                            <a:schemeClr val="tx1"/>
                          </a:solidFill>
                          <a:latin typeface="NikoshBAN" pitchFamily="2" charset="0"/>
                          <a:cs typeface="NikoshBAN" pitchFamily="2" charset="0"/>
                        </a:rPr>
                        <a:t>ফলাফল</a:t>
                      </a:r>
                      <a:r>
                        <a:rPr lang="en-US" sz="3200" b="1" strike="noStrike" baseline="0" dirty="0" smtClean="0">
                          <a:solidFill>
                            <a:schemeClr val="tx1"/>
                          </a:solidFill>
                          <a:latin typeface="NikoshBAN" pitchFamily="2" charset="0"/>
                          <a:cs typeface="NikoshBAN" pitchFamily="2" charset="0"/>
                        </a:rPr>
                        <a:t> </a:t>
                      </a:r>
                      <a:r>
                        <a:rPr lang="en-US" sz="3200" b="1" strike="noStrike" baseline="0" dirty="0" err="1" smtClean="0">
                          <a:solidFill>
                            <a:schemeClr val="tx1"/>
                          </a:solidFill>
                          <a:latin typeface="NikoshBAN" pitchFamily="2" charset="0"/>
                          <a:cs typeface="NikoshBAN" pitchFamily="2" charset="0"/>
                        </a:rPr>
                        <a:t>লি</a:t>
                      </a:r>
                      <a:r>
                        <a:rPr lang="bn-IN" sz="3200" b="1" strike="noStrike" baseline="0" dirty="0" smtClean="0">
                          <a:solidFill>
                            <a:schemeClr val="tx1"/>
                          </a:solidFill>
                          <a:latin typeface="NikoshBAN" pitchFamily="2" charset="0"/>
                          <a:cs typeface="NikoshBAN" pitchFamily="2" charset="0"/>
                        </a:rPr>
                        <a:t>খ</a:t>
                      </a:r>
                      <a:r>
                        <a:rPr lang="en-US" sz="3200" b="1" strike="noStrike" baseline="0" dirty="0" smtClean="0">
                          <a:solidFill>
                            <a:schemeClr val="tx1"/>
                          </a:solidFill>
                          <a:latin typeface="NikoshBAN" pitchFamily="2" charset="0"/>
                          <a:cs typeface="NikoshBAN" pitchFamily="2" charset="0"/>
                        </a:rPr>
                        <a:t>।</a:t>
                      </a:r>
                      <a:r>
                        <a:rPr lang="en-US" sz="3200" b="1" strike="noStrike" dirty="0" smtClean="0">
                          <a:solidFill>
                            <a:schemeClr val="tx1"/>
                          </a:solidFill>
                          <a:latin typeface="NikoshBAN" pitchFamily="2" charset="0"/>
                          <a:cs typeface="NikoshBAN" pitchFamily="2" charset="0"/>
                        </a:rPr>
                        <a:t> </a:t>
                      </a:r>
                    </a:p>
                    <a:p>
                      <a:pPr algn="ctr">
                        <a:buNone/>
                      </a:pPr>
                      <a:endParaRPr lang="en-US" sz="3200" dirty="0" smtClean="0">
                        <a:solidFill>
                          <a:schemeClr val="tx1"/>
                        </a:solidFill>
                      </a:endParaRPr>
                    </a:p>
                  </a:txBody>
                  <a:tcPr marL="121920" marR="121920">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from="(-#ppt_w/2)" to="(#ppt_x)" calcmode="lin" valueType="num">
                                      <p:cBhvr>
                                        <p:cTn id="23" dur="600" fill="hold">
                                          <p:stCondLst>
                                            <p:cond delay="0"/>
                                          </p:stCondLst>
                                        </p:cTn>
                                        <p:tgtEl>
                                          <p:spTgt spid="5"/>
                                        </p:tgtEl>
                                        <p:attrNameLst>
                                          <p:attrName>ppt_x</p:attrName>
                                        </p:attrNameLst>
                                      </p:cBhvr>
                                    </p:anim>
                                    <p:anim from="0" to="-1.0" calcmode="lin" valueType="num">
                                      <p:cBhvr>
                                        <p:cTn id="24" dur="200" decel="50000" autoRev="1" fill="hold">
                                          <p:stCondLst>
                                            <p:cond delay="600"/>
                                          </p:stCondLst>
                                        </p:cTn>
                                        <p:tgtEl>
                                          <p:spTgt spid="5"/>
                                        </p:tgtEl>
                                        <p:attrNameLst>
                                          <p:attrName>xshear</p:attrName>
                                        </p:attrNameLst>
                                      </p:cBhvr>
                                    </p:anim>
                                    <p:animScale>
                                      <p:cBhvr>
                                        <p:cTn id="25" dur="200" decel="100000" autoRev="1" fill="hold">
                                          <p:stCondLst>
                                            <p:cond delay="600"/>
                                          </p:stCondLst>
                                        </p:cTn>
                                        <p:tgtEl>
                                          <p:spTgt spid="5"/>
                                        </p:tgtEl>
                                      </p:cBhvr>
                                      <p:from x="100000" y="100000"/>
                                      <p:to x="80000" y="100000"/>
                                    </p:animScale>
                                    <p:anim by="(#ppt_h/3+#ppt_w*0.1)" calcmode="lin" valueType="num">
                                      <p:cBhvr additive="sum">
                                        <p:cTn id="26"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133600" y="152400"/>
            <a:ext cx="4724400" cy="92333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b="1" dirty="0" err="1" smtClean="0">
                <a:solidFill>
                  <a:schemeClr val="tx1"/>
                </a:solidFill>
                <a:latin typeface="NikoshBAN" pitchFamily="2" charset="0"/>
                <a:cs typeface="NikoshBAN" pitchFamily="2" charset="0"/>
              </a:rPr>
              <a:t>বাড়ীর</a:t>
            </a:r>
            <a:r>
              <a:rPr lang="en-US" sz="5400" b="1" dirty="0" smtClean="0">
                <a:solidFill>
                  <a:schemeClr val="tx1"/>
                </a:solidFill>
                <a:latin typeface="NikoshBAN" pitchFamily="2" charset="0"/>
                <a:cs typeface="NikoshBAN" pitchFamily="2" charset="0"/>
              </a:rPr>
              <a:t> </a:t>
            </a:r>
            <a:r>
              <a:rPr lang="en-US" sz="5400" b="1" dirty="0" err="1" smtClean="0">
                <a:solidFill>
                  <a:schemeClr val="tx1"/>
                </a:solidFill>
                <a:latin typeface="NikoshBAN" pitchFamily="2" charset="0"/>
                <a:cs typeface="NikoshBAN" pitchFamily="2" charset="0"/>
              </a:rPr>
              <a:t>কাজ</a:t>
            </a:r>
            <a:endParaRPr lang="en-US" sz="5400" b="1" dirty="0"/>
          </a:p>
        </p:txBody>
      </p:sp>
      <p:pic>
        <p:nvPicPr>
          <p:cNvPr id="4" name="Content Placeholder 4"/>
          <p:cNvPicPr>
            <a:picLocks noChangeAspect="1"/>
          </p:cNvPicPr>
          <p:nvPr/>
        </p:nvPicPr>
        <p:blipFill>
          <a:blip r:embed="rId3"/>
          <a:stretch>
            <a:fillRect/>
          </a:stretch>
        </p:blipFill>
        <p:spPr>
          <a:xfrm>
            <a:off x="381000" y="1295401"/>
            <a:ext cx="83058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90600" y="5638801"/>
            <a:ext cx="7010400" cy="1200329"/>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smtClean="0">
                <a:latin typeface="NikoshBAN" pitchFamily="2" charset="0"/>
                <a:cs typeface="NikoshBAN" pitchFamily="2" charset="0"/>
                <a:sym typeface="Wingdings 2"/>
              </a:rPr>
              <a:t></a:t>
            </a:r>
            <a:r>
              <a:rPr lang="en-US" sz="3600" b="1" dirty="0" err="1" smtClean="0">
                <a:latin typeface="NikoshBAN" pitchFamily="2" charset="0"/>
                <a:cs typeface="NikoshBAN" pitchFamily="2" charset="0"/>
              </a:rPr>
              <a:t>যুক্তফ্রন্টের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বিজয়কে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ব্যালট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বিপ্লব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বলে</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আখ্যায়িত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লিখে</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আসবে</a:t>
            </a:r>
            <a:r>
              <a:rPr lang="en-US" sz="3600" b="1"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from="(-#ppt_w/2)" to="(#ppt_x)" calcmode="lin" valueType="num">
                                      <p:cBhvr>
                                        <p:cTn id="23" dur="600" fill="hold">
                                          <p:stCondLst>
                                            <p:cond delay="0"/>
                                          </p:stCondLst>
                                        </p:cTn>
                                        <p:tgtEl>
                                          <p:spTgt spid="5"/>
                                        </p:tgtEl>
                                        <p:attrNameLst>
                                          <p:attrName>ppt_x</p:attrName>
                                        </p:attrNameLst>
                                      </p:cBhvr>
                                    </p:anim>
                                    <p:anim from="0" to="-1.0" calcmode="lin" valueType="num">
                                      <p:cBhvr>
                                        <p:cTn id="24" dur="200" decel="50000" autoRev="1" fill="hold">
                                          <p:stCondLst>
                                            <p:cond delay="600"/>
                                          </p:stCondLst>
                                        </p:cTn>
                                        <p:tgtEl>
                                          <p:spTgt spid="5"/>
                                        </p:tgtEl>
                                        <p:attrNameLst>
                                          <p:attrName>xshear</p:attrName>
                                        </p:attrNameLst>
                                      </p:cBhvr>
                                    </p:anim>
                                    <p:animScale>
                                      <p:cBhvr>
                                        <p:cTn id="25" dur="200" decel="100000" autoRev="1" fill="hold">
                                          <p:stCondLst>
                                            <p:cond delay="600"/>
                                          </p:stCondLst>
                                        </p:cTn>
                                        <p:tgtEl>
                                          <p:spTgt spid="5"/>
                                        </p:tgtEl>
                                      </p:cBhvr>
                                      <p:from x="100000" y="100000"/>
                                      <p:to x="80000" y="100000"/>
                                    </p:animScale>
                                    <p:anim by="(#ppt_h/3+#ppt_w*0.1)" calcmode="lin" valueType="num">
                                      <p:cBhvr additive="sum">
                                        <p:cTn id="26"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itle 1"/>
          <p:cNvSpPr txBox="1">
            <a:spLocks/>
          </p:cNvSpPr>
          <p:nvPr/>
        </p:nvSpPr>
        <p:spPr>
          <a:xfrm>
            <a:off x="1143000" y="457200"/>
            <a:ext cx="7086600" cy="1032746"/>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স</a:t>
            </a:r>
            <a:r>
              <a:rPr kumimoji="0" lang="en-US" sz="7200" b="1" i="0" u="none" strike="noStrike" kern="1200" cap="none" spc="50" normalizeH="0" baseline="0" noProof="0" smtClean="0">
                <a:ln w="11430"/>
                <a:solidFill>
                  <a:srgbClr val="00B05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ইকে</a:t>
            </a:r>
            <a:r>
              <a:rPr kumimoji="0" lang="en-US" sz="7200" b="1" i="0" u="none" strike="noStrike" kern="120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7200" b="1" i="0" u="none" strike="noStrike" kern="1200" cap="none" spc="50" normalizeH="0" baseline="0" noProof="0" smtClean="0">
                <a:ln w="11430"/>
                <a:solidFill>
                  <a:schemeClr val="tx1"/>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ধন্য</a:t>
            </a:r>
            <a:r>
              <a:rPr kumimoji="0" lang="en-US" sz="7200" b="1" i="0" u="none" strike="noStrike" kern="1200" cap="none" spc="50" normalizeH="0" baseline="0" noProof="0" smtClean="0">
                <a:ln w="11430"/>
                <a:solidFill>
                  <a:srgbClr val="00206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দ</a:t>
            </a:r>
            <a:endParaRPr kumimoji="0" lang="en-US" sz="7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pic>
        <p:nvPicPr>
          <p:cNvPr id="4" name="Picture 3"/>
          <p:cNvPicPr>
            <a:picLocks noChangeAspect="1"/>
          </p:cNvPicPr>
          <p:nvPr/>
        </p:nvPicPr>
        <p:blipFill>
          <a:blip r:embed="rId3"/>
          <a:stretch>
            <a:fillRect/>
          </a:stretch>
        </p:blipFill>
        <p:spPr>
          <a:xfrm>
            <a:off x="838200" y="1828800"/>
            <a:ext cx="7848600" cy="502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Content Placeholder 3"/>
          <p:cNvPicPr>
            <a:picLocks noChangeAspect="1"/>
          </p:cNvPicPr>
          <p:nvPr/>
        </p:nvPicPr>
        <p:blipFill>
          <a:blip r:embed="rId2"/>
          <a:stretch>
            <a:fillRect/>
          </a:stretch>
        </p:blipFill>
        <p:spPr>
          <a:xfrm>
            <a:off x="152400" y="838200"/>
            <a:ext cx="4343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667000" y="228600"/>
            <a:ext cx="3810000" cy="461665"/>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নিচের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ছবি গুলি লক্ষ্য করি </a:t>
            </a:r>
            <a:endParaRPr lang="en-US" sz="2400" dirty="0">
              <a:latin typeface="NikoshBAN" pitchFamily="2" charset="0"/>
              <a:cs typeface="NikoshBAN" pitchFamily="2" charset="0"/>
            </a:endParaRPr>
          </a:p>
        </p:txBody>
      </p:sp>
      <p:pic>
        <p:nvPicPr>
          <p:cNvPr id="5" name="Content Placeholder 3"/>
          <p:cNvPicPr>
            <a:picLocks noChangeAspect="1"/>
          </p:cNvPicPr>
          <p:nvPr/>
        </p:nvPicPr>
        <p:blipFill>
          <a:blip r:embed="rId3"/>
          <a:stretch>
            <a:fillRect/>
          </a:stretch>
        </p:blipFill>
        <p:spPr>
          <a:xfrm>
            <a:off x="4800600" y="838200"/>
            <a:ext cx="4114800" cy="3163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p:cNvPicPr>
            <a:picLocks noChangeAspect="1"/>
          </p:cNvPicPr>
          <p:nvPr/>
        </p:nvPicPr>
        <p:blipFill>
          <a:blip r:embed="rId4"/>
          <a:stretch>
            <a:fillRect/>
          </a:stretch>
        </p:blipFill>
        <p:spPr>
          <a:xfrm>
            <a:off x="228599" y="4114800"/>
            <a:ext cx="434340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3"/>
          <p:cNvPicPr>
            <a:picLocks noChangeAspect="1"/>
          </p:cNvPicPr>
          <p:nvPr/>
        </p:nvPicPr>
        <p:blipFill>
          <a:blip r:embed="rId5"/>
          <a:stretch>
            <a:fillRect/>
          </a:stretch>
        </p:blipFill>
        <p:spPr>
          <a:xfrm>
            <a:off x="4800600" y="4114800"/>
            <a:ext cx="4114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438400" y="304800"/>
            <a:ext cx="5105400" cy="523220"/>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পাঠ ঘোষণাঃ আজকের পাঠ-----   </a:t>
            </a:r>
            <a:endParaRPr lang="en-US" sz="2800" dirty="0">
              <a:latin typeface="NikoshBAN" pitchFamily="2" charset="0"/>
              <a:cs typeface="NikoshBAN" pitchFamily="2" charset="0"/>
            </a:endParaRPr>
          </a:p>
        </p:txBody>
      </p:sp>
      <p:sp>
        <p:nvSpPr>
          <p:cNvPr id="4" name="TextBox 3"/>
          <p:cNvSpPr txBox="1"/>
          <p:nvPr/>
        </p:nvSpPr>
        <p:spPr>
          <a:xfrm>
            <a:off x="304800" y="5943600"/>
            <a:ext cx="8534400" cy="646331"/>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 </a:t>
            </a:r>
            <a:r>
              <a:rPr lang="bn-IN" sz="3600" dirty="0" smtClean="0">
                <a:latin typeface="NikoshBAN" pitchFamily="2" charset="0"/>
                <a:cs typeface="NikoshBAN" pitchFamily="2" charset="0"/>
              </a:rPr>
              <a:t>১৯৫৪ সালের পাকিস্তানের সাধারণ নির্বাচন ও যুক্তফ্রন্ট।  </a:t>
            </a:r>
            <a:endParaRPr lang="en-US" sz="3600" dirty="0">
              <a:latin typeface="NikoshBAN" pitchFamily="2" charset="0"/>
              <a:cs typeface="NikoshBAN" pitchFamily="2" charset="0"/>
            </a:endParaRPr>
          </a:p>
        </p:txBody>
      </p:sp>
      <p:pic>
        <p:nvPicPr>
          <p:cNvPr id="5" name="Content Placeholder 3"/>
          <p:cNvPicPr>
            <a:picLocks noChangeAspect="1"/>
          </p:cNvPicPr>
          <p:nvPr/>
        </p:nvPicPr>
        <p:blipFill>
          <a:blip r:embed="rId2"/>
          <a:stretch>
            <a:fillRect/>
          </a:stretch>
        </p:blipFill>
        <p:spPr>
          <a:xfrm>
            <a:off x="381000" y="1066800"/>
            <a:ext cx="84582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514600" y="152400"/>
            <a:ext cx="4572000" cy="52322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এসো আরও কিছু ছবি দেখি </a:t>
            </a:r>
            <a:endParaRPr lang="en-US" sz="2800" dirty="0">
              <a:latin typeface="NikoshBAN" pitchFamily="2" charset="0"/>
              <a:cs typeface="NikoshBAN" pitchFamily="2" charset="0"/>
            </a:endParaRPr>
          </a:p>
        </p:txBody>
      </p:sp>
      <p:pic>
        <p:nvPicPr>
          <p:cNvPr id="4" name="Content Placeholder 5" descr="Copy of Lord-Chelmsford_17133.jpg"/>
          <p:cNvPicPr>
            <a:picLocks noChangeAspect="1"/>
          </p:cNvPicPr>
          <p:nvPr/>
        </p:nvPicPr>
        <p:blipFill>
          <a:blip r:embed="rId2"/>
          <a:stretch>
            <a:fillRect/>
          </a:stretch>
        </p:blipFill>
        <p:spPr>
          <a:xfrm>
            <a:off x="228600" y="838200"/>
            <a:ext cx="2743200" cy="297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Content Placeholder 3" descr="Copy of Copy of archive-gg-caaga khan.jpg"/>
          <p:cNvPicPr>
            <a:picLocks noChangeAspect="1"/>
          </p:cNvPicPr>
          <p:nvPr/>
        </p:nvPicPr>
        <p:blipFill>
          <a:blip r:embed="rId3"/>
          <a:stretch>
            <a:fillRect/>
          </a:stretch>
        </p:blipFill>
        <p:spPr>
          <a:xfrm>
            <a:off x="3124200" y="838200"/>
            <a:ext cx="2667000"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2" descr="মহান মুক্তিযুদ্ধের সর্বাধিনায়ক ও প্রধান সেনাপতি নিয়ে বিভ্রান্তি  দূরীকরণ.... - মোঃ মাজহারুল ইসলাম মিরাজ এর বাংলা ব্লগ । bangla blog ..."/>
          <p:cNvPicPr>
            <a:picLocks noChangeAspect="1" noChangeArrowheads="1"/>
          </p:cNvPicPr>
          <p:nvPr/>
        </p:nvPicPr>
        <p:blipFill>
          <a:blip r:embed="rId4"/>
          <a:srcRect/>
          <a:stretch>
            <a:fillRect/>
          </a:stretch>
        </p:blipFill>
        <p:spPr bwMode="auto">
          <a:xfrm>
            <a:off x="6019800" y="838200"/>
            <a:ext cx="2895600"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Content Placeholder 3" descr="AK F.jpg"/>
          <p:cNvPicPr>
            <a:picLocks noChangeAspect="1"/>
          </p:cNvPicPr>
          <p:nvPr/>
        </p:nvPicPr>
        <p:blipFill>
          <a:blip r:embed="rId5"/>
          <a:srcRect l="25748" r="25492"/>
          <a:stretch>
            <a:fillRect/>
          </a:stretch>
        </p:blipFill>
        <p:spPr>
          <a:xfrm>
            <a:off x="3124200" y="3962400"/>
            <a:ext cx="2819400"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Content Placeholder 3" descr="Copy of Copy of archive-gg-caaga khan.jpg"/>
          <p:cNvPicPr>
            <a:picLocks noChangeAspect="1"/>
          </p:cNvPicPr>
          <p:nvPr/>
        </p:nvPicPr>
        <p:blipFill>
          <a:blip r:embed="rId6"/>
          <a:stretch>
            <a:fillRect/>
          </a:stretch>
        </p:blipFill>
        <p:spPr>
          <a:xfrm>
            <a:off x="6172201" y="4038600"/>
            <a:ext cx="2819400" cy="2819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Content Placeholder 3" descr="Copy of Copy of archive-gg-caaga khan.jpg"/>
          <p:cNvPicPr>
            <a:picLocks noChangeAspect="1"/>
          </p:cNvPicPr>
          <p:nvPr/>
        </p:nvPicPr>
        <p:blipFill>
          <a:blip r:embed="rId7"/>
          <a:srcRect l="24444" r="26667"/>
          <a:stretch>
            <a:fillRect/>
          </a:stretch>
        </p:blipFill>
        <p:spPr>
          <a:xfrm>
            <a:off x="152400" y="4038600"/>
            <a:ext cx="2819400" cy="2819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Bottom)">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lide(fromBottom)">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lide(fromBottom)">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3048000" y="304800"/>
            <a:ext cx="3505200" cy="523220"/>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শিখনফল </a:t>
            </a:r>
            <a:endParaRPr lang="en-US" sz="2800" dirty="0">
              <a:latin typeface="NikoshBAN" pitchFamily="2" charset="0"/>
              <a:cs typeface="NikoshBAN" pitchFamily="2" charset="0"/>
            </a:endParaRPr>
          </a:p>
        </p:txBody>
      </p:sp>
      <p:sp>
        <p:nvSpPr>
          <p:cNvPr id="4" name="TextBox 3"/>
          <p:cNvSpPr txBox="1"/>
          <p:nvPr/>
        </p:nvSpPr>
        <p:spPr>
          <a:xfrm>
            <a:off x="457200" y="1524000"/>
            <a:ext cx="8458200" cy="301621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এই পাঠ শেষে শিক্ষার্থীরা---</a:t>
            </a:r>
          </a:p>
          <a:p>
            <a:endParaRPr lang="bn-IN" sz="2400" dirty="0" smtClean="0">
              <a:latin typeface="NikoshBAN" pitchFamily="2" charset="0"/>
              <a:cs typeface="NikoshBAN" pitchFamily="2" charset="0"/>
            </a:endParaRPr>
          </a:p>
          <a:p>
            <a:pPr>
              <a:buNone/>
            </a:pPr>
            <a:r>
              <a:rPr lang="bn-BD" sz="2400" dirty="0" smtClean="0">
                <a:latin typeface="NikoshBAN" pitchFamily="2" charset="0"/>
                <a:cs typeface="NikoshBAN" pitchFamily="2" charset="0"/>
              </a:rPr>
              <a:t>১। ১৯৫৪ সালের নির্বাচনের পটভুমি সম্পর্কে </a:t>
            </a:r>
            <a:r>
              <a:rPr lang="bn-IN" sz="2400" dirty="0" smtClean="0">
                <a:latin typeface="NikoshBAN" pitchFamily="2" charset="0"/>
                <a:cs typeface="NikoshBAN" pitchFamily="2" charset="0"/>
              </a:rPr>
              <a:t>জানতে পারবে-</a:t>
            </a:r>
            <a:r>
              <a:rPr lang="bn-BD" sz="2400" dirty="0" smtClean="0">
                <a:latin typeface="NikoshBAN" pitchFamily="2" charset="0"/>
                <a:cs typeface="NikoshBAN" pitchFamily="2" charset="0"/>
              </a:rPr>
              <a:t>                </a:t>
            </a:r>
          </a:p>
          <a:p>
            <a:pPr>
              <a:buNone/>
            </a:pPr>
            <a:r>
              <a:rPr lang="bn-BD" sz="2400" dirty="0" smtClean="0">
                <a:latin typeface="NikoshBAN" pitchFamily="2" charset="0"/>
                <a:cs typeface="NikoshBAN" pitchFamily="2" charset="0"/>
              </a:rPr>
              <a:t>২।</a:t>
            </a:r>
            <a:r>
              <a:rPr lang="bn-IN" sz="2400" dirty="0" smtClean="0">
                <a:latin typeface="NikoshBAN" pitchFamily="2" charset="0"/>
                <a:cs typeface="NikoshBAN" pitchFamily="2" charset="0"/>
              </a:rPr>
              <a:t> মুসলিম লীগ বিরোধী</a:t>
            </a:r>
            <a:r>
              <a:rPr lang="bn-BD" sz="2400" dirty="0" smtClean="0">
                <a:latin typeface="NikoshBAN" pitchFamily="2" charset="0"/>
                <a:cs typeface="NikoshBAN" pitchFamily="2" charset="0"/>
              </a:rPr>
              <a:t> যুক্তফ্রন্ট গঠন</a:t>
            </a:r>
            <a:r>
              <a:rPr lang="bn-IN" sz="2400" dirty="0" smtClean="0">
                <a:latin typeface="NikoshBAN" pitchFamily="2" charset="0"/>
                <a:cs typeface="NikoshBAN" pitchFamily="2" charset="0"/>
              </a:rPr>
              <a:t> ও এর ২১ দফা কর্মসূচীর বর্ণনা করতে পারবে-</a:t>
            </a:r>
            <a:endParaRPr lang="bn-BD" sz="2400" dirty="0" smtClean="0">
              <a:latin typeface="NikoshBAN" pitchFamily="2" charset="0"/>
              <a:cs typeface="NikoshBAN" pitchFamily="2" charset="0"/>
            </a:endParaRPr>
          </a:p>
          <a:p>
            <a:pPr>
              <a:buNone/>
            </a:pPr>
            <a:r>
              <a:rPr lang="bn-BD" sz="2400" dirty="0" smtClean="0">
                <a:latin typeface="NikoshBAN" pitchFamily="2" charset="0"/>
                <a:cs typeface="NikoshBAN" pitchFamily="2" charset="0"/>
              </a:rPr>
              <a:t>৩। </a:t>
            </a:r>
            <a:r>
              <a:rPr lang="bn-IN" sz="2400" dirty="0" smtClean="0">
                <a:latin typeface="NikoshBAN" pitchFamily="2" charset="0"/>
                <a:cs typeface="NikoshBAN" pitchFamily="2" charset="0"/>
              </a:rPr>
              <a:t>নির্বাচনের ফলাফল ও গুরুত্ব মূল্যায়ন বিশ্লেষণ করতে পারবে-</a:t>
            </a:r>
          </a:p>
          <a:p>
            <a:pPr>
              <a:buNone/>
            </a:pPr>
            <a:r>
              <a:rPr lang="bn-IN" sz="2400" dirty="0" smtClean="0">
                <a:latin typeface="NikoshBAN" pitchFamily="2" charset="0"/>
                <a:cs typeface="NikoshBAN" pitchFamily="2" charset="0"/>
              </a:rPr>
              <a:t>৪। যুক্তফ্রন্টের বিজয় ও মুসলিম লীগের পরাজয় ব্যাখ্যা করতে পারবে-</a:t>
            </a:r>
          </a:p>
          <a:p>
            <a:pPr>
              <a:buNone/>
            </a:pPr>
            <a:r>
              <a:rPr lang="bn-IN" sz="2200" dirty="0" smtClean="0">
                <a:latin typeface="NikoshBAN" pitchFamily="2" charset="0"/>
                <a:cs typeface="NikoshBAN" pitchFamily="2" charset="0"/>
              </a:rPr>
              <a:t>৫। কেন্দ্রের হস্তক্ষেপ, মন্ত্রীসভা বাতিল এবং পুর্ববাংলায় এর প্রতিক্রিয়া পর্যালোচনা করতে পারবে।</a:t>
            </a:r>
            <a:endParaRPr lang="bn-BD" sz="2200" dirty="0" smtClean="0">
              <a:latin typeface="NikoshBAN" pitchFamily="2" charset="0"/>
              <a:cs typeface="NikoshBAN" pitchFamily="2" charset="0"/>
            </a:endParaRPr>
          </a:p>
          <a:p>
            <a:r>
              <a:rPr lang="bn-IN" sz="2400" dirty="0" smtClean="0">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819400" y="228600"/>
            <a:ext cx="4114800" cy="523220"/>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ঐতিহাসিক প্রেক্ষাপট </a:t>
            </a:r>
            <a:endParaRPr lang="en-US" sz="2800" dirty="0">
              <a:latin typeface="NikoshBAN" pitchFamily="2" charset="0"/>
              <a:cs typeface="NikoshBAN" pitchFamily="2" charset="0"/>
            </a:endParaRPr>
          </a:p>
        </p:txBody>
      </p:sp>
      <p:sp>
        <p:nvSpPr>
          <p:cNvPr id="4" name="TextBox 3"/>
          <p:cNvSpPr txBox="1"/>
          <p:nvPr/>
        </p:nvSpPr>
        <p:spPr>
          <a:xfrm>
            <a:off x="228600" y="990600"/>
            <a:ext cx="8686800" cy="2677656"/>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১৯৪৭ সালে মোহাম্মদ আলী জিন্নাহর দ্বিজাতি তত্ত্বের ভিত্তিতে তথাকথিত পূর্ব ও পশ্চিম পাকি স্তান নিয়ে একটি স্বাধীন রাষ্ট্র গঠিত হয়। কিন্তু ধর্ম ব্যতিত তা ছিল ভিন্ন জনগোষ্ঠী অধ্যুষিত দুটি পৃথক দেশ যার ভৌগলিক অবস্থান, ভাষা, সাহিত্য ও সাংষ্কৃতিক আচার-অনুষ্ঠানের মধ্যে অনেক ব্যবধান। কোন মিল ছিল না।পাকিস্তানের স্বাধীনতা লাভের পর থেকে শাসকশ্রেণির বাঙালি নির্যাতনের ইতিহাস নতুন কোন ঘটনা নয়। ১৯৪৭ থেকে ১৯৫২ সালের ইতিহাস বাঙালিদের চরম হতাশা এবং বঞ্চনারই ইতিহাস। শুরু থেকেই পাকিস্তানি শাসকচক্র বাঙালি জাতির ওপর শোষণ, নির্যাতন ও নিপীড়ন চালাতে থাকে। </a:t>
            </a:r>
            <a:endParaRPr lang="en-US" sz="2400" dirty="0" smtClean="0">
              <a:latin typeface="NikoshBAN" pitchFamily="2" charset="0"/>
              <a:cs typeface="NikoshBAN" pitchFamily="2" charset="0"/>
            </a:endParaRPr>
          </a:p>
        </p:txBody>
      </p:sp>
      <p:sp>
        <p:nvSpPr>
          <p:cNvPr id="6" name="Content Placeholder 4"/>
          <p:cNvSpPr txBox="1">
            <a:spLocks/>
          </p:cNvSpPr>
          <p:nvPr/>
        </p:nvSpPr>
        <p:spPr>
          <a:xfrm>
            <a:off x="381000" y="3810000"/>
            <a:ext cx="8229600" cy="28194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পাকিস্তানের সকল প্রাদেশিক আইন পরিষদে নির্বাচন হবার কথা ছিল ১৯৫১ সালে</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কিন্তু</a:t>
            </a:r>
            <a:r>
              <a:rPr kumimoji="0" lang="bn-IN" sz="2400" b="0" i="0" u="none" strike="noStrike" kern="1200" cap="none" spc="0" normalizeH="0" noProof="0" dirty="0" smtClean="0">
                <a:ln>
                  <a:noFill/>
                </a:ln>
                <a:solidFill>
                  <a:schemeClr val="dk1"/>
                </a:solidFill>
                <a:effectLst/>
                <a:uLnTx/>
                <a:uFillTx/>
                <a:latin typeface="NikoshBAN" pitchFamily="2" charset="0"/>
                <a:ea typeface="+mn-ea"/>
                <a:cs typeface="NikoshBAN" pitchFamily="2" charset="0"/>
              </a:rPr>
              <a:t> </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১৯৪৯ সালের ৪ এপ্রিল টাঙ্গাইলের উপনির্বাচনে শোচনীয়ভাবে পরাজিত হওয়ায়  ক্ষমতাসীন মুসলিম লীগ সরকার জাতীয় নির্বাচনে হেরে যাবার ভয়ে ১৯৫১ সালে পুর্ববঙ্গ প্রাদেশিক আইনসভার যে নির্বাচন হবার কথা ছিল তা করতেও সাহসী হয়নি। কিন্তু ভাষা আন্দোলনের পর পুর্ব বাংলার জাগ্রত জনতার আন্দোলনের চাপে বাধ্য হয়ে ১৯৫৪ সালের </a:t>
            </a:r>
            <a:r>
              <a:rPr lang="bn-IN" sz="2400" dirty="0" smtClean="0">
                <a:latin typeface="NikoshBAN" pitchFamily="2" charset="0"/>
                <a:cs typeface="NikoshBAN" pitchFamily="2" charset="0"/>
              </a:rPr>
              <a:t>৮</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মার্চ প্রাপ্ত বয়স্কদের ভোটাধিকারের ভিত্তিতে পুর্ববঙ্গ আইন পরিষদের নির্বাচন অনুষ্ঠানের কথা ঘোষণা করেন</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endPar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228600" y="914400"/>
            <a:ext cx="8610600" cy="2677656"/>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itchFamily="2" charset="0"/>
                <a:cs typeface="NikoshBAN" pitchFamily="2" charset="0"/>
              </a:rPr>
              <a:t>পাকিস্তানের কেন্দ্রী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পরিষদের ১৯৫৪ খ্রিস্টাব্দের নির্বাচনে মুসলিম লীগকে ক্ষমতাচ্যুত করার লক্ষ্যে অন্যান্য দল মিলে </a:t>
            </a:r>
            <a:r>
              <a:rPr lang="as-IN" sz="2400" b="1" dirty="0" smtClean="0">
                <a:latin typeface="NikoshBAN" pitchFamily="2" charset="0"/>
                <a:cs typeface="NikoshBAN" pitchFamily="2" charset="0"/>
              </a:rPr>
              <a:t>যুক্তফ্রন্ট</a:t>
            </a:r>
            <a:r>
              <a:rPr lang="as-IN" sz="2400" dirty="0" smtClean="0">
                <a:latin typeface="NikoshBAN" pitchFamily="2" charset="0"/>
                <a:cs typeface="NikoshBAN" pitchFamily="2" charset="0"/>
              </a:rPr>
              <a:t> নামী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একটি সমন্বিত বিরোধী রাজনৈতিক মঞ্চ গঠন করার উদ্যোগ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আও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মী মুসলিম লীগ(মাওলানা ভাসানী) ১৯৫৩ সালের ৪ ডিসেম্বর তারিখে কৃষক শ্রমিক পার্টি (শের-ই-বাংলা এ কে ফজলুল হক), পাকিস্তান গণতন্ত্রী দল, ও পাকিস্তান খিলাফত দল একসাথে মিলে যুক্তফ্রন্ট গঠন করে। সাথে আরো ছিল মৌলানা আতাহার আলীর নেজামে ইসলাম পার্টি। বামপন্থী গনতন্ত্রী দলের নেতা ছিলেন হাজী মোহাম্মদ দানেশ</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মাহমুদ আলি সিলেটি</a:t>
            </a:r>
            <a:r>
              <a:rPr lang="bn-IN" sz="2400" dirty="0" smtClean="0">
                <a:latin typeface="NikoshBAN" pitchFamily="2" charset="0"/>
                <a:cs typeface="NikoshBAN" pitchFamily="2" charset="0"/>
              </a:rPr>
              <a:t> এবং খেলাফতে রব্বানী পার্টি। </a:t>
            </a:r>
            <a:endParaRPr lang="en-US" sz="2400" dirty="0">
              <a:latin typeface="NikoshBAN" pitchFamily="2" charset="0"/>
              <a:cs typeface="NikoshBAN" pitchFamily="2" charset="0"/>
            </a:endParaRPr>
          </a:p>
        </p:txBody>
      </p:sp>
      <p:sp>
        <p:nvSpPr>
          <p:cNvPr id="4" name="TextBox 3"/>
          <p:cNvSpPr txBox="1"/>
          <p:nvPr/>
        </p:nvSpPr>
        <p:spPr>
          <a:xfrm>
            <a:off x="2971800" y="228600"/>
            <a:ext cx="3429000" cy="46166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যুক্তফ্রন্ট গঠন </a:t>
            </a:r>
            <a:endParaRPr lang="en-US" sz="2400" dirty="0">
              <a:latin typeface="NikoshBAN" pitchFamily="2" charset="0"/>
              <a:cs typeface="NikoshBAN" pitchFamily="2" charset="0"/>
            </a:endParaRPr>
          </a:p>
        </p:txBody>
      </p:sp>
      <p:sp>
        <p:nvSpPr>
          <p:cNvPr id="5" name="TextBox 4"/>
          <p:cNvSpPr txBox="1"/>
          <p:nvPr/>
        </p:nvSpPr>
        <p:spPr>
          <a:xfrm>
            <a:off x="304800" y="3962400"/>
            <a:ext cx="8458200" cy="1200329"/>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যুক্তফ্রন্ট গঠন করার পর, আকাশে বাতাসে আন্দোলনের ধ্বনি উঠতে লাগল, “নৌকার বাক্সে ভোট দিয়া ভাই যুক্তফ্রন্ট জিতাও, জালেম মুসলিম লীগের কবল হতে বাঁচাও, এ দেশ বাঁচাও।”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Rectangle 5"/>
          <p:cNvSpPr/>
          <p:nvPr/>
        </p:nvSpPr>
        <p:spPr>
          <a:xfrm>
            <a:off x="304800" y="914400"/>
            <a:ext cx="8610600" cy="267765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যুক্তফ্রন্টের প্রধান তিন নেতা ছিলেন মওলানা ভাসানী, শেরে বাংলা একে ফজলুল হক এবং হোসেন শহীদ সোহরাও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র্দী। এই যুক্তফ্রন্ট ২১ দফার একটি নির্বাচনী ইশতেহার প্রকাশ করে। ঐ ইশতেহারের মধ্যে প্রধান দাবি ছিল লাহোর প্রস্তাবের ভিত্তিতে পূর্ববঙ্গকে পূর্ণ স্বা</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ত্তশাসন প্রদান করা, বাংলা ভাষাকে রাষ্ট্রভাষা হিসাবে স্বীকৃতি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২১শে ফেব্রু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 শহীদ দিবস ও সাধারণ ছুটি ঘোষণা করা, ভাষা শহীদদের স্মৃতিরক্ষার্থে শহীদ মিনার নির্মাণ করা ইত্যাদি। যুক্তফ্রন্টের নির্বাচনী প্রতীক ছিল "নৌকা" আর মুসলিম লীগ</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এর নির্বাচনী প্রতীক ছিল "হারিকেন"।</a:t>
            </a:r>
            <a:endParaRPr lang="en-US" sz="2400" dirty="0">
              <a:latin typeface="NikoshBAN" pitchFamily="2" charset="0"/>
              <a:cs typeface="NikoshBAN" pitchFamily="2" charset="0"/>
            </a:endParaRPr>
          </a:p>
        </p:txBody>
      </p:sp>
      <p:pic>
        <p:nvPicPr>
          <p:cNvPr id="7" name="Picture 2" descr="১৯৫৪ সালের নির্বাচন ও ৭০ অনুচ্ছেদের উৎপত্তি - MAS Online"/>
          <p:cNvPicPr>
            <a:picLocks noChangeAspect="1" noChangeArrowheads="1"/>
          </p:cNvPicPr>
          <p:nvPr/>
        </p:nvPicPr>
        <p:blipFill>
          <a:blip r:embed="rId2"/>
          <a:srcRect/>
          <a:stretch>
            <a:fillRect/>
          </a:stretch>
        </p:blipFill>
        <p:spPr bwMode="auto">
          <a:xfrm>
            <a:off x="457200" y="3886200"/>
            <a:ext cx="43434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895600" y="228600"/>
            <a:ext cx="3581400" cy="523220"/>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নির্বাচনী প্রতীক </a:t>
            </a:r>
            <a:endParaRPr lang="en-US" sz="2800" dirty="0">
              <a:latin typeface="NikoshBAN" pitchFamily="2" charset="0"/>
              <a:cs typeface="NikoshBAN" pitchFamily="2" charset="0"/>
            </a:endParaRPr>
          </a:p>
        </p:txBody>
      </p:sp>
      <p:pic>
        <p:nvPicPr>
          <p:cNvPr id="9" name="Picture 6" descr="C:\Users\need\Pictures\NB5.jpg"/>
          <p:cNvPicPr>
            <a:picLocks noChangeAspect="1" noChangeArrowheads="1"/>
          </p:cNvPicPr>
          <p:nvPr/>
        </p:nvPicPr>
        <p:blipFill>
          <a:blip r:embed="rId3"/>
          <a:srcRect r="25000"/>
          <a:stretch>
            <a:fillRect/>
          </a:stretch>
        </p:blipFill>
        <p:spPr bwMode="auto">
          <a:xfrm>
            <a:off x="5105400" y="3810000"/>
            <a:ext cx="3657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656</TotalTime>
  <Words>1679</Words>
  <Application>Microsoft Office PowerPoint</Application>
  <PresentationFormat>On-screen Show (4:3)</PresentationFormat>
  <Paragraphs>520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jahid</cp:lastModifiedBy>
  <cp:revision>53</cp:revision>
  <dcterms:created xsi:type="dcterms:W3CDTF">2006-08-16T00:00:00Z</dcterms:created>
  <dcterms:modified xsi:type="dcterms:W3CDTF">2021-06-03T03:07:36Z</dcterms:modified>
</cp:coreProperties>
</file>