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37" autoAdjust="0"/>
  </p:normalViewPr>
  <p:slideViewPr>
    <p:cSldViewPr snapToGrid="0">
      <p:cViewPr>
        <p:scale>
          <a:sx n="64" d="100"/>
          <a:sy n="64" d="100"/>
        </p:scale>
        <p:origin x="4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614-3CA2-4931-9A00-1985C45E1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C6295-89C0-4FEF-94E4-7709B1A34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C332-057B-4777-B183-20C32C89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E1F9-E703-4F92-9F58-59780EB3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B6A97-3430-4CBA-8FC8-B2B17108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0330-B908-4300-A9EB-DBD15E97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4D549-A3D0-438D-A7C6-86A8E46B1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9EA92-99C6-4BB9-985D-22998E67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2DFA-6074-4D98-818A-AA21226A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0CF8E-8789-47B6-9667-164FA136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EE47B-190E-4EE5-A115-8D10237B2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433DB-784C-4632-A415-935BFB92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77D6-BA06-4032-8334-17D1E1FD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34E05-752A-465D-9FFD-687A38E0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1763E-FC86-4C9E-9015-BEC06AAA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D85B-0154-4678-B1D5-5C050A79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9742-548E-41D8-AE24-FCA3ABD4B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D673-DA4F-42DB-93BB-59816F9A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9061D-427C-45D9-8142-41504B47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B0EA-62A2-4F3D-8F60-2E2E3437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26C5-27C6-4DC7-A0F6-76719CD4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D1115-F7BD-4DDA-B22F-887588111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1363-300F-4FA2-B642-BD78C592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C8626-392E-4EC5-884E-3071FF0F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4C25-3F35-47EA-B8F8-7310063D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D5F5-A03E-4DB9-BD99-E73A92FC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1502-AFD6-4AEE-823D-C8D604253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C867A-EA26-46A3-86D8-4C0FABDD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1C7C-FDA3-4B93-BC6A-EDBC1CA9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2C90E-4446-4D90-9336-136714D7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28FF9-C4E6-4B70-9DF2-A80E85E9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92E6-2A0C-4255-83D2-ACA84C9C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9D0DC-2DD8-4C4F-A4AD-D4DFE334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00FE4-E6EA-473D-ABC0-169BC1F58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443F4-D2ED-46D1-B138-DCE2D8C94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B6C3E-4DAE-4F4E-B3C0-F997AE4DC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67408-E263-4934-AEB7-549AE95D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9AFA8-72FE-4D3B-A50F-CBB71FBE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2718D-E19F-43C0-9BBA-F5DE3507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9F1E-30C5-40D2-A64E-97CB56DA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C7D2F-0625-4126-8F88-4C2AC034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08A86-7996-47EC-98F8-1DD7BF47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8D330-0349-4683-A9F9-2B6E634F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DED6B-1204-44CB-9BFA-F97F7949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06C88-3287-4D07-84AF-2EC04C3E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A3D86-D68F-4346-ACD3-2644F4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9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ED87-B41F-4E45-9CA7-8DAC13B9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233F-E570-4249-A6B5-E6F2DCE3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708B2-A25C-4D49-8A4E-FA7805300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E966-1EAC-428B-832E-803635BC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37A0A-5B21-49E5-B131-1416795D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548AB-A15C-46E0-A6CA-AEE4E38E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96D2-288D-4EF0-A6F6-0AED86BD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814CB-8A20-4D32-B5AE-AAFF01469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A69CA-3B15-4657-BEED-D66024D0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944EB-1FD1-4392-BAAF-8A405D4A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DDB33-5844-4C28-BBFD-96977B26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DE29F-D192-412E-A36F-9AE064B7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1DE3C-2176-4233-B762-813086C1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B4121-7D6B-422B-A045-1AF69CB0D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D8CA1-479E-44D7-9F49-B5A206818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DD5E-1C0F-4EB2-BA4F-F1D5880DBE5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D733-9B5E-4F44-BF36-D48450D61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D3C8-02B5-46FF-9331-BC841349E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C614-C841-4273-8F66-392A97E2E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gif"/><Relationship Id="rId4" Type="http://schemas.openxmlformats.org/officeDocument/2006/relationships/image" Target="../media/image2.pn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microsoft.com/office/2007/relationships/hdphoto" Target="../media/hdphoto2.wdp"/><Relationship Id="rId10" Type="http://schemas.microsoft.com/office/2007/relationships/hdphoto" Target="../media/hdphoto19.wdp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g"/><Relationship Id="rId1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20.wdp"/><Relationship Id="rId12" Type="http://schemas.openxmlformats.org/officeDocument/2006/relationships/image" Target="../media/image35.png"/><Relationship Id="rId17" Type="http://schemas.microsoft.com/office/2007/relationships/hdphoto" Target="../media/hdphoto23.wdp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22.wdp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microsoft.com/office/2007/relationships/hdphoto" Target="../media/hdphoto24.wdp"/><Relationship Id="rId4" Type="http://schemas.openxmlformats.org/officeDocument/2006/relationships/image" Target="../media/image2.png"/><Relationship Id="rId9" Type="http://schemas.microsoft.com/office/2007/relationships/hdphoto" Target="../media/hdphoto21.wdp"/><Relationship Id="rId1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microsoft.com/office/2007/relationships/hdphoto" Target="../media/hdphoto2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10" Type="http://schemas.openxmlformats.org/officeDocument/2006/relationships/image" Target="../media/image45.jpg"/><Relationship Id="rId4" Type="http://schemas.openxmlformats.org/officeDocument/2006/relationships/image" Target="../media/image2.png"/><Relationship Id="rId9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7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3.xml.rels><?xml version="1.0" encoding="UTF-8" standalone="yes" ?><Relationships xmlns="http://schemas.openxmlformats.org/package/2006/relationships"><Relationship Id="rId8" Target="../media/image11.png" Type="http://schemas.openxmlformats.org/officeDocument/2006/relationships/image"/><Relationship Id="rId3" Target="../media/hdphoto1.wdp" Type="http://schemas.microsoft.com/office/2007/relationships/hdphoto"/><Relationship Id="rId7" Target="../media/hdphoto7.wdp" Type="http://schemas.microsoft.com/office/2007/relationships/hdphoto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png" Type="http://schemas.openxmlformats.org/officeDocument/2006/relationships/image"/><Relationship Id="rId11" Target="../media/image13.png" Type="http://schemas.openxmlformats.org/officeDocument/2006/relationships/image"/><Relationship Id="rId5" Target="../media/hdphoto2.wdp" Type="http://schemas.microsoft.com/office/2007/relationships/hdphoto"/><Relationship Id="rId10" Target="../media/image12.png" Type="http://schemas.openxmlformats.org/officeDocument/2006/relationships/image"/><Relationship Id="rId4" Target="../media/image2.png" Type="http://schemas.openxmlformats.org/officeDocument/2006/relationships/image"/><Relationship Id="rId9" Target="../media/hdphoto8.wdp" Type="http://schemas.microsoft.com/office/2007/relationships/hdphoto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10.wdp"/></Relationships>
</file>

<file path=ppt/slides/_rels/slide7.xml.rels><?xml version="1.0" encoding="UTF-8" standalone="yes" ?><Relationships xmlns="http://schemas.openxmlformats.org/package/2006/relationships"><Relationship Id="rId8" Target="../media/hdphoto11.wdp" Type="http://schemas.microsoft.com/office/2007/relationships/hdphoto"/><Relationship Id="rId3" Target="../media/hdphoto1.wdp" Type="http://schemas.microsoft.com/office/2007/relationships/hdphoto"/><Relationship Id="rId7" Target="../media/image19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png" Type="http://schemas.openxmlformats.org/officeDocument/2006/relationships/image"/><Relationship Id="rId5" Target="../media/hdphoto2.wdp" Type="http://schemas.microsoft.com/office/2007/relationships/hdphoto"/><Relationship Id="rId4" Target="../media/image2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B33548-E609-4333-BADC-642FCE85FF5B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C25FA1-D38A-41F8-8C73-22C7FFB80719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AFB872-4CD5-439E-B420-E64DAF04F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4FCC71-27F2-460D-B11B-466C737EC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8EC22B-D4F2-4321-9F6A-FFA72F15C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47639"/>
            <a:ext cx="11934822" cy="5938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59F1C-C639-4DA0-95FB-08FDCE4AAB67}"/>
              </a:ext>
            </a:extLst>
          </p:cNvPr>
          <p:cNvSpPr txBox="1"/>
          <p:nvPr/>
        </p:nvSpPr>
        <p:spPr>
          <a:xfrm>
            <a:off x="1076325" y="1232327"/>
            <a:ext cx="997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আজকের</a:t>
            </a:r>
            <a:r>
              <a:rPr lang="en-US" sz="4800" dirty="0"/>
              <a:t>  </a:t>
            </a:r>
            <a:r>
              <a:rPr lang="en-US" sz="4800" dirty="0" err="1"/>
              <a:t>ক্লাসে</a:t>
            </a:r>
            <a:r>
              <a:rPr lang="en-US" sz="4800" dirty="0"/>
              <a:t>  </a:t>
            </a:r>
            <a:r>
              <a:rPr lang="en-US" sz="4800" dirty="0" err="1"/>
              <a:t>সবাইকে</a:t>
            </a:r>
            <a:r>
              <a:rPr lang="en-US" sz="4800" dirty="0"/>
              <a:t>  </a:t>
            </a:r>
            <a:r>
              <a:rPr lang="en-US" sz="4800" dirty="0" err="1"/>
              <a:t>স্বাগতম</a:t>
            </a: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7ABFB-76ED-44A4-91E5-240318715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/>
          <a:stretch/>
        </p:blipFill>
        <p:spPr>
          <a:xfrm>
            <a:off x="9858375" y="2310945"/>
            <a:ext cx="771525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383F82-7B2A-4184-A2DB-202555A537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6" r="-1" b="24219"/>
          <a:stretch/>
        </p:blipFill>
        <p:spPr>
          <a:xfrm>
            <a:off x="8443911" y="3994549"/>
            <a:ext cx="828674" cy="1154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ED5FC5-DE7C-4D6D-A2D3-F9CEC1D66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67" y="4694634"/>
            <a:ext cx="1000125" cy="9096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EAABEF-E9B7-4EB1-97BC-EE3658AF36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" y="4005234"/>
            <a:ext cx="2438400" cy="1895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DD09D6-AC28-4D7A-BC78-E26EE02672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7" t="4805" r="1" b="14793"/>
          <a:stretch/>
        </p:blipFill>
        <p:spPr>
          <a:xfrm>
            <a:off x="10920416" y="3783687"/>
            <a:ext cx="100012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DDD2DA-069B-45F4-88CE-72F29AAFBBBD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41FDA7-89DB-431B-BF78-6D19251D4794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B41F10-9D55-4E1B-8A1C-C7A7CF02D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1F86AC-02F8-4C94-885E-92E3119AE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25608A-D07D-425D-A6AB-B6F26E237FC7}"/>
              </a:ext>
            </a:extLst>
          </p:cNvPr>
          <p:cNvSpPr/>
          <p:nvPr/>
        </p:nvSpPr>
        <p:spPr>
          <a:xfrm>
            <a:off x="195263" y="214313"/>
            <a:ext cx="10758487" cy="7858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চল</a:t>
            </a:r>
            <a:r>
              <a:rPr lang="en-US" sz="4400" dirty="0"/>
              <a:t>  </a:t>
            </a:r>
            <a:r>
              <a:rPr lang="en-US" sz="4400" dirty="0" err="1"/>
              <a:t>জেনে</a:t>
            </a:r>
            <a:r>
              <a:rPr lang="en-US" sz="4400" dirty="0"/>
              <a:t> </a:t>
            </a:r>
            <a:r>
              <a:rPr lang="en-US" sz="4400" dirty="0" err="1"/>
              <a:t>নেই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/>
              <a:t>করলে</a:t>
            </a:r>
            <a:r>
              <a:rPr lang="en-US" sz="4400" dirty="0"/>
              <a:t> </a:t>
            </a:r>
            <a:r>
              <a:rPr lang="en-US" sz="4400" dirty="0" err="1"/>
              <a:t>এইডস</a:t>
            </a:r>
            <a:r>
              <a:rPr lang="en-US" sz="4400" dirty="0"/>
              <a:t> </a:t>
            </a:r>
            <a:r>
              <a:rPr lang="en-US" sz="4400" dirty="0" err="1"/>
              <a:t>ছড়ায়না</a:t>
            </a:r>
            <a:r>
              <a:rPr lang="en-US" sz="44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363AF1-5CB0-4D73-AF50-FAE368922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214438"/>
            <a:ext cx="2809876" cy="23812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55A880-7A5F-4471-949C-ECAE0E0112E7}"/>
              </a:ext>
            </a:extLst>
          </p:cNvPr>
          <p:cNvSpPr txBox="1"/>
          <p:nvPr/>
        </p:nvSpPr>
        <p:spPr>
          <a:xfrm>
            <a:off x="3598070" y="1580733"/>
            <a:ext cx="8158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করমর্দন</a:t>
            </a:r>
            <a:r>
              <a:rPr lang="en-US" sz="3200" dirty="0"/>
              <a:t> ,</a:t>
            </a:r>
            <a:r>
              <a:rPr lang="en-US" sz="3200" dirty="0" err="1"/>
              <a:t>কোলাকুলি</a:t>
            </a:r>
            <a:r>
              <a:rPr lang="en-US" sz="3200" dirty="0"/>
              <a:t>, </a:t>
            </a:r>
            <a:r>
              <a:rPr lang="en-US" sz="3200" dirty="0" err="1"/>
              <a:t>খেলাধুলা,লেখাপড়া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সেবা</a:t>
            </a:r>
            <a:r>
              <a:rPr lang="en-US" sz="3200" dirty="0"/>
              <a:t> </a:t>
            </a:r>
            <a:r>
              <a:rPr lang="en-US" sz="3200" dirty="0" err="1"/>
              <a:t>শুশ্রুষা</a:t>
            </a:r>
            <a:r>
              <a:rPr lang="en-US" sz="3200" dirty="0"/>
              <a:t> </a:t>
            </a:r>
            <a:r>
              <a:rPr lang="en-US" sz="3200" dirty="0" err="1"/>
              <a:t>করলে</a:t>
            </a:r>
            <a:r>
              <a:rPr lang="en-US" sz="3200" dirty="0"/>
              <a:t> এ </a:t>
            </a:r>
            <a:r>
              <a:rPr lang="en-US" sz="3200" dirty="0" err="1"/>
              <a:t>রোগ</a:t>
            </a:r>
            <a:r>
              <a:rPr lang="en-US" sz="3200" dirty="0"/>
              <a:t> </a:t>
            </a:r>
            <a:r>
              <a:rPr lang="en-US" sz="3200" dirty="0" err="1"/>
              <a:t>ছড়ায়না</a:t>
            </a:r>
            <a:r>
              <a:rPr lang="en-US" sz="3200" dirty="0"/>
              <a:t> 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7030B-D5C8-4F8D-A23A-ACC452D5B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8" y="3948110"/>
            <a:ext cx="2686050" cy="17049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4DADC-32BE-420F-B65A-9E295EFC82A7}"/>
              </a:ext>
            </a:extLst>
          </p:cNvPr>
          <p:cNvSpPr txBox="1"/>
          <p:nvPr/>
        </p:nvSpPr>
        <p:spPr>
          <a:xfrm>
            <a:off x="195263" y="4176295"/>
            <a:ext cx="872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থালা</a:t>
            </a:r>
            <a:r>
              <a:rPr lang="en-US" sz="3200" dirty="0"/>
              <a:t> –</a:t>
            </a:r>
            <a:r>
              <a:rPr lang="en-US" sz="3200" dirty="0" err="1"/>
              <a:t>বাসন</a:t>
            </a:r>
            <a:r>
              <a:rPr lang="en-US" sz="3200" dirty="0"/>
              <a:t>  ,</a:t>
            </a:r>
            <a:r>
              <a:rPr lang="en-US" sz="3200" dirty="0" err="1"/>
              <a:t>কাপ,গ্লাস,জামা-কাপড়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করলে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ছড়ায়না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497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BC299-0C99-4A42-923A-D492682E775E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461C30-BDB7-4DBC-9ED1-C3BAEAE0D829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1032DC-355F-4748-9E81-06729850C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D0F978-A495-45A3-A363-A6D6514F7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B6F9B44-CCC4-4930-9489-B3E4549E9147}"/>
              </a:ext>
            </a:extLst>
          </p:cNvPr>
          <p:cNvSpPr/>
          <p:nvPr/>
        </p:nvSpPr>
        <p:spPr>
          <a:xfrm>
            <a:off x="5526881" y="214313"/>
            <a:ext cx="3474244" cy="2052636"/>
          </a:xfrm>
          <a:prstGeom prst="wedgeEllipseCallout">
            <a:avLst>
              <a:gd name="adj1" fmla="val -79947"/>
              <a:gd name="adj2" fmla="val 733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জোড়ায়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D1515E-27A0-4F3F-929A-0D3F62E2B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1328738"/>
            <a:ext cx="3824287" cy="20526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Wave 10">
            <a:extLst>
              <a:ext uri="{FF2B5EF4-FFF2-40B4-BE49-F238E27FC236}">
                <a16:creationId xmlns:a16="http://schemas.microsoft.com/office/drawing/2014/main" id="{106AD6DE-0D0B-47E0-A115-5D5742BE8482}"/>
              </a:ext>
            </a:extLst>
          </p:cNvPr>
          <p:cNvSpPr/>
          <p:nvPr/>
        </p:nvSpPr>
        <p:spPr>
          <a:xfrm rot="21374535">
            <a:off x="326232" y="3648074"/>
            <a:ext cx="11472862" cy="1538285"/>
          </a:xfrm>
          <a:prstGeom prst="wav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রোগে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হওয়ার</a:t>
            </a:r>
            <a:r>
              <a:rPr lang="en-US" sz="3200" dirty="0"/>
              <a:t> ১০ </a:t>
            </a:r>
            <a:r>
              <a:rPr lang="en-US" sz="3200" dirty="0" err="1"/>
              <a:t>টি</a:t>
            </a:r>
            <a:r>
              <a:rPr lang="en-US" sz="3200" dirty="0"/>
              <a:t> </a:t>
            </a:r>
            <a:r>
              <a:rPr lang="en-US" sz="3200" dirty="0" err="1"/>
              <a:t>কারণ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r>
              <a:rPr lang="en-US" sz="3200" dirty="0"/>
              <a:t> ।</a:t>
            </a:r>
            <a:r>
              <a:rPr lang="en-US" sz="3200" dirty="0" err="1"/>
              <a:t>সময়</a:t>
            </a:r>
            <a:r>
              <a:rPr lang="en-US" sz="3200" dirty="0"/>
              <a:t> ৭মিনিট  </a:t>
            </a:r>
          </a:p>
        </p:txBody>
      </p:sp>
    </p:spTree>
    <p:extLst>
      <p:ext uri="{BB962C8B-B14F-4D97-AF65-F5344CB8AC3E}">
        <p14:creationId xmlns:p14="http://schemas.microsoft.com/office/powerpoint/2010/main" val="3924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993A72-AE3F-4071-9CD3-CEDA09A170F8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516135-A791-43CA-B030-517F0A2D6498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FFB121-C2B4-459B-8782-8FEA1B250D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13A78-7431-4766-A63E-3EF62B845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C58CD65-F781-4AED-AE4D-0CB80C94A817}"/>
              </a:ext>
            </a:extLst>
          </p:cNvPr>
          <p:cNvSpPr/>
          <p:nvPr/>
        </p:nvSpPr>
        <p:spPr>
          <a:xfrm>
            <a:off x="3271839" y="214313"/>
            <a:ext cx="4343400" cy="9096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এইডসের</a:t>
            </a:r>
            <a:r>
              <a:rPr lang="en-US" sz="4800" dirty="0"/>
              <a:t> </a:t>
            </a:r>
            <a:r>
              <a:rPr lang="en-US" sz="4800" dirty="0" err="1"/>
              <a:t>প্রভাব</a:t>
            </a: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9F8CA4-BF66-482E-A570-7A9A9B28F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1" y="1976436"/>
            <a:ext cx="2552700" cy="2749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47533F-5AFF-4B55-B024-BCB0BAF6B71B}"/>
              </a:ext>
            </a:extLst>
          </p:cNvPr>
          <p:cNvSpPr/>
          <p:nvPr/>
        </p:nvSpPr>
        <p:spPr>
          <a:xfrm>
            <a:off x="4162425" y="1813319"/>
            <a:ext cx="7739062" cy="277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রোগী</a:t>
            </a:r>
            <a:r>
              <a:rPr lang="en-US" sz="3200" dirty="0"/>
              <a:t> </a:t>
            </a:r>
            <a:r>
              <a:rPr lang="en-US" sz="3200" dirty="0" err="1"/>
              <a:t>ধীরে</a:t>
            </a:r>
            <a:r>
              <a:rPr lang="en-US" sz="3200" dirty="0"/>
              <a:t> </a:t>
            </a:r>
            <a:r>
              <a:rPr lang="en-US" sz="3200" dirty="0" err="1"/>
              <a:t>ধীরে</a:t>
            </a:r>
            <a:r>
              <a:rPr lang="en-US" sz="3200" dirty="0"/>
              <a:t> </a:t>
            </a:r>
            <a:r>
              <a:rPr lang="en-US" sz="3200" dirty="0" err="1"/>
              <a:t>কর্মহীন</a:t>
            </a:r>
            <a:r>
              <a:rPr lang="en-US" sz="3200" dirty="0"/>
              <a:t> </a:t>
            </a:r>
            <a:r>
              <a:rPr lang="en-US" sz="3200" dirty="0" err="1"/>
              <a:t>হয়ে</a:t>
            </a:r>
            <a:r>
              <a:rPr lang="en-US" sz="3200" dirty="0"/>
              <a:t> </a:t>
            </a:r>
            <a:r>
              <a:rPr lang="en-US" sz="3200" dirty="0" err="1"/>
              <a:t>পড়ে,যা</a:t>
            </a:r>
            <a:r>
              <a:rPr lang="en-US" sz="3200" dirty="0"/>
              <a:t> </a:t>
            </a:r>
            <a:r>
              <a:rPr lang="en-US" sz="3200" dirty="0" err="1"/>
              <a:t>তার</a:t>
            </a:r>
            <a:r>
              <a:rPr lang="en-US" sz="3200" dirty="0"/>
              <a:t> </a:t>
            </a:r>
            <a:r>
              <a:rPr lang="en-US" sz="3200" dirty="0" err="1"/>
              <a:t>পরিবারের</a:t>
            </a:r>
            <a:r>
              <a:rPr lang="en-US" sz="3200" dirty="0"/>
              <a:t> </a:t>
            </a:r>
            <a:r>
              <a:rPr lang="en-US" sz="3200" dirty="0" err="1"/>
              <a:t>অর্থনৈতিক</a:t>
            </a:r>
            <a:r>
              <a:rPr lang="en-US" sz="3200" dirty="0"/>
              <a:t> </a:t>
            </a:r>
            <a:r>
              <a:rPr lang="en-US" sz="3200" dirty="0" err="1"/>
              <a:t>পরিস্থিতিকে</a:t>
            </a:r>
            <a:r>
              <a:rPr lang="en-US" sz="3200" dirty="0"/>
              <a:t> </a:t>
            </a:r>
            <a:r>
              <a:rPr lang="en-US" sz="3200" dirty="0" err="1"/>
              <a:t>দূর্বল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0A0DE9-906D-4D1A-9170-915E7435A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17" y="1841896"/>
            <a:ext cx="3028950" cy="25729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5A423C9-33A2-471A-AFCD-4E77FF81AA7B}"/>
              </a:ext>
            </a:extLst>
          </p:cNvPr>
          <p:cNvSpPr/>
          <p:nvPr/>
        </p:nvSpPr>
        <p:spPr>
          <a:xfrm>
            <a:off x="226222" y="1813319"/>
            <a:ext cx="8372474" cy="27741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/>
              <a:t>পৃথিবীর</a:t>
            </a:r>
            <a:r>
              <a:rPr lang="en-US" sz="3200" dirty="0"/>
              <a:t> </a:t>
            </a:r>
            <a:r>
              <a:rPr lang="en-US" sz="3200" dirty="0" err="1"/>
              <a:t>প্রায়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সমাজে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রোগীকে</a:t>
            </a:r>
            <a:r>
              <a:rPr lang="en-US" sz="3200" dirty="0"/>
              <a:t> </a:t>
            </a:r>
            <a:r>
              <a:rPr lang="en-US" sz="3200" dirty="0" err="1"/>
              <a:t>অবজ্ঞার</a:t>
            </a:r>
            <a:r>
              <a:rPr lang="en-US" sz="3200" dirty="0"/>
              <a:t> </a:t>
            </a:r>
            <a:r>
              <a:rPr lang="en-US" sz="3200" dirty="0" err="1"/>
              <a:t>চোখে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। </a:t>
            </a:r>
            <a:r>
              <a:rPr lang="en-US" sz="3200" dirty="0" err="1"/>
              <a:t>তাদের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সহানুভূতি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সহযোগীতার</a:t>
            </a:r>
            <a:r>
              <a:rPr lang="en-US" sz="3200" dirty="0"/>
              <a:t> </a:t>
            </a:r>
            <a:r>
              <a:rPr lang="en-US" sz="3200" dirty="0" err="1"/>
              <a:t>হাত</a:t>
            </a:r>
            <a:r>
              <a:rPr lang="en-US" sz="3200" dirty="0"/>
              <a:t> </a:t>
            </a:r>
            <a:r>
              <a:rPr lang="en-US" sz="3200" dirty="0" err="1"/>
              <a:t>বাড়ানো</a:t>
            </a:r>
            <a:r>
              <a:rPr lang="en-US" sz="3200" dirty="0"/>
              <a:t> </a:t>
            </a:r>
            <a:r>
              <a:rPr lang="en-US" sz="3200" dirty="0" err="1"/>
              <a:t>হয়না</a:t>
            </a:r>
            <a:r>
              <a:rPr lang="en-US" sz="3200" dirty="0"/>
              <a:t>।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রোগী</a:t>
            </a:r>
            <a:r>
              <a:rPr lang="en-US" sz="3200" dirty="0"/>
              <a:t> </a:t>
            </a:r>
            <a:r>
              <a:rPr lang="en-US" sz="3200" dirty="0" err="1"/>
              <a:t>শারীরিক</a:t>
            </a:r>
            <a:r>
              <a:rPr lang="en-US" sz="3200" dirty="0"/>
              <a:t> </a:t>
            </a:r>
            <a:r>
              <a:rPr lang="en-US" sz="3200" dirty="0" err="1"/>
              <a:t>মৃত্যুর</a:t>
            </a:r>
            <a:r>
              <a:rPr lang="en-US" sz="3200" dirty="0"/>
              <a:t> </a:t>
            </a:r>
            <a:r>
              <a:rPr lang="en-US" sz="3200" dirty="0" err="1"/>
              <a:t>পূর্বেই</a:t>
            </a:r>
            <a:r>
              <a:rPr lang="en-US" sz="3200" dirty="0"/>
              <a:t> </a:t>
            </a:r>
            <a:r>
              <a:rPr lang="en-US" sz="3200" dirty="0" err="1"/>
              <a:t>মানসিক</a:t>
            </a:r>
            <a:r>
              <a:rPr lang="en-US" sz="3200" dirty="0"/>
              <a:t> </a:t>
            </a:r>
            <a:r>
              <a:rPr lang="en-US" sz="3200" dirty="0" err="1"/>
              <a:t>মৃত্যু</a:t>
            </a:r>
            <a:r>
              <a:rPr lang="en-US" sz="3200" dirty="0"/>
              <a:t> </a:t>
            </a:r>
            <a:r>
              <a:rPr lang="en-US" sz="3200" dirty="0" err="1"/>
              <a:t>ঘটে</a:t>
            </a:r>
            <a:r>
              <a:rPr lang="en-US" sz="3200" dirty="0"/>
              <a:t>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5E01C-BCD3-41F9-96E9-4372B7671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4" y="1919286"/>
            <a:ext cx="2962275" cy="2749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5175C3-1B5A-43A0-B160-0D7459A9A1E5}"/>
              </a:ext>
            </a:extLst>
          </p:cNvPr>
          <p:cNvSpPr/>
          <p:nvPr/>
        </p:nvSpPr>
        <p:spPr>
          <a:xfrm>
            <a:off x="3562353" y="1928214"/>
            <a:ext cx="8224840" cy="25729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/>
              <a:t>এইডসের</a:t>
            </a:r>
            <a:r>
              <a:rPr lang="en-US" sz="3200" dirty="0"/>
              <a:t> </a:t>
            </a:r>
            <a:r>
              <a:rPr lang="en-US" sz="3200" dirty="0" err="1"/>
              <a:t>কারণে</a:t>
            </a:r>
            <a:r>
              <a:rPr lang="en-US" sz="3200" dirty="0"/>
              <a:t> </a:t>
            </a:r>
            <a:r>
              <a:rPr lang="en-US" sz="3200" dirty="0" err="1"/>
              <a:t>প্রজনন</a:t>
            </a:r>
            <a:r>
              <a:rPr lang="en-US" sz="3200" dirty="0"/>
              <a:t> </a:t>
            </a:r>
            <a:r>
              <a:rPr lang="en-US" sz="3200" dirty="0" err="1"/>
              <a:t>হার</a:t>
            </a:r>
            <a:r>
              <a:rPr lang="en-US" sz="3200" dirty="0"/>
              <a:t> </a:t>
            </a:r>
            <a:r>
              <a:rPr lang="en-US" sz="3200" dirty="0" err="1"/>
              <a:t>হ্রাস</a:t>
            </a:r>
            <a:r>
              <a:rPr lang="en-US" sz="3200" dirty="0"/>
              <a:t> </a:t>
            </a:r>
            <a:r>
              <a:rPr lang="en-US" sz="3200" dirty="0" err="1"/>
              <a:t>পাচ্ছে</a:t>
            </a:r>
            <a:r>
              <a:rPr lang="en-US" sz="3200" dirty="0"/>
              <a:t>    ,</a:t>
            </a:r>
            <a:r>
              <a:rPr lang="en-US" sz="3200" dirty="0" err="1"/>
              <a:t>স্বাস্থ্য</a:t>
            </a:r>
            <a:r>
              <a:rPr lang="en-US" sz="3200" dirty="0"/>
              <a:t> </a:t>
            </a:r>
            <a:r>
              <a:rPr lang="en-US" sz="3200" dirty="0" err="1"/>
              <a:t>ব্যবস্থার</a:t>
            </a:r>
            <a:r>
              <a:rPr lang="en-US" sz="3200" dirty="0"/>
              <a:t> </a:t>
            </a:r>
            <a:r>
              <a:rPr lang="en-US" sz="3200" dirty="0" err="1"/>
              <a:t>উপর</a:t>
            </a:r>
            <a:r>
              <a:rPr lang="en-US" sz="3200" dirty="0"/>
              <a:t> </a:t>
            </a:r>
            <a:r>
              <a:rPr lang="en-US" sz="3200" dirty="0" err="1"/>
              <a:t>চাপ</a:t>
            </a:r>
            <a:r>
              <a:rPr lang="en-US" sz="3200" dirty="0"/>
              <a:t> </a:t>
            </a:r>
            <a:r>
              <a:rPr lang="en-US" sz="3200" dirty="0" err="1"/>
              <a:t>সৃষ্টি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,</a:t>
            </a:r>
            <a:r>
              <a:rPr lang="en-US" sz="3200" dirty="0" err="1"/>
              <a:t>ক্ষতিগ্রস্ত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ব্যক্তি,পরিবার,সমাজ</a:t>
            </a:r>
            <a:r>
              <a:rPr lang="en-US" sz="3200" dirty="0"/>
              <a:t> ও </a:t>
            </a:r>
            <a:r>
              <a:rPr lang="en-US" sz="3200" dirty="0" err="1"/>
              <a:t>রাষ্ট্র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038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49C4B8-FE01-4EEC-A787-420487AC71F4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8595F9-F8B4-4131-805A-BE4570881EED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61E239-5EDF-4B36-86A0-D66F548A10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FA4977-7EB0-4F49-AE43-1F9F719F5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407779-DC24-4BBC-A6F7-A3B4255D7680}"/>
              </a:ext>
            </a:extLst>
          </p:cNvPr>
          <p:cNvSpPr txBox="1"/>
          <p:nvPr/>
        </p:nvSpPr>
        <p:spPr>
          <a:xfrm>
            <a:off x="1114425" y="214313"/>
            <a:ext cx="1058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বাংলাদেশে</a:t>
            </a:r>
            <a:r>
              <a:rPr lang="en-US" sz="4800" dirty="0"/>
              <a:t> </a:t>
            </a:r>
            <a:r>
              <a:rPr lang="en-US" sz="4800" dirty="0" err="1"/>
              <a:t>এইডস</a:t>
            </a:r>
            <a:r>
              <a:rPr lang="en-US" sz="4800" dirty="0"/>
              <a:t> </a:t>
            </a:r>
            <a:r>
              <a:rPr lang="en-US" sz="4800" dirty="0" err="1"/>
              <a:t>প্রতিরোধের</a:t>
            </a:r>
            <a:r>
              <a:rPr lang="en-US" sz="4800" dirty="0"/>
              <a:t> </a:t>
            </a:r>
            <a:r>
              <a:rPr lang="en-US" sz="4800" dirty="0" err="1"/>
              <a:t>উপায়</a:t>
            </a: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578CE-C094-4D79-9BC9-C20F78EED7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b="12113"/>
          <a:stretch/>
        </p:blipFill>
        <p:spPr>
          <a:xfrm>
            <a:off x="3952875" y="1350110"/>
            <a:ext cx="4286249" cy="2217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6FD4A-C272-411C-BF06-D90E973C42A7}"/>
              </a:ext>
            </a:extLst>
          </p:cNvPr>
          <p:cNvSpPr txBox="1"/>
          <p:nvPr/>
        </p:nvSpPr>
        <p:spPr>
          <a:xfrm>
            <a:off x="804862" y="3871911"/>
            <a:ext cx="11387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এইডসের</a:t>
            </a:r>
            <a:r>
              <a:rPr lang="en-US" sz="3200" dirty="0"/>
              <a:t> </a:t>
            </a:r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প্রতিষেধক</a:t>
            </a:r>
            <a:r>
              <a:rPr lang="en-US" sz="3200" dirty="0"/>
              <a:t> </a:t>
            </a:r>
            <a:r>
              <a:rPr lang="en-US" sz="3200" dirty="0" err="1"/>
              <a:t>নাই</a:t>
            </a:r>
            <a:r>
              <a:rPr lang="en-US" sz="3200" dirty="0"/>
              <a:t> । </a:t>
            </a:r>
            <a:r>
              <a:rPr lang="en-US" sz="3200" dirty="0" err="1"/>
              <a:t>মৃত্যুই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একমাত্র</a:t>
            </a:r>
            <a:r>
              <a:rPr lang="en-US" sz="3200" dirty="0"/>
              <a:t> </a:t>
            </a:r>
            <a:r>
              <a:rPr lang="en-US" sz="3200" dirty="0" err="1"/>
              <a:t>পরিনাম</a:t>
            </a:r>
            <a:r>
              <a:rPr lang="en-US" sz="3200" dirty="0"/>
              <a:t> ।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বাচাঁর</a:t>
            </a:r>
            <a:r>
              <a:rPr lang="en-US" sz="3200" dirty="0"/>
              <a:t> </a:t>
            </a:r>
            <a:r>
              <a:rPr lang="en-US" sz="3200" dirty="0" err="1"/>
              <a:t>একমাত্র</a:t>
            </a:r>
            <a:r>
              <a:rPr lang="en-US" sz="3200" dirty="0"/>
              <a:t> </a:t>
            </a:r>
            <a:r>
              <a:rPr lang="en-US" sz="3200" dirty="0" err="1"/>
              <a:t>উপায়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প্রতিরোধ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729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B16AE6-F943-4EA1-83A6-39C65782C12C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461F22-277E-4333-A43D-63B60738A51C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B2C3EB-63C6-4698-A684-3FA3A2FE8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4A04BE-AD21-4F52-9338-1506A26B9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FE85A6-51F0-4A89-8F40-88DCC31CBC56}"/>
              </a:ext>
            </a:extLst>
          </p:cNvPr>
          <p:cNvSpPr txBox="1"/>
          <p:nvPr/>
        </p:nvSpPr>
        <p:spPr>
          <a:xfrm>
            <a:off x="1529258" y="223015"/>
            <a:ext cx="974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প্রতিরোধে</a:t>
            </a:r>
            <a:r>
              <a:rPr lang="en-US" sz="3200" dirty="0"/>
              <a:t> </a:t>
            </a:r>
            <a:r>
              <a:rPr lang="en-US" sz="3200" dirty="0" err="1"/>
              <a:t>কিছু</a:t>
            </a:r>
            <a:r>
              <a:rPr lang="en-US" sz="3200" dirty="0"/>
              <a:t> </a:t>
            </a:r>
            <a:r>
              <a:rPr lang="en-US" sz="3200" dirty="0" err="1"/>
              <a:t>পদক্ষেপ</a:t>
            </a:r>
            <a:r>
              <a:rPr lang="en-US" sz="3200" dirty="0"/>
              <a:t> </a:t>
            </a:r>
            <a:r>
              <a:rPr lang="en-US" sz="3200" dirty="0" err="1"/>
              <a:t>নেওয়া</a:t>
            </a:r>
            <a:r>
              <a:rPr lang="en-US" sz="3200" dirty="0"/>
              <a:t> </a:t>
            </a:r>
            <a:r>
              <a:rPr lang="en-US" sz="3200" dirty="0" err="1"/>
              <a:t>যেতে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 </a:t>
            </a:r>
            <a:r>
              <a:rPr lang="en-US" sz="3200" dirty="0" err="1"/>
              <a:t>যেমনঃ</a:t>
            </a:r>
            <a:r>
              <a:rPr lang="en-US" sz="3200" dirty="0"/>
              <a:t>-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878EA-8970-4CC7-8DB2-548F15772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" y="1733865"/>
            <a:ext cx="3162299" cy="185171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B8D4177-4433-4BE9-8C0D-2130F94CC265}"/>
              </a:ext>
            </a:extLst>
          </p:cNvPr>
          <p:cNvGrpSpPr/>
          <p:nvPr/>
        </p:nvGrpSpPr>
        <p:grpSpPr>
          <a:xfrm>
            <a:off x="2879782" y="3672183"/>
            <a:ext cx="8639174" cy="1471612"/>
            <a:chOff x="3040859" y="3986358"/>
            <a:chExt cx="8639174" cy="1471612"/>
          </a:xfrm>
        </p:grpSpPr>
        <p:sp>
          <p:nvSpPr>
            <p:cNvPr id="9" name="Rectangle: Diagonal Corners Snipped 8">
              <a:extLst>
                <a:ext uri="{FF2B5EF4-FFF2-40B4-BE49-F238E27FC236}">
                  <a16:creationId xmlns:a16="http://schemas.microsoft.com/office/drawing/2014/main" id="{78BC34DD-14E5-497E-A56B-A14CBDC89351}"/>
                </a:ext>
              </a:extLst>
            </p:cNvPr>
            <p:cNvSpPr/>
            <p:nvPr/>
          </p:nvSpPr>
          <p:spPr>
            <a:xfrm>
              <a:off x="3459959" y="3986358"/>
              <a:ext cx="8220074" cy="1471612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/>
                <a:t>ধর্মীয়</a:t>
              </a:r>
              <a:r>
                <a:rPr lang="en-US" sz="3200" dirty="0"/>
                <a:t> </a:t>
              </a:r>
              <a:r>
                <a:rPr lang="en-US" sz="3200" dirty="0" err="1"/>
                <a:t>অনুশাসন</a:t>
              </a:r>
              <a:r>
                <a:rPr lang="en-US" sz="3200" dirty="0"/>
                <a:t> </a:t>
              </a:r>
              <a:r>
                <a:rPr lang="en-US" sz="3200" dirty="0" err="1"/>
                <a:t>অনুসরণ</a:t>
              </a:r>
              <a:r>
                <a:rPr lang="en-US" sz="3200" dirty="0"/>
                <a:t> </a:t>
              </a:r>
              <a:r>
                <a:rPr lang="en-US" sz="3200" dirty="0" err="1"/>
                <a:t>করা</a:t>
              </a:r>
              <a:r>
                <a:rPr lang="en-US" sz="3200" dirty="0"/>
                <a:t> </a:t>
              </a:r>
              <a:r>
                <a:rPr lang="en-US" sz="3200" dirty="0" err="1"/>
                <a:t>এবং</a:t>
              </a:r>
              <a:r>
                <a:rPr lang="en-US" sz="3200" dirty="0"/>
                <a:t> </a:t>
              </a:r>
              <a:r>
                <a:rPr lang="en-US" sz="3200" dirty="0" err="1"/>
                <a:t>স্বভাব</a:t>
              </a:r>
              <a:r>
                <a:rPr lang="en-US" sz="3200" dirty="0"/>
                <a:t> ও </a:t>
              </a:r>
              <a:r>
                <a:rPr lang="en-US" sz="3200" dirty="0" err="1"/>
                <a:t>আচরণে</a:t>
              </a:r>
              <a:r>
                <a:rPr lang="en-US" sz="3200" dirty="0"/>
                <a:t> </a:t>
              </a:r>
              <a:r>
                <a:rPr lang="en-US" sz="3200" dirty="0" err="1"/>
                <a:t>সমাজ</a:t>
              </a:r>
              <a:r>
                <a:rPr lang="en-US" sz="3200" dirty="0"/>
                <a:t> </a:t>
              </a:r>
              <a:r>
                <a:rPr lang="en-US" sz="3200" dirty="0" err="1"/>
                <a:t>নির্ধারিত</a:t>
              </a:r>
              <a:r>
                <a:rPr lang="en-US" sz="3200" dirty="0"/>
                <a:t> </a:t>
              </a:r>
              <a:r>
                <a:rPr lang="en-US" sz="3200" dirty="0" err="1"/>
                <a:t>আদর্শ</a:t>
              </a:r>
              <a:r>
                <a:rPr lang="en-US" sz="3200" dirty="0"/>
                <a:t> </a:t>
              </a:r>
              <a:r>
                <a:rPr lang="en-US" sz="3200" dirty="0" err="1"/>
                <a:t>মেনে</a:t>
              </a:r>
              <a:r>
                <a:rPr lang="en-US" sz="3200" dirty="0"/>
                <a:t> </a:t>
              </a:r>
              <a:r>
                <a:rPr lang="en-US" sz="3200" dirty="0" err="1"/>
                <a:t>চলা</a:t>
              </a:r>
              <a:r>
                <a:rPr lang="en-US" sz="3200" dirty="0"/>
                <a:t>।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95C135-B05C-48A4-8CB1-A3F119FC5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" b="16564"/>
            <a:stretch/>
          </p:blipFill>
          <p:spPr>
            <a:xfrm>
              <a:off x="3040859" y="4171501"/>
              <a:ext cx="838200" cy="94297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0E6BC3E-9418-45B8-9F4E-DDB5C0C209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8" y="1493073"/>
            <a:ext cx="3519560" cy="220147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C7C186-3526-4C0A-80E0-8F18CDA322A2}"/>
              </a:ext>
            </a:extLst>
          </p:cNvPr>
          <p:cNvGrpSpPr/>
          <p:nvPr/>
        </p:nvGrpSpPr>
        <p:grpSpPr>
          <a:xfrm>
            <a:off x="2188363" y="3800838"/>
            <a:ext cx="9481947" cy="1624597"/>
            <a:chOff x="3265309" y="3240414"/>
            <a:chExt cx="9481947" cy="1624597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66A767A3-50C7-4B8E-A00E-1C529E5EEE3D}"/>
                </a:ext>
              </a:extLst>
            </p:cNvPr>
            <p:cNvSpPr/>
            <p:nvPr/>
          </p:nvSpPr>
          <p:spPr>
            <a:xfrm>
              <a:off x="4527182" y="3240414"/>
              <a:ext cx="8220074" cy="1624597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/>
                <a:t>একমাত্র</a:t>
              </a:r>
              <a:r>
                <a:rPr lang="en-US" sz="3200" dirty="0"/>
                <a:t> </a:t>
              </a:r>
              <a:r>
                <a:rPr lang="en-US" sz="3200" dirty="0" err="1"/>
                <a:t>জীবনসঙ্গীর</a:t>
              </a:r>
              <a:r>
                <a:rPr lang="en-US" sz="3200" dirty="0"/>
                <a:t> </a:t>
              </a:r>
              <a:r>
                <a:rPr lang="en-US" sz="3200" dirty="0" err="1"/>
                <a:t>প্রতি</a:t>
              </a:r>
              <a:r>
                <a:rPr lang="en-US" sz="3200" dirty="0"/>
                <a:t> </a:t>
              </a:r>
              <a:r>
                <a:rPr lang="en-US" sz="3200" dirty="0" err="1"/>
                <a:t>বিশ্বস্ত</a:t>
              </a:r>
              <a:r>
                <a:rPr lang="en-US" sz="3200" dirty="0"/>
                <a:t> </a:t>
              </a:r>
              <a:r>
                <a:rPr lang="en-US" sz="3200" dirty="0" err="1"/>
                <a:t>থাকা</a:t>
              </a:r>
              <a:r>
                <a:rPr lang="en-US" sz="3200" dirty="0"/>
                <a:t> </a:t>
              </a:r>
              <a:r>
                <a:rPr lang="en-US" sz="3200" dirty="0" err="1"/>
                <a:t>বা</a:t>
              </a:r>
              <a:r>
                <a:rPr lang="en-US" sz="3200" dirty="0"/>
                <a:t> </a:t>
              </a:r>
              <a:r>
                <a:rPr lang="en-US" sz="3200" dirty="0" err="1"/>
                <a:t>একজন</a:t>
              </a:r>
              <a:r>
                <a:rPr lang="en-US" sz="3200" dirty="0"/>
                <a:t> </a:t>
              </a:r>
              <a:r>
                <a:rPr lang="en-US" sz="3200" dirty="0" err="1"/>
                <a:t>যৌনসংগী</a:t>
              </a:r>
              <a:r>
                <a:rPr lang="en-US" sz="3200" dirty="0"/>
                <a:t> </a:t>
              </a:r>
              <a:r>
                <a:rPr lang="en-US" sz="3200" dirty="0" err="1"/>
                <a:t>থাকা</a:t>
              </a:r>
              <a:r>
                <a:rPr lang="en-US" sz="3200" dirty="0"/>
                <a:t>।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893350-1687-48A9-87F0-65416FCBC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2" b="15859"/>
            <a:stretch/>
          </p:blipFill>
          <p:spPr>
            <a:xfrm rot="20985671">
              <a:off x="3265309" y="3429508"/>
              <a:ext cx="1352171" cy="105234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6C5073D-E47E-4773-A7F9-5E152DF27C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4" y="1523248"/>
            <a:ext cx="3444255" cy="214821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A68FDF0-1E24-4ACC-92F1-9D7FAA33E8BF}"/>
              </a:ext>
            </a:extLst>
          </p:cNvPr>
          <p:cNvGrpSpPr/>
          <p:nvPr/>
        </p:nvGrpSpPr>
        <p:grpSpPr>
          <a:xfrm>
            <a:off x="2413042" y="3764918"/>
            <a:ext cx="9201644" cy="1371873"/>
            <a:chOff x="3101845" y="3839461"/>
            <a:chExt cx="8373962" cy="1088268"/>
          </a:xfrm>
        </p:grpSpPr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4D0909E7-D244-4291-A0A2-14B0ACFAE4DA}"/>
                </a:ext>
              </a:extLst>
            </p:cNvPr>
            <p:cNvSpPr/>
            <p:nvPr/>
          </p:nvSpPr>
          <p:spPr>
            <a:xfrm>
              <a:off x="4012967" y="3839461"/>
              <a:ext cx="7462840" cy="1088268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/>
                <a:t>রক্তের</a:t>
              </a:r>
              <a:r>
                <a:rPr lang="en-US" sz="3200" dirty="0"/>
                <a:t> </a:t>
              </a:r>
              <a:r>
                <a:rPr lang="en-US" sz="3200" dirty="0" err="1"/>
                <a:t>এইচআইভি</a:t>
              </a:r>
              <a:r>
                <a:rPr lang="en-US" sz="3200" dirty="0"/>
                <a:t>  </a:t>
              </a:r>
              <a:r>
                <a:rPr lang="en-US" sz="3200" dirty="0" err="1"/>
                <a:t>পরীক্ষা</a:t>
              </a:r>
              <a:r>
                <a:rPr lang="en-US" sz="3200" dirty="0"/>
                <a:t> </a:t>
              </a:r>
              <a:r>
                <a:rPr lang="en-US" sz="3200" dirty="0" err="1"/>
                <a:t>করে</a:t>
              </a:r>
              <a:r>
                <a:rPr lang="en-US" sz="3200" dirty="0"/>
                <a:t> </a:t>
              </a:r>
              <a:r>
                <a:rPr lang="en-US" sz="3200" dirty="0" err="1"/>
                <a:t>রক্ত</a:t>
              </a:r>
              <a:r>
                <a:rPr lang="en-US" sz="3200" dirty="0"/>
                <a:t> </a:t>
              </a:r>
              <a:r>
                <a:rPr lang="en-US" sz="3200" dirty="0" err="1"/>
                <a:t>গ্রহণ</a:t>
              </a:r>
              <a:r>
                <a:rPr lang="en-US" sz="3200" dirty="0"/>
                <a:t> </a:t>
              </a:r>
              <a:r>
                <a:rPr lang="en-US" sz="3200" dirty="0" err="1"/>
                <a:t>করা</a:t>
              </a:r>
              <a:r>
                <a:rPr lang="en-US" sz="3200" dirty="0"/>
                <a:t>। 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92130C-562B-4100-A630-B6DA9639F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8" b="14727"/>
            <a:stretch/>
          </p:blipFill>
          <p:spPr>
            <a:xfrm rot="21369295">
              <a:off x="3101845" y="3948760"/>
              <a:ext cx="1116035" cy="966195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CDA24E1-FFB2-4199-AB87-C991F1C71BC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"/>
          <a:stretch/>
        </p:blipFill>
        <p:spPr>
          <a:xfrm>
            <a:off x="615198" y="1482797"/>
            <a:ext cx="3291855" cy="223383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802111D-FD02-4900-8289-230EAB27FD62}"/>
              </a:ext>
            </a:extLst>
          </p:cNvPr>
          <p:cNvGrpSpPr/>
          <p:nvPr/>
        </p:nvGrpSpPr>
        <p:grpSpPr>
          <a:xfrm>
            <a:off x="2721567" y="3796200"/>
            <a:ext cx="8595126" cy="1471612"/>
            <a:chOff x="3777854" y="1760640"/>
            <a:chExt cx="8002191" cy="1471612"/>
          </a:xfrm>
        </p:grpSpPr>
        <p:sp>
          <p:nvSpPr>
            <p:cNvPr id="28" name="Rectangle: Diagonal Corners Snipped 27">
              <a:extLst>
                <a:ext uri="{FF2B5EF4-FFF2-40B4-BE49-F238E27FC236}">
                  <a16:creationId xmlns:a16="http://schemas.microsoft.com/office/drawing/2014/main" id="{9DC252EC-34D8-4EE9-BD59-E39AA7D085F5}"/>
                </a:ext>
              </a:extLst>
            </p:cNvPr>
            <p:cNvSpPr/>
            <p:nvPr/>
          </p:nvSpPr>
          <p:spPr>
            <a:xfrm>
              <a:off x="4886325" y="1760640"/>
              <a:ext cx="6893720" cy="1471612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/>
                <a:t>অন্যের</a:t>
              </a:r>
              <a:r>
                <a:rPr lang="en-US" sz="3200" dirty="0"/>
                <a:t> </a:t>
              </a:r>
              <a:r>
                <a:rPr lang="en-US" sz="3200" dirty="0" err="1"/>
                <a:t>ব্যবহৃত</a:t>
              </a:r>
              <a:r>
                <a:rPr lang="en-US" sz="3200" dirty="0"/>
                <a:t> </a:t>
              </a:r>
              <a:r>
                <a:rPr lang="en-US" sz="3200" dirty="0" err="1"/>
                <a:t>সূচ</a:t>
              </a:r>
              <a:r>
                <a:rPr lang="en-US" sz="3200" dirty="0"/>
                <a:t> ,</a:t>
              </a:r>
              <a:r>
                <a:rPr lang="en-US" sz="3200" dirty="0" err="1"/>
                <a:t>ব্লেড</a:t>
              </a:r>
              <a:r>
                <a:rPr lang="en-US" sz="3200" dirty="0"/>
                <a:t>, </a:t>
              </a:r>
              <a:r>
                <a:rPr lang="en-US" sz="3200" dirty="0" err="1"/>
                <a:t>সিরিঞ্জ</a:t>
              </a:r>
              <a:r>
                <a:rPr lang="en-US" sz="3200" dirty="0"/>
                <a:t> </a:t>
              </a:r>
              <a:r>
                <a:rPr lang="en-US" sz="3200" dirty="0" err="1"/>
                <a:t>ব্যবহার</a:t>
              </a:r>
              <a:r>
                <a:rPr lang="en-US" sz="3200" dirty="0"/>
                <a:t> </a:t>
              </a:r>
              <a:r>
                <a:rPr lang="en-US" sz="3200" dirty="0" err="1"/>
                <a:t>না</a:t>
              </a:r>
              <a:r>
                <a:rPr lang="en-US" sz="3200" dirty="0"/>
                <a:t> </a:t>
              </a:r>
              <a:r>
                <a:rPr lang="en-US" sz="3200" dirty="0" err="1"/>
                <a:t>করা</a:t>
              </a:r>
              <a:r>
                <a:rPr lang="en-US" sz="3200" dirty="0"/>
                <a:t> ।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CA33B0-8D85-4241-8044-191E70F94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0" b="14923"/>
            <a:stretch/>
          </p:blipFill>
          <p:spPr>
            <a:xfrm>
              <a:off x="3777854" y="1797108"/>
              <a:ext cx="1321591" cy="122680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A08B08C-A0A4-4BB9-9D31-608BC49D64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" y="1522532"/>
            <a:ext cx="3204671" cy="210328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0C0082A-42F3-4ABB-8C7B-79890F10FC8E}"/>
              </a:ext>
            </a:extLst>
          </p:cNvPr>
          <p:cNvGrpSpPr/>
          <p:nvPr/>
        </p:nvGrpSpPr>
        <p:grpSpPr>
          <a:xfrm>
            <a:off x="2105601" y="3895928"/>
            <a:ext cx="9478722" cy="1471612"/>
            <a:chOff x="4010470" y="1500187"/>
            <a:chExt cx="7943408" cy="1471612"/>
          </a:xfrm>
        </p:grpSpPr>
        <p:sp>
          <p:nvSpPr>
            <p:cNvPr id="34" name="Rectangle: Diagonal Corners Snipped 33">
              <a:extLst>
                <a:ext uri="{FF2B5EF4-FFF2-40B4-BE49-F238E27FC236}">
                  <a16:creationId xmlns:a16="http://schemas.microsoft.com/office/drawing/2014/main" id="{70ACF224-DE75-4872-8BB0-B4E346B94DAB}"/>
                </a:ext>
              </a:extLst>
            </p:cNvPr>
            <p:cNvSpPr/>
            <p:nvPr/>
          </p:nvSpPr>
          <p:spPr>
            <a:xfrm>
              <a:off x="4972050" y="1500187"/>
              <a:ext cx="6981828" cy="1471612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/>
                <a:t>কিশোর</a:t>
              </a:r>
              <a:r>
                <a:rPr lang="en-US" sz="3200" dirty="0"/>
                <a:t> – </a:t>
              </a:r>
              <a:r>
                <a:rPr lang="en-US" sz="3200" dirty="0" err="1"/>
                <a:t>কিশোরী</a:t>
              </a:r>
              <a:r>
                <a:rPr lang="en-US" sz="3200" dirty="0"/>
                <a:t> </a:t>
              </a:r>
              <a:r>
                <a:rPr lang="en-US" sz="3200" dirty="0" err="1"/>
                <a:t>এবং</a:t>
              </a:r>
              <a:r>
                <a:rPr lang="en-US" sz="3200" dirty="0"/>
                <a:t> </a:t>
              </a:r>
              <a:r>
                <a:rPr lang="en-US" sz="3200" dirty="0" err="1"/>
                <a:t>সকল</a:t>
              </a:r>
              <a:r>
                <a:rPr lang="en-US" sz="3200" dirty="0"/>
                <a:t> </a:t>
              </a:r>
              <a:r>
                <a:rPr lang="en-US" sz="3200" dirty="0" err="1"/>
                <a:t>মানুষের</a:t>
              </a:r>
              <a:r>
                <a:rPr lang="en-US" sz="3200" dirty="0"/>
                <a:t> </a:t>
              </a:r>
              <a:r>
                <a:rPr lang="en-US" sz="3200" dirty="0" err="1"/>
                <a:t>মধ্যে</a:t>
              </a:r>
              <a:r>
                <a:rPr lang="en-US" sz="3200" dirty="0"/>
                <a:t> </a:t>
              </a:r>
              <a:r>
                <a:rPr lang="en-US" sz="3200" dirty="0" err="1"/>
                <a:t>সচেতনতা</a:t>
              </a:r>
              <a:r>
                <a:rPr lang="en-US" sz="3200" dirty="0"/>
                <a:t> </a:t>
              </a:r>
              <a:r>
                <a:rPr lang="en-US" sz="3200" dirty="0" err="1"/>
                <a:t>সৃষ্টি</a:t>
              </a:r>
              <a:r>
                <a:rPr lang="en-US" sz="3200" dirty="0"/>
                <a:t> </a:t>
              </a:r>
              <a:r>
                <a:rPr lang="en-US" sz="3200" dirty="0" err="1"/>
                <a:t>করা</a:t>
              </a:r>
              <a:r>
                <a:rPr lang="en-US" sz="3200" dirty="0"/>
                <a:t> ।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BABF19-9407-49F9-9A3D-5C331AD0D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95" b="15696"/>
            <a:stretch/>
          </p:blipFill>
          <p:spPr>
            <a:xfrm rot="20945775">
              <a:off x="4010470" y="1728758"/>
              <a:ext cx="1321013" cy="1008453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3BB4D90-73BA-4A93-83B7-AA0EFEF149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4" y="1415311"/>
            <a:ext cx="3701965" cy="231354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ADD68D1-B5D0-49FA-8F42-ED6111D1C709}"/>
              </a:ext>
            </a:extLst>
          </p:cNvPr>
          <p:cNvGrpSpPr/>
          <p:nvPr/>
        </p:nvGrpSpPr>
        <p:grpSpPr>
          <a:xfrm>
            <a:off x="1834754" y="4057381"/>
            <a:ext cx="10015897" cy="1346575"/>
            <a:chOff x="1475670" y="4237501"/>
            <a:chExt cx="10091621" cy="1346575"/>
          </a:xfrm>
        </p:grpSpPr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4093D957-E773-4F54-B992-2F3F89E14199}"/>
                </a:ext>
              </a:extLst>
            </p:cNvPr>
            <p:cNvSpPr/>
            <p:nvPr/>
          </p:nvSpPr>
          <p:spPr>
            <a:xfrm>
              <a:off x="2874024" y="4237501"/>
              <a:ext cx="8693267" cy="1276345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err="1"/>
                <a:t>নাক</a:t>
              </a:r>
              <a:r>
                <a:rPr lang="en-US" sz="3200" dirty="0"/>
                <a:t> ,</a:t>
              </a:r>
              <a:r>
                <a:rPr lang="en-US" sz="3200" dirty="0" err="1"/>
                <a:t>কান</a:t>
              </a:r>
              <a:r>
                <a:rPr lang="en-US" sz="3200" dirty="0"/>
                <a:t> </a:t>
              </a:r>
              <a:r>
                <a:rPr lang="en-US" sz="3200" dirty="0" err="1"/>
                <a:t>ছিদ্র</a:t>
              </a:r>
              <a:r>
                <a:rPr lang="en-US" sz="3200" dirty="0"/>
                <a:t> </a:t>
              </a:r>
              <a:r>
                <a:rPr lang="en-US" sz="3200" dirty="0" err="1"/>
                <a:t>এবং</a:t>
              </a:r>
              <a:r>
                <a:rPr lang="en-US" sz="3200" dirty="0"/>
                <a:t> </a:t>
              </a:r>
              <a:r>
                <a:rPr lang="en-US" sz="3200" dirty="0" err="1"/>
                <a:t>ছেলেদের</a:t>
              </a:r>
              <a:r>
                <a:rPr lang="en-US" sz="3200" dirty="0"/>
                <a:t> </a:t>
              </a:r>
              <a:r>
                <a:rPr lang="en-US" sz="3200" dirty="0" err="1"/>
                <a:t>সুন্নতে</a:t>
              </a:r>
              <a:r>
                <a:rPr lang="en-US" sz="3200" dirty="0"/>
                <a:t> </a:t>
              </a:r>
              <a:r>
                <a:rPr lang="en-US" sz="3200" dirty="0" err="1"/>
                <a:t>খাতনা</a:t>
              </a:r>
              <a:r>
                <a:rPr lang="en-US" sz="3200" dirty="0"/>
                <a:t> </a:t>
              </a:r>
              <a:r>
                <a:rPr lang="en-US" sz="3200" dirty="0" err="1"/>
                <a:t>করার</a:t>
              </a:r>
              <a:r>
                <a:rPr lang="en-US" sz="3200" dirty="0"/>
                <a:t> </a:t>
              </a:r>
              <a:r>
                <a:rPr lang="en-US" sz="3200" dirty="0" err="1"/>
                <a:t>সময়</a:t>
              </a:r>
              <a:r>
                <a:rPr lang="en-US" sz="3200" dirty="0"/>
                <a:t> </a:t>
              </a:r>
              <a:r>
                <a:rPr lang="en-US" sz="3200" dirty="0" err="1"/>
                <a:t>জীবানুমুক্ত</a:t>
              </a:r>
              <a:r>
                <a:rPr lang="en-US" sz="3200" dirty="0"/>
                <a:t> </a:t>
              </a:r>
              <a:r>
                <a:rPr lang="en-US" sz="3200" dirty="0" err="1"/>
                <a:t>সূচ</a:t>
              </a:r>
              <a:r>
                <a:rPr lang="en-US" sz="3200" dirty="0"/>
                <a:t> ,</a:t>
              </a:r>
              <a:r>
                <a:rPr lang="en-US" sz="3200" dirty="0" err="1"/>
                <a:t>কাঁচি</a:t>
              </a:r>
              <a:r>
                <a:rPr lang="en-US" sz="3200" dirty="0"/>
                <a:t> </a:t>
              </a:r>
              <a:r>
                <a:rPr lang="en-US" sz="3200" dirty="0" err="1"/>
                <a:t>ব্যবহার</a:t>
              </a:r>
              <a:r>
                <a:rPr lang="en-US" sz="3200" dirty="0"/>
                <a:t> </a:t>
              </a:r>
              <a:r>
                <a:rPr lang="en-US" sz="3200" dirty="0" err="1"/>
                <a:t>করা</a:t>
              </a:r>
              <a:r>
                <a:rPr lang="en-US" sz="3200" dirty="0"/>
                <a:t>। 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DC149B1-BA47-4E7F-AF78-BF6B6973A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2" b="17203"/>
            <a:stretch/>
          </p:blipFill>
          <p:spPr>
            <a:xfrm rot="20901371">
              <a:off x="1475670" y="4436890"/>
              <a:ext cx="1597081" cy="1147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3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914CE1-DF90-4DA0-B896-D54D36545D2F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3299EE-3E61-4D16-AB40-F843CF5DAC74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CAF5FD-A50A-4342-ABBB-80FEC1732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03914A-3B5A-4D97-B8AD-8D0BFAA41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4599-8C02-42BD-A958-4CF5BECF241A}"/>
              </a:ext>
            </a:extLst>
          </p:cNvPr>
          <p:cNvGrpSpPr/>
          <p:nvPr/>
        </p:nvGrpSpPr>
        <p:grpSpPr>
          <a:xfrm>
            <a:off x="2100263" y="-271463"/>
            <a:ext cx="8201025" cy="4050507"/>
            <a:chOff x="2100263" y="-271463"/>
            <a:chExt cx="8201025" cy="4050507"/>
          </a:xfrm>
        </p:grpSpPr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3D53F064-6070-4F57-BAFA-3D8E4DCB3941}"/>
                </a:ext>
              </a:extLst>
            </p:cNvPr>
            <p:cNvSpPr/>
            <p:nvPr/>
          </p:nvSpPr>
          <p:spPr>
            <a:xfrm>
              <a:off x="2100263" y="-271463"/>
              <a:ext cx="8201025" cy="2986088"/>
            </a:xfrm>
            <a:prstGeom prst="irregularSeal2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/>
                <a:t>দলীয়</a:t>
              </a:r>
              <a:r>
                <a:rPr lang="en-US" sz="4800" dirty="0"/>
                <a:t> </a:t>
              </a:r>
              <a:r>
                <a:rPr lang="en-US" sz="4800" dirty="0" err="1"/>
                <a:t>কাজ</a:t>
              </a:r>
              <a:r>
                <a:rPr lang="en-US" sz="4800" dirty="0"/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DF79BB-C2FA-4C52-BA9B-9360ED140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3" t="11587" r="20999" b="12846"/>
            <a:stretch/>
          </p:blipFill>
          <p:spPr>
            <a:xfrm>
              <a:off x="2100263" y="2193132"/>
              <a:ext cx="1819274" cy="1585912"/>
            </a:xfrm>
            <a:prstGeom prst="rect">
              <a:avLst/>
            </a:prstGeom>
          </p:spPr>
        </p:pic>
      </p:grp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F2BD0B2E-FC29-455E-8E15-8A5212572812}"/>
              </a:ext>
            </a:extLst>
          </p:cNvPr>
          <p:cNvSpPr/>
          <p:nvPr/>
        </p:nvSpPr>
        <p:spPr>
          <a:xfrm>
            <a:off x="2100263" y="3521867"/>
            <a:ext cx="9027318" cy="211455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ব্যক্তি</a:t>
            </a:r>
            <a:r>
              <a:rPr lang="en-US" sz="3200" dirty="0"/>
              <a:t> ,</a:t>
            </a:r>
            <a:r>
              <a:rPr lang="en-US" sz="3200" dirty="0" err="1"/>
              <a:t>পরিবার</a:t>
            </a:r>
            <a:r>
              <a:rPr lang="en-US" sz="3200" dirty="0"/>
              <a:t> , </a:t>
            </a:r>
            <a:r>
              <a:rPr lang="en-US" sz="3200" dirty="0" err="1"/>
              <a:t>সামাজিক</a:t>
            </a:r>
            <a:r>
              <a:rPr lang="en-US" sz="3200" dirty="0"/>
              <a:t> ও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পর্যায়ে</a:t>
            </a: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প্রভাব</a:t>
            </a:r>
            <a:r>
              <a:rPr lang="en-US" sz="3200" dirty="0"/>
              <a:t> </a:t>
            </a:r>
            <a:r>
              <a:rPr lang="en-US" sz="3200" dirty="0" err="1"/>
              <a:t>চিহ্নিত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828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0E4C3C-0C7A-4678-A33C-2C29B10128A5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03F43A-2F5A-4A8C-8AD5-D7CB21CE4ED1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4D7C75-D523-4DA3-B6FE-5FE5C1BE2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DF13FC-27C1-499A-A6CB-A86F4D1BE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3D855B6-75B0-4AAC-B58B-91DF2111B635}"/>
              </a:ext>
            </a:extLst>
          </p:cNvPr>
          <p:cNvSpPr/>
          <p:nvPr/>
        </p:nvSpPr>
        <p:spPr>
          <a:xfrm>
            <a:off x="642938" y="209553"/>
            <a:ext cx="9986962" cy="90963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এইডস</a:t>
            </a:r>
            <a:r>
              <a:rPr lang="en-US" sz="4000" dirty="0"/>
              <a:t> </a:t>
            </a:r>
            <a:r>
              <a:rPr lang="en-US" sz="4000" dirty="0" err="1"/>
              <a:t>আক্রান্ত</a:t>
            </a:r>
            <a:r>
              <a:rPr lang="en-US" sz="4000" dirty="0"/>
              <a:t> </a:t>
            </a:r>
            <a:r>
              <a:rPr lang="en-US" sz="4000" dirty="0" err="1"/>
              <a:t>ব্যক্তির</a:t>
            </a:r>
            <a:r>
              <a:rPr lang="en-US" sz="4000" dirty="0"/>
              <a:t> </a:t>
            </a:r>
            <a:r>
              <a:rPr lang="en-US" sz="4000" dirty="0" err="1"/>
              <a:t>প্রতি</a:t>
            </a:r>
            <a:r>
              <a:rPr lang="en-US" sz="4000" dirty="0"/>
              <a:t> </a:t>
            </a:r>
            <a:r>
              <a:rPr lang="en-US" sz="4000" dirty="0" err="1"/>
              <a:t>আমাদের</a:t>
            </a:r>
            <a:r>
              <a:rPr lang="en-US" sz="4000" dirty="0"/>
              <a:t> </a:t>
            </a:r>
            <a:r>
              <a:rPr lang="en-US" sz="4000" dirty="0" err="1"/>
              <a:t>করণীয়</a:t>
            </a:r>
            <a:r>
              <a:rPr lang="en-US" sz="4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D3F5C-B9B3-445A-B647-74A5B614F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807367"/>
            <a:ext cx="3233737" cy="241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20B2A15-4E0B-44E7-B792-D55D903460A8}"/>
              </a:ext>
            </a:extLst>
          </p:cNvPr>
          <p:cNvSpPr/>
          <p:nvPr/>
        </p:nvSpPr>
        <p:spPr>
          <a:xfrm>
            <a:off x="4021930" y="1800215"/>
            <a:ext cx="7762872" cy="298966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সামাজিক</a:t>
            </a:r>
            <a:r>
              <a:rPr lang="en-US" sz="3200" dirty="0"/>
              <a:t> ও </a:t>
            </a:r>
            <a:r>
              <a:rPr lang="en-US" sz="3200" dirty="0" err="1"/>
              <a:t>মানসিক</a:t>
            </a:r>
            <a:r>
              <a:rPr lang="en-US" sz="3200" dirty="0"/>
              <a:t> </a:t>
            </a:r>
            <a:r>
              <a:rPr lang="en-US" sz="3200" dirty="0" err="1"/>
              <a:t>সমর্থনের</a:t>
            </a:r>
            <a:r>
              <a:rPr lang="en-US" sz="3200" dirty="0"/>
              <a:t> </a:t>
            </a:r>
            <a:r>
              <a:rPr lang="en-US" sz="3200" dirty="0" err="1"/>
              <a:t>পাশাপাশি</a:t>
            </a:r>
            <a:r>
              <a:rPr lang="en-US" sz="3200" dirty="0"/>
              <a:t> </a:t>
            </a:r>
            <a:r>
              <a:rPr lang="en-US" sz="3200" dirty="0" err="1"/>
              <a:t>প্রয়োজনীয়</a:t>
            </a:r>
            <a:r>
              <a:rPr lang="en-US" sz="3200" dirty="0"/>
              <a:t> </a:t>
            </a:r>
            <a:r>
              <a:rPr lang="en-US" sz="3200" dirty="0" err="1"/>
              <a:t>চিকিৎসা</a:t>
            </a:r>
            <a:r>
              <a:rPr lang="en-US" sz="3200" dirty="0"/>
              <a:t> </a:t>
            </a:r>
            <a:r>
              <a:rPr lang="en-US" sz="3200" dirty="0" err="1"/>
              <a:t>জরুরী</a:t>
            </a:r>
            <a:r>
              <a:rPr lang="en-US" sz="3200" dirty="0"/>
              <a:t>। </a:t>
            </a:r>
            <a:r>
              <a:rPr lang="en-US" sz="3200" dirty="0" err="1"/>
              <a:t>আক্রান্তের</a:t>
            </a:r>
            <a:r>
              <a:rPr lang="en-US" sz="3200" dirty="0"/>
              <a:t> </a:t>
            </a:r>
            <a:r>
              <a:rPr lang="en-US" sz="3200" dirty="0" err="1"/>
              <a:t>জ্বর</a:t>
            </a:r>
            <a:r>
              <a:rPr lang="en-US" sz="3200" dirty="0"/>
              <a:t> ,</a:t>
            </a:r>
            <a:r>
              <a:rPr lang="en-US" sz="3200" dirty="0" err="1"/>
              <a:t>ডায়রিয়া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ব্যথা</a:t>
            </a:r>
            <a:r>
              <a:rPr lang="en-US" sz="3200" dirty="0"/>
              <a:t> </a:t>
            </a:r>
            <a:r>
              <a:rPr lang="en-US" sz="3200" dirty="0" err="1"/>
              <a:t>থাকলে</a:t>
            </a:r>
            <a:r>
              <a:rPr lang="en-US" sz="3200" dirty="0"/>
              <a:t> </a:t>
            </a:r>
            <a:r>
              <a:rPr lang="en-US" sz="3200" dirty="0" err="1"/>
              <a:t>স্বাস্থ্যকেন্দ্রে</a:t>
            </a:r>
            <a:r>
              <a:rPr lang="en-US" sz="3200" dirty="0"/>
              <a:t> </a:t>
            </a:r>
            <a:r>
              <a:rPr lang="en-US" sz="3200" dirty="0" err="1"/>
              <a:t>নিতে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ED723B-0BC2-409F-BDA1-4D151339C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2" y="1710163"/>
            <a:ext cx="3400422" cy="298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69AFEFA-6138-4F49-B0E5-DAE95E986F1C}"/>
              </a:ext>
            </a:extLst>
          </p:cNvPr>
          <p:cNvSpPr/>
          <p:nvPr/>
        </p:nvSpPr>
        <p:spPr>
          <a:xfrm>
            <a:off x="4059496" y="1862125"/>
            <a:ext cx="7267574" cy="2865839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নিয়মিত</a:t>
            </a:r>
            <a:r>
              <a:rPr lang="en-US" sz="3200" dirty="0"/>
              <a:t> </a:t>
            </a:r>
            <a:r>
              <a:rPr lang="en-US" sz="3200" dirty="0" err="1"/>
              <a:t>পুষ্টিকর</a:t>
            </a:r>
            <a:r>
              <a:rPr lang="en-US" sz="3200" dirty="0"/>
              <a:t> </a:t>
            </a:r>
            <a:r>
              <a:rPr lang="en-US" sz="3200" dirty="0" err="1"/>
              <a:t>খাবার</a:t>
            </a:r>
            <a:r>
              <a:rPr lang="en-US" sz="3200" dirty="0"/>
              <a:t> ও </a:t>
            </a:r>
            <a:r>
              <a:rPr lang="en-US" sz="3200" dirty="0" err="1"/>
              <a:t>পর্যাপ্ত</a:t>
            </a:r>
            <a:r>
              <a:rPr lang="en-US" sz="3200" dirty="0"/>
              <a:t> </a:t>
            </a:r>
            <a:r>
              <a:rPr lang="en-US" sz="3200" dirty="0" err="1"/>
              <a:t>বিশ্রামের</a:t>
            </a:r>
            <a:r>
              <a:rPr lang="en-US" sz="3200" dirty="0"/>
              <a:t> </a:t>
            </a:r>
            <a:r>
              <a:rPr lang="en-US" sz="3200" dirty="0" err="1"/>
              <a:t>ব্যবস্থা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1F8D2E-A78A-4F55-8C93-92B973D77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" y="1738303"/>
            <a:ext cx="3464708" cy="298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A1D9AFA-07C1-4927-9164-965C923A229F}"/>
              </a:ext>
            </a:extLst>
          </p:cNvPr>
          <p:cNvSpPr/>
          <p:nvPr/>
        </p:nvSpPr>
        <p:spPr>
          <a:xfrm>
            <a:off x="3997584" y="1328742"/>
            <a:ext cx="7999153" cy="44815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আক্রান্তের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পরিবার</a:t>
            </a:r>
            <a:r>
              <a:rPr lang="en-US" sz="3200" dirty="0"/>
              <a:t> ও </a:t>
            </a:r>
            <a:r>
              <a:rPr lang="en-US" sz="3200" dirty="0" err="1"/>
              <a:t>সমাজের</a:t>
            </a:r>
            <a:r>
              <a:rPr lang="en-US" sz="3200" dirty="0"/>
              <a:t> </a:t>
            </a:r>
            <a:r>
              <a:rPr lang="en-US" sz="3200" dirty="0" err="1"/>
              <a:t>অন্যান্যদের</a:t>
            </a:r>
            <a:r>
              <a:rPr lang="en-US" sz="3200" dirty="0"/>
              <a:t> </a:t>
            </a:r>
            <a:r>
              <a:rPr lang="en-US" sz="3200" dirty="0" err="1"/>
              <a:t>সমর্থন</a:t>
            </a:r>
            <a:r>
              <a:rPr lang="en-US" sz="3200" dirty="0"/>
              <a:t> </a:t>
            </a:r>
            <a:r>
              <a:rPr lang="en-US" sz="3200" dirty="0" err="1"/>
              <a:t>জরুরী</a:t>
            </a:r>
            <a:r>
              <a:rPr lang="en-US" sz="3200" dirty="0"/>
              <a:t>।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ব্যক্তিকে</a:t>
            </a:r>
            <a:r>
              <a:rPr lang="en-US" sz="3200" dirty="0"/>
              <a:t> </a:t>
            </a:r>
            <a:r>
              <a:rPr lang="en-US" sz="3200" dirty="0" err="1"/>
              <a:t>ঘৃণা</a:t>
            </a:r>
            <a:r>
              <a:rPr lang="en-US" sz="3200" dirty="0"/>
              <a:t> </a:t>
            </a:r>
            <a:r>
              <a:rPr lang="en-US" sz="3200" dirty="0" err="1"/>
              <a:t>নয়</a:t>
            </a:r>
            <a:r>
              <a:rPr lang="en-US" sz="3200" dirty="0"/>
              <a:t> ,</a:t>
            </a:r>
            <a:r>
              <a:rPr lang="en-US" sz="3200" dirty="0" err="1"/>
              <a:t>রোগকে</a:t>
            </a:r>
            <a:r>
              <a:rPr lang="en-US" sz="3200" dirty="0"/>
              <a:t> </a:t>
            </a:r>
            <a:r>
              <a:rPr lang="en-US" sz="3200" dirty="0" err="1"/>
              <a:t>ঘৃণা</a:t>
            </a:r>
            <a:r>
              <a:rPr lang="en-US" sz="3200" dirty="0"/>
              <a:t> </a:t>
            </a:r>
            <a:r>
              <a:rPr lang="en-US" sz="3200" dirty="0" err="1"/>
              <a:t>করার</a:t>
            </a:r>
            <a:r>
              <a:rPr lang="en-US" sz="3200" dirty="0"/>
              <a:t> </a:t>
            </a:r>
            <a:r>
              <a:rPr lang="en-US" sz="3200" dirty="0" err="1"/>
              <a:t>নীতি</a:t>
            </a:r>
            <a:r>
              <a:rPr lang="en-US" sz="3200" dirty="0"/>
              <a:t> </a:t>
            </a:r>
            <a:r>
              <a:rPr lang="en-US" sz="3200" dirty="0" err="1"/>
              <a:t>মেনে</a:t>
            </a:r>
            <a:r>
              <a:rPr lang="en-US" sz="3200" dirty="0"/>
              <a:t> </a:t>
            </a:r>
            <a:r>
              <a:rPr lang="en-US" sz="3200" dirty="0" err="1"/>
              <a:t>চলতে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</a:t>
            </a:r>
            <a:r>
              <a:rPr lang="en-US" sz="3200" dirty="0" err="1"/>
              <a:t>তার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বন্ধুত্বপূর্ণ</a:t>
            </a:r>
            <a:r>
              <a:rPr lang="en-US" sz="3200" dirty="0"/>
              <a:t> </a:t>
            </a:r>
            <a:r>
              <a:rPr lang="en-US" sz="3200" dirty="0" err="1"/>
              <a:t>সম্পর্ক</a:t>
            </a:r>
            <a:r>
              <a:rPr lang="en-US" sz="3200" dirty="0"/>
              <a:t> </a:t>
            </a:r>
            <a:r>
              <a:rPr lang="en-US" sz="3200" dirty="0" err="1"/>
              <a:t>রাখতে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ব্যক্তির</a:t>
            </a:r>
            <a:r>
              <a:rPr lang="en-US" sz="3200" dirty="0"/>
              <a:t> </a:t>
            </a:r>
            <a:r>
              <a:rPr lang="en-US" sz="3200" dirty="0" err="1"/>
              <a:t>রক্ত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যাবেনা,তাকে</a:t>
            </a:r>
            <a:r>
              <a:rPr lang="en-US" sz="3200" dirty="0"/>
              <a:t> </a:t>
            </a:r>
            <a:r>
              <a:rPr lang="en-US" sz="3200" dirty="0" err="1"/>
              <a:t>যৌন</a:t>
            </a:r>
            <a:r>
              <a:rPr lang="en-US" sz="3200" dirty="0"/>
              <a:t> </a:t>
            </a:r>
            <a:r>
              <a:rPr lang="en-US" sz="3200" dirty="0" err="1"/>
              <a:t>সম্পর্ক</a:t>
            </a:r>
            <a:r>
              <a:rPr lang="en-US" sz="3200" dirty="0"/>
              <a:t> </a:t>
            </a:r>
            <a:r>
              <a:rPr lang="en-US" sz="3200" dirty="0" err="1"/>
              <a:t>স্থাপন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বিরত</a:t>
            </a:r>
            <a:r>
              <a:rPr lang="en-US" sz="3200" dirty="0"/>
              <a:t> </a:t>
            </a:r>
            <a:r>
              <a:rPr lang="en-US" sz="3200" dirty="0" err="1"/>
              <a:t>রাখতে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077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D4B627-BE57-4633-9390-7F4CEC5EA051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5E170D-6537-4111-A27D-9318053BE277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0546F5-4848-4CAC-AC6B-91A232EDC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DDD404-D5E4-4E5B-9B68-21E84975A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id="{3F332B35-1C00-4FD0-8609-3608CF595730}"/>
              </a:ext>
            </a:extLst>
          </p:cNvPr>
          <p:cNvSpPr/>
          <p:nvPr/>
        </p:nvSpPr>
        <p:spPr>
          <a:xfrm>
            <a:off x="2576512" y="119062"/>
            <a:ext cx="6753225" cy="1476376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মূল্যায়ন</a:t>
            </a:r>
            <a:r>
              <a:rPr lang="en-US" sz="4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8840E-6B92-456F-830A-E301604E9D4C}"/>
              </a:ext>
            </a:extLst>
          </p:cNvPr>
          <p:cNvSpPr txBox="1"/>
          <p:nvPr/>
        </p:nvSpPr>
        <p:spPr>
          <a:xfrm>
            <a:off x="928687" y="1975991"/>
            <a:ext cx="107584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এককথায়</a:t>
            </a:r>
            <a:r>
              <a:rPr lang="en-US" sz="3200" dirty="0"/>
              <a:t> </a:t>
            </a:r>
            <a:r>
              <a:rPr lang="en-US" sz="3200" dirty="0" err="1"/>
              <a:t>উওর</a:t>
            </a:r>
            <a:r>
              <a:rPr lang="en-US" sz="3200" dirty="0"/>
              <a:t> </a:t>
            </a:r>
            <a:r>
              <a:rPr lang="en-US" sz="3200" dirty="0" err="1"/>
              <a:t>দাওঃ</a:t>
            </a:r>
            <a:r>
              <a:rPr lang="en-US" sz="3200" dirty="0"/>
              <a:t>-----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AIDS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পূর্ণরুপ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হওয়ার</a:t>
            </a:r>
            <a:r>
              <a:rPr lang="en-US" sz="3200" dirty="0"/>
              <a:t> </a:t>
            </a:r>
            <a:r>
              <a:rPr lang="en-US" sz="3200" dirty="0" err="1"/>
              <a:t>কারণ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 </a:t>
            </a:r>
            <a:r>
              <a:rPr lang="en-US" sz="3200" dirty="0" err="1"/>
              <a:t>পজিটিভ</a:t>
            </a:r>
            <a:r>
              <a:rPr lang="en-US" sz="3200" dirty="0"/>
              <a:t> </a:t>
            </a:r>
            <a:r>
              <a:rPr lang="en-US" sz="3200" dirty="0" err="1"/>
              <a:t>কখন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err="1"/>
              <a:t>এইচ</a:t>
            </a:r>
            <a:r>
              <a:rPr lang="en-US" sz="3200" dirty="0"/>
              <a:t> </a:t>
            </a:r>
            <a:r>
              <a:rPr lang="en-US" sz="3200" dirty="0" err="1"/>
              <a:t>আইভিভাইরাসটির</a:t>
            </a:r>
            <a:r>
              <a:rPr lang="en-US" sz="3200" dirty="0"/>
              <a:t> </a:t>
            </a:r>
            <a:r>
              <a:rPr lang="en-US" sz="3200" dirty="0" err="1"/>
              <a:t>সুপ্তিকাল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</a:t>
            </a:r>
            <a:r>
              <a:rPr lang="en-US" sz="3200" dirty="0" err="1"/>
              <a:t>মাস</a:t>
            </a:r>
            <a:r>
              <a:rPr lang="en-US" sz="32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err="1"/>
              <a:t>এইচআইভির</a:t>
            </a:r>
            <a:r>
              <a:rPr lang="en-US" sz="3200" dirty="0"/>
              <a:t> </a:t>
            </a:r>
            <a:r>
              <a:rPr lang="en-US" sz="3200" dirty="0" err="1"/>
              <a:t>সংক্রমণের</a:t>
            </a:r>
            <a:r>
              <a:rPr lang="en-US" sz="3200" dirty="0"/>
              <a:t> </a:t>
            </a:r>
            <a:r>
              <a:rPr lang="en-US" sz="3200" dirty="0" err="1"/>
              <a:t>সর্বশেষ</a:t>
            </a:r>
            <a:r>
              <a:rPr lang="en-US" sz="3200" dirty="0"/>
              <a:t> </a:t>
            </a:r>
            <a:r>
              <a:rPr lang="en-US" sz="3200" dirty="0" err="1"/>
              <a:t>পর্যায়ের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166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FEC142-A3A1-4B61-BF02-B984C29B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75B57-ACAA-4964-872F-5E4F152DC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24"/>
          <a:stretch/>
        </p:blipFill>
        <p:spPr>
          <a:xfrm>
            <a:off x="400050" y="414339"/>
            <a:ext cx="4429125" cy="5272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4E37C-A21D-487B-AC1C-CA605338E692}"/>
              </a:ext>
            </a:extLst>
          </p:cNvPr>
          <p:cNvSpPr txBox="1"/>
          <p:nvPr/>
        </p:nvSpPr>
        <p:spPr>
          <a:xfrm>
            <a:off x="5091115" y="594093"/>
            <a:ext cx="358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বাড়ির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EA40D-DC7B-4923-AE7E-FA55AF65DE48}"/>
              </a:ext>
            </a:extLst>
          </p:cNvPr>
          <p:cNvSpPr txBox="1"/>
          <p:nvPr/>
        </p:nvSpPr>
        <p:spPr>
          <a:xfrm>
            <a:off x="4829175" y="3266838"/>
            <a:ext cx="6829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বাংলাদেশ</a:t>
            </a:r>
            <a:r>
              <a:rPr lang="en-US" sz="3200" dirty="0"/>
              <a:t> ও </a:t>
            </a:r>
            <a:r>
              <a:rPr lang="en-US" sz="3200" dirty="0" err="1"/>
              <a:t>বিশ্ব</a:t>
            </a:r>
            <a:r>
              <a:rPr lang="en-US" sz="3200" dirty="0"/>
              <a:t> </a:t>
            </a:r>
            <a:r>
              <a:rPr lang="en-US" sz="3200" dirty="0" err="1"/>
              <a:t>প্রেক্ষাপটে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উপর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প্রতিবেদন</a:t>
            </a:r>
            <a:r>
              <a:rPr lang="en-US" sz="3200" dirty="0"/>
              <a:t> </a:t>
            </a:r>
            <a:r>
              <a:rPr lang="en-US" sz="3200" dirty="0" err="1"/>
              <a:t>তৈরি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34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C94760-EEF6-417E-BD0E-508AF52CE3B8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6ECE13-5EF4-4D4B-A482-88F756A13106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984FA2-8D38-41D7-88BA-CDE4A70AB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828FF8-03B0-4B5F-9657-D5603FF38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318B68E-0022-4C11-B7B4-BE3BA09B5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2505076"/>
            <a:ext cx="11868148" cy="3295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F71764-5B9C-4F9A-936E-3EEF77C99C30}"/>
              </a:ext>
            </a:extLst>
          </p:cNvPr>
          <p:cNvSpPr txBox="1"/>
          <p:nvPr/>
        </p:nvSpPr>
        <p:spPr>
          <a:xfrm>
            <a:off x="1123949" y="1500187"/>
            <a:ext cx="931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ধন্যবাদ</a:t>
            </a:r>
            <a:r>
              <a:rPr lang="en-US" sz="3200" b="1" dirty="0"/>
              <a:t> </a:t>
            </a:r>
            <a:r>
              <a:rPr lang="en-US" sz="3200" b="1" dirty="0" err="1"/>
              <a:t>সবাইকে</a:t>
            </a:r>
            <a:r>
              <a:rPr lang="en-US" sz="3200" b="1" dirty="0"/>
              <a:t>। </a:t>
            </a:r>
            <a:r>
              <a:rPr lang="en-US" sz="3200" b="1" dirty="0" err="1"/>
              <a:t>ঘরে</a:t>
            </a:r>
            <a:r>
              <a:rPr lang="en-US" sz="3200" b="1" dirty="0"/>
              <a:t> </a:t>
            </a:r>
            <a:r>
              <a:rPr lang="en-US" sz="3200" b="1" dirty="0" err="1"/>
              <a:t>থাকুন</a:t>
            </a:r>
            <a:r>
              <a:rPr lang="en-US" sz="3200" b="1" dirty="0"/>
              <a:t> , </a:t>
            </a:r>
            <a:r>
              <a:rPr lang="en-US" sz="3200" b="1" dirty="0" err="1"/>
              <a:t>নিরাপদে</a:t>
            </a:r>
            <a:r>
              <a:rPr lang="en-US" sz="3200" b="1" dirty="0"/>
              <a:t> </a:t>
            </a:r>
            <a:r>
              <a:rPr lang="en-US" sz="3200" b="1" dirty="0" err="1"/>
              <a:t>থাকুন</a:t>
            </a:r>
            <a:r>
              <a:rPr lang="en-US" sz="32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73113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9063E3-2127-4C9B-8C7A-6100E40E73DE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77B0BC-3B84-4351-B572-58023137DDE4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8E0329-97DD-4194-A459-95E350A5B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144134-7586-4AB9-8555-886D757EB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71CB93-10F5-45B9-AA93-5D60D89AACC9}"/>
              </a:ext>
            </a:extLst>
          </p:cNvPr>
          <p:cNvSpPr txBox="1"/>
          <p:nvPr/>
        </p:nvSpPr>
        <p:spPr>
          <a:xfrm>
            <a:off x="4318782" y="282562"/>
            <a:ext cx="296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পরিচিতি</a:t>
            </a:r>
            <a:r>
              <a:rPr lang="en-US" sz="48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2FDB4-8E76-4B3D-8297-53774FA9FC87}"/>
              </a:ext>
            </a:extLst>
          </p:cNvPr>
          <p:cNvSpPr txBox="1"/>
          <p:nvPr/>
        </p:nvSpPr>
        <p:spPr>
          <a:xfrm>
            <a:off x="393711" y="3109375"/>
            <a:ext cx="48910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হাছিনা</a:t>
            </a:r>
            <a:r>
              <a:rPr lang="en-US" sz="3200" dirty="0"/>
              <a:t> </a:t>
            </a:r>
            <a:r>
              <a:rPr lang="en-US" sz="3200" dirty="0" err="1"/>
              <a:t>মমতাজ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সহকারি</a:t>
            </a:r>
            <a:r>
              <a:rPr lang="en-US" sz="3200" dirty="0"/>
              <a:t> </a:t>
            </a:r>
            <a:r>
              <a:rPr lang="en-US" sz="3200" dirty="0" err="1"/>
              <a:t>প্রধান</a:t>
            </a:r>
            <a:r>
              <a:rPr lang="en-US" sz="3200" dirty="0"/>
              <a:t> </a:t>
            </a:r>
            <a:r>
              <a:rPr lang="en-US" sz="3200" dirty="0" err="1"/>
              <a:t>শিক্ষক</a:t>
            </a:r>
            <a:br>
              <a:rPr lang="en-US" sz="3200" dirty="0"/>
            </a:br>
            <a:r>
              <a:rPr lang="en-US" sz="3200" dirty="0" err="1"/>
              <a:t>রাজা</a:t>
            </a:r>
            <a:r>
              <a:rPr lang="en-US" sz="3200" dirty="0"/>
              <a:t> </a:t>
            </a:r>
            <a:r>
              <a:rPr lang="en-US" sz="3200" dirty="0" err="1"/>
              <a:t>জিসি</a:t>
            </a:r>
            <a:r>
              <a:rPr lang="en-US" sz="3200" dirty="0"/>
              <a:t> </a:t>
            </a:r>
            <a:r>
              <a:rPr lang="en-US" sz="3200" dirty="0" err="1"/>
              <a:t>হাইস্কুল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সিলেট</a:t>
            </a:r>
            <a:r>
              <a:rPr lang="en-US" sz="3200" dirty="0"/>
              <a:t>।</a:t>
            </a:r>
          </a:p>
          <a:p>
            <a:pPr algn="ctr"/>
            <a:r>
              <a:rPr lang="en-US" sz="3200" dirty="0" err="1"/>
              <a:t>ইমেইল</a:t>
            </a:r>
            <a:r>
              <a:rPr lang="en-US" sz="3200" dirty="0"/>
              <a:t>-</a:t>
            </a:r>
          </a:p>
          <a:p>
            <a:pPr algn="ctr"/>
            <a:r>
              <a:rPr lang="en-US" sz="3200" dirty="0"/>
              <a:t>hasinalovely76@gmail.com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B33BB-7B61-42AA-A699-618D107D7E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6" r="26773"/>
          <a:stretch/>
        </p:blipFill>
        <p:spPr>
          <a:xfrm>
            <a:off x="5098878" y="933952"/>
            <a:ext cx="801858" cy="5046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8CB95B-F80B-4F45-8AC1-E640763D66B6}"/>
              </a:ext>
            </a:extLst>
          </p:cNvPr>
          <p:cNvSpPr txBox="1"/>
          <p:nvPr/>
        </p:nvSpPr>
        <p:spPr>
          <a:xfrm>
            <a:off x="6176559" y="3185104"/>
            <a:ext cx="5544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বিষয়ঃ</a:t>
            </a:r>
            <a:r>
              <a:rPr lang="en-US" sz="3200" dirty="0"/>
              <a:t> </a:t>
            </a:r>
            <a:r>
              <a:rPr lang="en-US" sz="3200" dirty="0" err="1"/>
              <a:t>বাংলাদেশ</a:t>
            </a:r>
            <a:r>
              <a:rPr lang="en-US" sz="3200" dirty="0"/>
              <a:t> ও </a:t>
            </a:r>
            <a:r>
              <a:rPr lang="en-US" sz="3200" dirty="0" err="1"/>
              <a:t>বিশ্বপরিচয়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শ্রেণিঃ</a:t>
            </a:r>
            <a:r>
              <a:rPr lang="en-US" sz="3200" dirty="0"/>
              <a:t> </a:t>
            </a:r>
            <a:r>
              <a:rPr lang="en-US" sz="3200" dirty="0" err="1"/>
              <a:t>দশম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অধ্যায়ঃ</a:t>
            </a:r>
            <a:r>
              <a:rPr lang="en-US" sz="3200" dirty="0"/>
              <a:t> </a:t>
            </a:r>
            <a:r>
              <a:rPr lang="en-US" sz="3200" dirty="0" err="1"/>
              <a:t>ষোড়শ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পরিচ্ছেদঃ</a:t>
            </a:r>
            <a:r>
              <a:rPr lang="en-US" sz="3200" dirty="0"/>
              <a:t> ১৫.৩</a:t>
            </a:r>
          </a:p>
          <a:p>
            <a:pPr algn="ctr"/>
            <a:r>
              <a:rPr lang="en-US" sz="3200" dirty="0" err="1"/>
              <a:t>শিরোনামঃ</a:t>
            </a:r>
            <a:r>
              <a:rPr lang="en-US" sz="3200" dirty="0"/>
              <a:t> </a:t>
            </a:r>
            <a:r>
              <a:rPr lang="en-US" sz="3200" dirty="0" err="1"/>
              <a:t>এইচ</a:t>
            </a:r>
            <a:r>
              <a:rPr lang="en-US" sz="3200" dirty="0"/>
              <a:t> </a:t>
            </a:r>
            <a:r>
              <a:rPr lang="en-US" sz="3200" dirty="0" err="1"/>
              <a:t>আইভি</a:t>
            </a:r>
            <a:r>
              <a:rPr lang="en-US" sz="3200" dirty="0"/>
              <a:t>/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0FD35A-58AC-4758-AD3A-D34EEE8E3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1" y="933952"/>
            <a:ext cx="1540672" cy="208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F0F390-482E-4991-B222-27F435D48A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0208" b="3649"/>
          <a:stretch/>
        </p:blipFill>
        <p:spPr>
          <a:xfrm>
            <a:off x="2106525" y="1113559"/>
            <a:ext cx="1606024" cy="1909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874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1BC8E2-453E-4F80-BD93-278D05B795E3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10DFB3-B1F4-4CA1-8B9F-DA66963689E3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31FE0E-4D33-4576-ACCD-0D7708850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BC3194-14EB-4062-BFDF-D9BA0DA99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81F72E-B433-4902-BF07-E0B58D5083EF}"/>
              </a:ext>
            </a:extLst>
          </p:cNvPr>
          <p:cNvSpPr txBox="1"/>
          <p:nvPr/>
        </p:nvSpPr>
        <p:spPr>
          <a:xfrm>
            <a:off x="2698652" y="147639"/>
            <a:ext cx="6794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নিচের</a:t>
            </a:r>
            <a:r>
              <a:rPr lang="en-US" sz="4400" dirty="0"/>
              <a:t> </a:t>
            </a:r>
            <a:r>
              <a:rPr lang="en-US" sz="4400" dirty="0" err="1"/>
              <a:t>ছবিগুলো</a:t>
            </a:r>
            <a:r>
              <a:rPr lang="en-US" sz="4400" dirty="0"/>
              <a:t> </a:t>
            </a:r>
            <a:r>
              <a:rPr lang="en-US" sz="4400" dirty="0" err="1"/>
              <a:t>লক্ষ্য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r>
              <a:rPr lang="en-US" sz="4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B4B7C-A1E1-40C8-A549-6408F45A7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5" y="1300875"/>
            <a:ext cx="2748330" cy="15869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6B0C-8775-4E19-8838-DE2B2B572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6" y="3136879"/>
            <a:ext cx="2596488" cy="16648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A386EF-91AD-41DA-86FF-6DA94CBE5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7" y="1303028"/>
            <a:ext cx="2596487" cy="14115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575467-59C4-4A46-B9E3-D64087385B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6521500" y="3387319"/>
            <a:ext cx="2605895" cy="151131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CE1269-315A-4D5E-9472-EB1AB2E6B67E}"/>
              </a:ext>
            </a:extLst>
          </p:cNvPr>
          <p:cNvSpPr txBox="1"/>
          <p:nvPr/>
        </p:nvSpPr>
        <p:spPr>
          <a:xfrm>
            <a:off x="9223165" y="1927624"/>
            <a:ext cx="274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রোগী</a:t>
            </a:r>
            <a:r>
              <a:rPr lang="en-US" sz="32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C444F-A664-4CE9-88B3-8F740DD7413B}"/>
              </a:ext>
            </a:extLst>
          </p:cNvPr>
          <p:cNvSpPr txBox="1"/>
          <p:nvPr/>
        </p:nvSpPr>
        <p:spPr>
          <a:xfrm>
            <a:off x="3228669" y="1734591"/>
            <a:ext cx="273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উপসর্গ</a:t>
            </a:r>
            <a:r>
              <a:rPr lang="en-US" sz="32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B5DA33-7B11-4B3D-B1F9-CB568C994A0C}"/>
              </a:ext>
            </a:extLst>
          </p:cNvPr>
          <p:cNvSpPr txBox="1"/>
          <p:nvPr/>
        </p:nvSpPr>
        <p:spPr>
          <a:xfrm>
            <a:off x="9326952" y="4106050"/>
            <a:ext cx="260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রিবন</a:t>
            </a:r>
            <a:r>
              <a:rPr lang="en-US" sz="32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8E76A5-922E-490A-859F-1AB90E488E97}"/>
              </a:ext>
            </a:extLst>
          </p:cNvPr>
          <p:cNvSpPr txBox="1"/>
          <p:nvPr/>
        </p:nvSpPr>
        <p:spPr>
          <a:xfrm>
            <a:off x="3029188" y="3841591"/>
            <a:ext cx="335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শিশু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রোগী</a:t>
            </a:r>
            <a:r>
              <a:rPr lang="en-US" sz="3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32930-5CA8-4B7C-9A20-2D5A66F2A974}"/>
              </a:ext>
            </a:extLst>
          </p:cNvPr>
          <p:cNvSpPr txBox="1"/>
          <p:nvPr/>
        </p:nvSpPr>
        <p:spPr>
          <a:xfrm>
            <a:off x="3029188" y="5076536"/>
            <a:ext cx="738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ছবিগুলোতে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দেখতে</a:t>
            </a:r>
            <a:r>
              <a:rPr lang="en-US" sz="3200" dirty="0"/>
              <a:t> </a:t>
            </a:r>
            <a:r>
              <a:rPr lang="en-US" sz="3200" dirty="0" err="1"/>
              <a:t>পাচ্ছি</a:t>
            </a:r>
            <a:r>
              <a:rPr lang="en-US" sz="3200" dirty="0"/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503D6-B75B-481A-811C-A352AA349C0E}"/>
              </a:ext>
            </a:extLst>
          </p:cNvPr>
          <p:cNvSpPr txBox="1"/>
          <p:nvPr/>
        </p:nvSpPr>
        <p:spPr>
          <a:xfrm>
            <a:off x="2664060" y="5135590"/>
            <a:ext cx="811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রোগী</a:t>
            </a:r>
            <a:r>
              <a:rPr lang="en-US" sz="3200" dirty="0"/>
              <a:t> , </a:t>
            </a:r>
            <a:r>
              <a:rPr lang="en-US" sz="3200" dirty="0" err="1"/>
              <a:t>উপসর্গ</a:t>
            </a:r>
            <a:r>
              <a:rPr lang="en-US" sz="3200" dirty="0"/>
              <a:t> 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রিবন</a:t>
            </a:r>
            <a:r>
              <a:rPr lang="en-US" sz="3200" dirty="0"/>
              <a:t>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8649C-48F0-442F-AF7C-B29586668222}"/>
              </a:ext>
            </a:extLst>
          </p:cNvPr>
          <p:cNvSpPr txBox="1"/>
          <p:nvPr/>
        </p:nvSpPr>
        <p:spPr>
          <a:xfrm>
            <a:off x="556150" y="5060230"/>
            <a:ext cx="1107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তাহলে</a:t>
            </a:r>
            <a:r>
              <a:rPr lang="en-US" sz="3200" dirty="0"/>
              <a:t> </a:t>
            </a:r>
            <a:r>
              <a:rPr lang="en-US" sz="3200" dirty="0" err="1"/>
              <a:t>তোমরা</a:t>
            </a:r>
            <a:r>
              <a:rPr lang="en-US" sz="3200" dirty="0"/>
              <a:t> </a:t>
            </a:r>
            <a:r>
              <a:rPr lang="en-US" sz="3200" dirty="0" err="1"/>
              <a:t>অনুমান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পারছ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,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আজ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পড়ব</a:t>
            </a:r>
            <a:r>
              <a:rPr lang="en-US" sz="3200" dirty="0"/>
              <a:t>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BB093-1AA4-437D-8800-4517E63DC5BC}"/>
              </a:ext>
            </a:extLst>
          </p:cNvPr>
          <p:cNvSpPr txBox="1"/>
          <p:nvPr/>
        </p:nvSpPr>
        <p:spPr>
          <a:xfrm>
            <a:off x="4562256" y="5217617"/>
            <a:ext cx="391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19A3D-71BA-46DB-9B21-25E63350DE36}"/>
              </a:ext>
            </a:extLst>
          </p:cNvPr>
          <p:cNvSpPr txBox="1"/>
          <p:nvPr/>
        </p:nvSpPr>
        <p:spPr>
          <a:xfrm>
            <a:off x="3193311" y="5100734"/>
            <a:ext cx="705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হচ্ছে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সংক্রামণ</a:t>
            </a:r>
            <a:r>
              <a:rPr lang="en-US" sz="3200" dirty="0"/>
              <a:t>  </a:t>
            </a:r>
            <a:r>
              <a:rPr lang="en-US" sz="3200" dirty="0" err="1"/>
              <a:t>ব্যাধি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8136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3" grpId="0"/>
      <p:bldP spid="3" grpId="1"/>
      <p:bldP spid="8" grpId="0"/>
      <p:bldP spid="8" grpId="1"/>
      <p:bldP spid="9" grpId="0"/>
      <p:bldP spid="11" grpId="0"/>
      <p:bldP spid="11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C7AC73-F9A4-4C4B-8E47-66D60A4F0108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B1CD44-5EB1-4108-84D0-BE8CBD25A2AA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8505B2-2B01-4D2E-9B27-EAF0F391D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1AD789-6BB8-43DC-99A7-391561E18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2FF451-0BEA-40B1-AD23-82553217B7DD}"/>
              </a:ext>
            </a:extLst>
          </p:cNvPr>
          <p:cNvSpPr txBox="1"/>
          <p:nvPr/>
        </p:nvSpPr>
        <p:spPr>
          <a:xfrm>
            <a:off x="1153196" y="387846"/>
            <a:ext cx="10424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আমাদের</a:t>
            </a:r>
            <a:r>
              <a:rPr lang="en-US" sz="4400" dirty="0"/>
              <a:t> </a:t>
            </a:r>
            <a:r>
              <a:rPr lang="en-US" sz="4400" dirty="0" err="1"/>
              <a:t>আজকের</a:t>
            </a:r>
            <a:r>
              <a:rPr lang="en-US" sz="4400" dirty="0"/>
              <a:t> </a:t>
            </a:r>
            <a:r>
              <a:rPr lang="en-US" sz="4400" dirty="0" err="1"/>
              <a:t>পাঠের</a:t>
            </a:r>
            <a:r>
              <a:rPr lang="en-US" sz="4400" dirty="0"/>
              <a:t> </a:t>
            </a:r>
            <a:r>
              <a:rPr lang="en-US" sz="4400" dirty="0" err="1"/>
              <a:t>শিরোনাম</a:t>
            </a:r>
            <a:r>
              <a:rPr lang="en-US" sz="4400" dirty="0"/>
              <a:t> </a:t>
            </a:r>
            <a:r>
              <a:rPr lang="en-US" sz="4400" dirty="0" err="1"/>
              <a:t>হল</a:t>
            </a:r>
            <a:r>
              <a:rPr lang="en-US" sz="4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2C452-1AD9-46B1-9F06-E2EA7F9D1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r="19163"/>
          <a:stretch/>
        </p:blipFill>
        <p:spPr>
          <a:xfrm>
            <a:off x="1241075" y="1264444"/>
            <a:ext cx="4407877" cy="3271837"/>
          </a:xfrm>
          <a:prstGeom prst="rect">
            <a:avLst/>
          </a:prstGeom>
        </p:spPr>
      </p:pic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55D1A179-BD5A-4DB8-B8D8-9DA9A7E8C2ED}"/>
              </a:ext>
            </a:extLst>
          </p:cNvPr>
          <p:cNvSpPr/>
          <p:nvPr/>
        </p:nvSpPr>
        <p:spPr>
          <a:xfrm>
            <a:off x="3606525" y="4130117"/>
            <a:ext cx="7970831" cy="176937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এইচ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আইভি</a:t>
            </a:r>
            <a:r>
              <a:rPr lang="en-US" sz="3200" b="1" dirty="0">
                <a:solidFill>
                  <a:schemeClr val="tx1"/>
                </a:solidFill>
              </a:rPr>
              <a:t> (HIV) /</a:t>
            </a:r>
            <a:r>
              <a:rPr lang="en-US" sz="3200" b="1" dirty="0" err="1">
                <a:solidFill>
                  <a:schemeClr val="tx1"/>
                </a:solidFill>
              </a:rPr>
              <a:t>এইডস</a:t>
            </a:r>
            <a:r>
              <a:rPr lang="en-US" sz="3200" b="1" dirty="0">
                <a:solidFill>
                  <a:schemeClr val="tx1"/>
                </a:solidFill>
              </a:rPr>
              <a:t> (AIDS)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180AD7-F3C8-42D4-A7E3-04A0E268F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78" y="1675193"/>
            <a:ext cx="1628775" cy="2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2FC5C7-9C10-4E71-B8FF-E2226F084D26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4DA432-AB8F-4126-98CC-B27024D503E9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1FEB97-59BF-47DB-B81D-97BDF8468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14820-72A3-4D09-93A9-19CEA4F63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6EAF6150-3F48-446D-BC2F-3930D272394E}"/>
              </a:ext>
            </a:extLst>
          </p:cNvPr>
          <p:cNvSpPr/>
          <p:nvPr/>
        </p:nvSpPr>
        <p:spPr>
          <a:xfrm>
            <a:off x="2166425" y="159361"/>
            <a:ext cx="7441809" cy="1585033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শিখনফল</a:t>
            </a:r>
            <a:r>
              <a:rPr lang="en-US" sz="4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4A6B-9AFC-4C8C-A883-80CA116FD481}"/>
              </a:ext>
            </a:extLst>
          </p:cNvPr>
          <p:cNvSpPr txBox="1"/>
          <p:nvPr/>
        </p:nvSpPr>
        <p:spPr>
          <a:xfrm>
            <a:off x="815926" y="2098285"/>
            <a:ext cx="11180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err="1"/>
              <a:t>আজকের</a:t>
            </a:r>
            <a:r>
              <a:rPr lang="en-US" sz="3200" dirty="0"/>
              <a:t> </a:t>
            </a:r>
            <a:r>
              <a:rPr lang="en-US" sz="3200" dirty="0" err="1"/>
              <a:t>এই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 ---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/>
              <a:t>এইচআইভি</a:t>
            </a:r>
            <a:r>
              <a:rPr lang="en-US" sz="3200" dirty="0"/>
              <a:t> / </a:t>
            </a:r>
            <a:r>
              <a:rPr lang="en-US" sz="3200" dirty="0" err="1"/>
              <a:t>এইডসের</a:t>
            </a:r>
            <a:r>
              <a:rPr lang="en-US" sz="3200" dirty="0"/>
              <a:t> </a:t>
            </a:r>
            <a:r>
              <a:rPr lang="en-US" sz="3200" dirty="0" err="1"/>
              <a:t>ধারনা</a:t>
            </a:r>
            <a:r>
              <a:rPr lang="en-US" sz="3200" dirty="0"/>
              <a:t>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/ </a:t>
            </a:r>
            <a:r>
              <a:rPr lang="en-US" sz="3200" dirty="0" err="1"/>
              <a:t>এইডসের</a:t>
            </a:r>
            <a:r>
              <a:rPr lang="en-US" sz="3200" dirty="0"/>
              <a:t> </a:t>
            </a:r>
            <a:r>
              <a:rPr lang="en-US" sz="3200" dirty="0" err="1"/>
              <a:t>কারণ</a:t>
            </a:r>
            <a:r>
              <a:rPr lang="en-US" sz="3200" dirty="0"/>
              <a:t> ও </a:t>
            </a:r>
            <a:r>
              <a:rPr lang="en-US" sz="3200" dirty="0" err="1"/>
              <a:t>প্রতিরোধ</a:t>
            </a:r>
            <a:r>
              <a:rPr lang="en-US" sz="3200" dirty="0"/>
              <a:t> </a:t>
            </a:r>
            <a:r>
              <a:rPr lang="en-US" sz="3200" dirty="0" err="1"/>
              <a:t>বিশ্লেষন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/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সম্পর্কে</a:t>
            </a:r>
            <a:r>
              <a:rPr lang="en-US" sz="3200" dirty="0"/>
              <a:t> </a:t>
            </a:r>
            <a:r>
              <a:rPr lang="en-US" sz="3200" dirty="0" err="1"/>
              <a:t>সচেতন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 ও </a:t>
            </a:r>
            <a:r>
              <a:rPr lang="en-US" sz="3200" dirty="0" err="1"/>
              <a:t>আক্রান্ত</a:t>
            </a:r>
            <a:r>
              <a:rPr lang="en-US" sz="3200" dirty="0"/>
              <a:t> </a:t>
            </a:r>
            <a:r>
              <a:rPr lang="en-US" sz="3200" dirty="0" err="1"/>
              <a:t>রোগীর</a:t>
            </a:r>
            <a:r>
              <a:rPr lang="en-US" sz="3200" dirty="0"/>
              <a:t> </a:t>
            </a:r>
            <a:r>
              <a:rPr lang="en-US" sz="3200" dirty="0" err="1"/>
              <a:t>সেবায়</a:t>
            </a:r>
            <a:r>
              <a:rPr lang="en-US" sz="3200" dirty="0"/>
              <a:t> </a:t>
            </a:r>
            <a:r>
              <a:rPr lang="en-US" sz="3200" dirty="0" err="1"/>
              <a:t>স্বতঃস্ফূর্ত</a:t>
            </a:r>
            <a:r>
              <a:rPr lang="en-US" sz="3200" dirty="0"/>
              <a:t> </a:t>
            </a:r>
            <a:r>
              <a:rPr lang="en-US" sz="3200" dirty="0" err="1"/>
              <a:t>ভাবে</a:t>
            </a:r>
            <a:r>
              <a:rPr lang="en-US" sz="3200" dirty="0"/>
              <a:t> </a:t>
            </a:r>
            <a:r>
              <a:rPr lang="en-US" sz="3200" dirty="0" err="1"/>
              <a:t>এগিয়ে</a:t>
            </a:r>
            <a:r>
              <a:rPr lang="en-US" sz="3200" dirty="0"/>
              <a:t> </a:t>
            </a:r>
            <a:r>
              <a:rPr lang="en-US" sz="3200" dirty="0" err="1"/>
              <a:t>আসবে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293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0376B7-41C4-4CD8-943B-9B506D758335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8142D-D76B-497E-AB5B-CD4427068473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4507D5-A70D-4D2C-BC7E-F3CF77851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6E375A-729E-40BA-982A-E0541AFFA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D64149F-337E-4AFD-9DE1-471FFF41011B}"/>
              </a:ext>
            </a:extLst>
          </p:cNvPr>
          <p:cNvSpPr/>
          <p:nvPr/>
        </p:nvSpPr>
        <p:spPr>
          <a:xfrm>
            <a:off x="2620987" y="310259"/>
            <a:ext cx="5387927" cy="546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এইচআইভির</a:t>
            </a:r>
            <a:r>
              <a:rPr lang="en-US" sz="4400" dirty="0"/>
              <a:t> </a:t>
            </a:r>
            <a:r>
              <a:rPr lang="en-US" sz="4400" dirty="0" err="1"/>
              <a:t>ধারণা</a:t>
            </a:r>
            <a:r>
              <a:rPr lang="en-US" sz="44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4DD575-7CF4-4B22-B4F9-A1B83DE59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" y="1192469"/>
            <a:ext cx="3490254" cy="194167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C56B8-F424-4E8A-9339-17F14E895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38" y="1124245"/>
            <a:ext cx="3273962" cy="19416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8978AF-9616-4AF6-BBED-03EE329DE8C1}"/>
              </a:ext>
            </a:extLst>
          </p:cNvPr>
          <p:cNvSpPr txBox="1"/>
          <p:nvPr/>
        </p:nvSpPr>
        <p:spPr>
          <a:xfrm>
            <a:off x="336782" y="3870085"/>
            <a:ext cx="11518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</a:t>
            </a:r>
            <a:r>
              <a:rPr lang="en-US" sz="2800" dirty="0" err="1"/>
              <a:t>অতি</a:t>
            </a:r>
            <a:r>
              <a:rPr lang="en-US" sz="2800" dirty="0"/>
              <a:t> </a:t>
            </a:r>
            <a:r>
              <a:rPr lang="en-US" sz="2800" dirty="0" err="1"/>
              <a:t>ক্ষুদ্র</a:t>
            </a:r>
            <a:r>
              <a:rPr lang="en-US" sz="2800" dirty="0"/>
              <a:t>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বিশেষ</a:t>
            </a:r>
            <a:r>
              <a:rPr lang="en-US" sz="2800" dirty="0"/>
              <a:t> </a:t>
            </a:r>
            <a:r>
              <a:rPr lang="en-US" sz="2800" dirty="0" err="1"/>
              <a:t>ধরনের</a:t>
            </a:r>
            <a:r>
              <a:rPr lang="en-US" sz="2800" dirty="0"/>
              <a:t> </a:t>
            </a:r>
            <a:r>
              <a:rPr lang="en-US" sz="2800" dirty="0" err="1"/>
              <a:t>অ্যান্টিভাইরাস।এ</a:t>
            </a:r>
            <a:r>
              <a:rPr lang="en-US" sz="2800" dirty="0"/>
              <a:t> </a:t>
            </a:r>
            <a:r>
              <a:rPr lang="en-US" sz="2800" dirty="0" err="1"/>
              <a:t>ভাইরাস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পুরো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হিউম্যান</a:t>
            </a:r>
            <a:r>
              <a:rPr lang="en-US" sz="2800" dirty="0"/>
              <a:t> </a:t>
            </a:r>
            <a:r>
              <a:rPr lang="en-US" sz="2800" dirty="0" err="1"/>
              <a:t>ইমিউনো</a:t>
            </a:r>
            <a:r>
              <a:rPr lang="en-US" sz="2800" dirty="0"/>
              <a:t> </a:t>
            </a:r>
            <a:r>
              <a:rPr lang="en-US" sz="2800" dirty="0" err="1"/>
              <a:t>ডেফিসিয়েন্সি</a:t>
            </a:r>
            <a:r>
              <a:rPr lang="en-US" sz="2800" dirty="0"/>
              <a:t> </a:t>
            </a:r>
            <a:r>
              <a:rPr lang="en-US" sz="2800" dirty="0" err="1"/>
              <a:t>ভাইরাস</a:t>
            </a:r>
            <a:r>
              <a:rPr lang="en-US" sz="2800" dirty="0"/>
              <a:t> (</a:t>
            </a:r>
            <a:r>
              <a:rPr lang="en-US" sz="2800" dirty="0" err="1"/>
              <a:t>humme</a:t>
            </a:r>
            <a:r>
              <a:rPr lang="en-US" sz="2800" dirty="0"/>
              <a:t> </a:t>
            </a:r>
            <a:r>
              <a:rPr lang="en-US" sz="2800" dirty="0" err="1"/>
              <a:t>Immuno</a:t>
            </a:r>
            <a:r>
              <a:rPr lang="en-US" sz="2800" dirty="0"/>
              <a:t> Deficiency Virus) </a:t>
            </a:r>
            <a:r>
              <a:rPr lang="en-US" sz="2800" dirty="0" err="1"/>
              <a:t>সংক্ষেপে</a:t>
            </a:r>
            <a:r>
              <a:rPr lang="en-US" sz="2800" dirty="0"/>
              <a:t> </a:t>
            </a:r>
            <a:r>
              <a:rPr lang="en-US" sz="2800" dirty="0" err="1"/>
              <a:t>এইচআইভি</a:t>
            </a:r>
            <a:r>
              <a:rPr lang="en-US" sz="2800" dirty="0"/>
              <a:t> (HIV)। </a:t>
            </a:r>
            <a:r>
              <a:rPr lang="en-US" sz="2800" dirty="0" err="1"/>
              <a:t>এটি</a:t>
            </a:r>
            <a:r>
              <a:rPr lang="en-US" sz="2800" dirty="0"/>
              <a:t> </a:t>
            </a:r>
            <a:r>
              <a:rPr lang="en-US" sz="2800" dirty="0" err="1"/>
              <a:t>মানব</a:t>
            </a:r>
            <a:r>
              <a:rPr lang="en-US" sz="2800" dirty="0"/>
              <a:t> </a:t>
            </a:r>
            <a:r>
              <a:rPr lang="en-US" sz="2800" dirty="0" err="1"/>
              <a:t>দেহে</a:t>
            </a:r>
            <a:r>
              <a:rPr lang="en-US" sz="2800" dirty="0"/>
              <a:t> </a:t>
            </a:r>
            <a:r>
              <a:rPr lang="en-US" sz="2800" dirty="0" err="1"/>
              <a:t>প্রবেশ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দেহের</a:t>
            </a:r>
            <a:r>
              <a:rPr lang="en-US" sz="2800" dirty="0"/>
              <a:t> </a:t>
            </a:r>
            <a:r>
              <a:rPr lang="en-US" sz="2800" dirty="0" err="1"/>
              <a:t>নিজস্ব</a:t>
            </a:r>
            <a:r>
              <a:rPr lang="en-US" sz="2800" dirty="0"/>
              <a:t> </a:t>
            </a:r>
            <a:r>
              <a:rPr lang="en-US" sz="2800" dirty="0" err="1"/>
              <a:t>রোগ</a:t>
            </a:r>
            <a:r>
              <a:rPr lang="en-US" sz="2800" dirty="0"/>
              <a:t> -</a:t>
            </a:r>
            <a:r>
              <a:rPr lang="en-US" sz="2800" dirty="0" err="1"/>
              <a:t>প্রতিরোধ</a:t>
            </a:r>
            <a:r>
              <a:rPr lang="en-US" sz="2800" dirty="0"/>
              <a:t>  </a:t>
            </a:r>
            <a:r>
              <a:rPr lang="en-US" sz="2800" dirty="0" err="1"/>
              <a:t>ক্ষমতাকে</a:t>
            </a:r>
            <a:r>
              <a:rPr lang="en-US" sz="2800" dirty="0"/>
              <a:t> </a:t>
            </a:r>
            <a:r>
              <a:rPr lang="en-US" sz="2800" dirty="0" err="1"/>
              <a:t>ধীরে</a:t>
            </a:r>
            <a:r>
              <a:rPr lang="en-US" sz="2800" dirty="0"/>
              <a:t> </a:t>
            </a:r>
            <a:r>
              <a:rPr lang="en-US" sz="2800" dirty="0" err="1"/>
              <a:t>ধীরে</a:t>
            </a:r>
            <a:r>
              <a:rPr lang="en-US" sz="2800" dirty="0"/>
              <a:t> </a:t>
            </a:r>
            <a:r>
              <a:rPr lang="en-US" sz="2800" dirty="0" err="1"/>
              <a:t>ধ্বংস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দেয়</a:t>
            </a:r>
            <a:r>
              <a:rPr lang="en-US" sz="2800" dirty="0"/>
              <a:t>। </a:t>
            </a:r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ভাইরাস</a:t>
            </a:r>
            <a:r>
              <a:rPr lang="en-US" sz="2800" dirty="0"/>
              <a:t> </a:t>
            </a:r>
            <a:r>
              <a:rPr lang="en-US" sz="2800" dirty="0" err="1"/>
              <a:t>অনেকদিন</a:t>
            </a:r>
            <a:r>
              <a:rPr lang="en-US" sz="2800" dirty="0"/>
              <a:t> </a:t>
            </a:r>
            <a:r>
              <a:rPr lang="en-US" sz="2800" dirty="0" err="1"/>
              <a:t>পর্যন্ত</a:t>
            </a:r>
            <a:r>
              <a:rPr lang="en-US" sz="2800" dirty="0"/>
              <a:t> </a:t>
            </a:r>
            <a:r>
              <a:rPr lang="en-US" sz="2800" dirty="0" err="1"/>
              <a:t>শরীরে</a:t>
            </a:r>
            <a:r>
              <a:rPr lang="en-US" sz="2800" dirty="0"/>
              <a:t> </a:t>
            </a:r>
            <a:r>
              <a:rPr lang="en-US" sz="2800" dirty="0" err="1"/>
              <a:t>সুপ্ত</a:t>
            </a:r>
            <a:r>
              <a:rPr lang="en-US" sz="2800" dirty="0"/>
              <a:t> </a:t>
            </a:r>
            <a:r>
              <a:rPr lang="en-US" sz="2800" dirty="0" err="1"/>
              <a:t>অবস্থায়</a:t>
            </a:r>
            <a:r>
              <a:rPr lang="en-US" sz="2800" dirty="0"/>
              <a:t> </a:t>
            </a:r>
            <a:r>
              <a:rPr lang="en-US" sz="2800" dirty="0" err="1"/>
              <a:t>থকে</a:t>
            </a:r>
            <a:r>
              <a:rPr lang="en-US" sz="2800" dirty="0"/>
              <a:t> ।</a:t>
            </a:r>
            <a:r>
              <a:rPr lang="en-US" sz="2800" dirty="0" err="1"/>
              <a:t>সাধারণত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সূপ্তিকাল</a:t>
            </a:r>
            <a:r>
              <a:rPr lang="en-US" sz="2800" dirty="0"/>
              <a:t> ৬ – ৭ </a:t>
            </a:r>
            <a:r>
              <a:rPr lang="en-US" sz="2800" dirty="0" err="1"/>
              <a:t>মাস</a:t>
            </a:r>
            <a:r>
              <a:rPr lang="en-US" sz="2800" dirty="0"/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5A801-0251-4FD0-9869-73D21A8FBEAC}"/>
              </a:ext>
            </a:extLst>
          </p:cNvPr>
          <p:cNvSpPr txBox="1"/>
          <p:nvPr/>
        </p:nvSpPr>
        <p:spPr>
          <a:xfrm>
            <a:off x="1172014" y="3148100"/>
            <a:ext cx="327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রোগী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B5A86A-FE62-435B-9484-059234A721F1}"/>
              </a:ext>
            </a:extLst>
          </p:cNvPr>
          <p:cNvSpPr txBox="1"/>
          <p:nvPr/>
        </p:nvSpPr>
        <p:spPr>
          <a:xfrm>
            <a:off x="8290854" y="3093837"/>
            <a:ext cx="260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মুখে</a:t>
            </a:r>
            <a:r>
              <a:rPr lang="en-US" sz="2800" dirty="0"/>
              <a:t> </a:t>
            </a:r>
            <a:r>
              <a:rPr lang="en-US" sz="2800" dirty="0" err="1"/>
              <a:t>ক্ষত</a:t>
            </a:r>
            <a:r>
              <a:rPr lang="en-US" sz="2800" dirty="0"/>
              <a:t> </a:t>
            </a:r>
            <a:r>
              <a:rPr lang="en-US" sz="2800" dirty="0" err="1"/>
              <a:t>চিহ্ন</a:t>
            </a:r>
            <a:r>
              <a:rPr lang="en-US" sz="28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2D9C58-94B6-428D-87B9-105C0E4713AF}"/>
              </a:ext>
            </a:extLst>
          </p:cNvPr>
          <p:cNvSpPr/>
          <p:nvPr/>
        </p:nvSpPr>
        <p:spPr>
          <a:xfrm>
            <a:off x="336781" y="3734350"/>
            <a:ext cx="11518435" cy="2705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/>
              <a:t>এ </a:t>
            </a:r>
            <a:r>
              <a:rPr lang="en-US" sz="2800" dirty="0" err="1"/>
              <a:t>ভাইরাসের</a:t>
            </a:r>
            <a:r>
              <a:rPr lang="en-US" sz="2800" dirty="0"/>
              <a:t> </a:t>
            </a:r>
            <a:r>
              <a:rPr lang="en-US" sz="2800" dirty="0" err="1"/>
              <a:t>অবস্থান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ব্যাক্তির</a:t>
            </a:r>
            <a:r>
              <a:rPr lang="en-US" sz="2800" dirty="0"/>
              <a:t> </a:t>
            </a:r>
            <a:r>
              <a:rPr lang="en-US" sz="2800" dirty="0" err="1"/>
              <a:t>রক্ত</a:t>
            </a:r>
            <a:r>
              <a:rPr lang="en-US" sz="2800" dirty="0"/>
              <a:t> ,</a:t>
            </a:r>
            <a:r>
              <a:rPr lang="en-US" sz="2800" dirty="0" err="1"/>
              <a:t>বীর্য</a:t>
            </a:r>
            <a:r>
              <a:rPr lang="en-US" sz="2800" dirty="0"/>
              <a:t> ,</a:t>
            </a:r>
            <a:r>
              <a:rPr lang="en-US" sz="2800" dirty="0" err="1"/>
              <a:t>যোনিরস</a:t>
            </a:r>
            <a:r>
              <a:rPr lang="en-US" sz="2800" dirty="0"/>
              <a:t> , </a:t>
            </a:r>
            <a:r>
              <a:rPr lang="en-US" sz="2800" dirty="0" err="1"/>
              <a:t>থুতু</a:t>
            </a:r>
            <a:r>
              <a:rPr lang="en-US" sz="2800" dirty="0"/>
              <a:t>, </a:t>
            </a:r>
            <a:r>
              <a:rPr lang="en-US" sz="2800" dirty="0" err="1"/>
              <a:t>চোখের</a:t>
            </a:r>
            <a:r>
              <a:rPr lang="en-US" sz="2800" dirty="0"/>
              <a:t> </a:t>
            </a:r>
            <a:r>
              <a:rPr lang="en-US" sz="2800" dirty="0" err="1"/>
              <a:t>পানি</a:t>
            </a:r>
            <a:r>
              <a:rPr lang="en-US" sz="2800" dirty="0"/>
              <a:t> , </a:t>
            </a:r>
            <a:r>
              <a:rPr lang="en-US" sz="2800" dirty="0" err="1"/>
              <a:t>মূত্র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স্তনের</a:t>
            </a:r>
            <a:r>
              <a:rPr lang="en-US" sz="2800" dirty="0"/>
              <a:t> </a:t>
            </a:r>
            <a:r>
              <a:rPr lang="en-US" sz="2800" dirty="0" err="1"/>
              <a:t>দুধের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।</a:t>
            </a:r>
            <a:r>
              <a:rPr lang="en-US" sz="2800" dirty="0" err="1"/>
              <a:t>তবে</a:t>
            </a:r>
            <a:r>
              <a:rPr lang="en-US" sz="2800" dirty="0"/>
              <a:t> </a:t>
            </a:r>
            <a:r>
              <a:rPr lang="en-US" sz="2800" dirty="0" err="1"/>
              <a:t>চোখের</a:t>
            </a:r>
            <a:r>
              <a:rPr lang="en-US" sz="2800" dirty="0"/>
              <a:t> </a:t>
            </a:r>
            <a:r>
              <a:rPr lang="en-US" sz="2800" dirty="0" err="1"/>
              <a:t>পানি</a:t>
            </a:r>
            <a:r>
              <a:rPr lang="en-US" sz="2800" dirty="0"/>
              <a:t> , </a:t>
            </a:r>
            <a:r>
              <a:rPr lang="en-US" sz="2800" dirty="0" err="1"/>
              <a:t>মূত্র</a:t>
            </a:r>
            <a:r>
              <a:rPr lang="en-US" sz="2800" dirty="0"/>
              <a:t> ও </a:t>
            </a:r>
            <a:r>
              <a:rPr lang="en-US" sz="2800" dirty="0" err="1"/>
              <a:t>থুতুর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এ </a:t>
            </a:r>
            <a:r>
              <a:rPr lang="en-US" sz="2800" dirty="0" err="1"/>
              <a:t>ভাইরাসের</a:t>
            </a:r>
            <a:r>
              <a:rPr lang="en-US" sz="2800" dirty="0"/>
              <a:t> </a:t>
            </a:r>
            <a:r>
              <a:rPr lang="en-US" sz="2800" dirty="0" err="1"/>
              <a:t>ঘনত্ব</a:t>
            </a:r>
            <a:r>
              <a:rPr lang="en-US" sz="2800" dirty="0"/>
              <a:t> </a:t>
            </a:r>
            <a:r>
              <a:rPr lang="en-US" sz="2800" dirty="0" err="1"/>
              <a:t>কম</a:t>
            </a:r>
            <a:r>
              <a:rPr lang="en-US" sz="2800" dirty="0"/>
              <a:t> </a:t>
            </a:r>
            <a:r>
              <a:rPr lang="en-US" sz="2800" dirty="0" err="1"/>
              <a:t>থাকার</a:t>
            </a:r>
            <a:r>
              <a:rPr lang="en-US" sz="2800" dirty="0"/>
              <a:t> </a:t>
            </a:r>
            <a:r>
              <a:rPr lang="en-US" sz="2800" dirty="0" err="1"/>
              <a:t>ফলে</a:t>
            </a:r>
            <a:r>
              <a:rPr lang="en-US" sz="2800" dirty="0"/>
              <a:t> </a:t>
            </a:r>
            <a:r>
              <a:rPr lang="en-US" sz="2800" dirty="0" err="1"/>
              <a:t>এগুলোর</a:t>
            </a:r>
            <a:r>
              <a:rPr lang="en-US" sz="2800" dirty="0"/>
              <a:t> </a:t>
            </a:r>
            <a:r>
              <a:rPr lang="en-US" sz="2800" dirty="0" err="1"/>
              <a:t>মাধ্যমে</a:t>
            </a:r>
            <a:r>
              <a:rPr lang="en-US" sz="2800" dirty="0"/>
              <a:t> </a:t>
            </a:r>
            <a:r>
              <a:rPr lang="en-US" sz="2800" dirty="0" err="1"/>
              <a:t>কোনো</a:t>
            </a:r>
            <a:r>
              <a:rPr lang="en-US" sz="2800" dirty="0"/>
              <a:t> </a:t>
            </a:r>
            <a:r>
              <a:rPr lang="en-US" sz="2800" dirty="0" err="1"/>
              <a:t>ব্যাক্তির</a:t>
            </a:r>
            <a:r>
              <a:rPr lang="en-US" sz="2800" dirty="0"/>
              <a:t> </a:t>
            </a:r>
            <a:r>
              <a:rPr lang="en-US" sz="2800" dirty="0" err="1"/>
              <a:t>সংক্রমিত</a:t>
            </a:r>
            <a:r>
              <a:rPr lang="en-US" sz="2800" dirty="0"/>
              <a:t> </a:t>
            </a:r>
            <a:r>
              <a:rPr lang="en-US" sz="2800" dirty="0" err="1"/>
              <a:t>হওয়ার</a:t>
            </a:r>
            <a:r>
              <a:rPr lang="en-US" sz="2800" dirty="0"/>
              <a:t> </a:t>
            </a:r>
            <a:r>
              <a:rPr lang="en-US" sz="2800" dirty="0" err="1"/>
              <a:t>আশংকা</a:t>
            </a:r>
            <a:r>
              <a:rPr lang="en-US" sz="2800" dirty="0"/>
              <a:t> </a:t>
            </a:r>
            <a:r>
              <a:rPr lang="en-US" sz="2800" dirty="0" err="1"/>
              <a:t>থাকেনা</a:t>
            </a:r>
            <a:r>
              <a:rPr lang="en-US" sz="2800" dirty="0"/>
              <a:t> </a:t>
            </a:r>
            <a:r>
              <a:rPr lang="en-US" sz="2800" dirty="0" err="1"/>
              <a:t>বলে</a:t>
            </a:r>
            <a:r>
              <a:rPr lang="en-US" sz="2800" dirty="0"/>
              <a:t> </a:t>
            </a:r>
            <a:r>
              <a:rPr lang="en-US" sz="2800" dirty="0" err="1"/>
              <a:t>বিশেষজ্ঞরা</a:t>
            </a:r>
            <a:r>
              <a:rPr lang="en-US" sz="2800" dirty="0"/>
              <a:t> </a:t>
            </a:r>
            <a:r>
              <a:rPr lang="en-US" sz="2800" dirty="0" err="1"/>
              <a:t>মতপ্রকাশ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88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932992-1E64-4AAA-852D-7EA67D71555B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000308-E984-4E4B-AA8E-F69456E5F98F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C30B39-E697-4D08-A4E2-0C2BAE8FE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EF5C1D-2921-4D23-89A6-29944C92B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09CDE3A-DA55-4A09-8537-A7F38CF2DAC3}"/>
              </a:ext>
            </a:extLst>
          </p:cNvPr>
          <p:cNvSpPr/>
          <p:nvPr/>
        </p:nvSpPr>
        <p:spPr>
          <a:xfrm>
            <a:off x="3317631" y="214313"/>
            <a:ext cx="4937760" cy="742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এইডসের</a:t>
            </a:r>
            <a:r>
              <a:rPr lang="en-US" sz="4400" dirty="0"/>
              <a:t> </a:t>
            </a:r>
            <a:r>
              <a:rPr lang="en-US" sz="4400" dirty="0" err="1"/>
              <a:t>ধারণা</a:t>
            </a:r>
            <a:r>
              <a:rPr lang="en-US" sz="4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89FC2-8085-4B04-ABFC-B86F205F9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5" y="1169449"/>
            <a:ext cx="2960297" cy="182550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80665E-1299-43BE-8A75-9601F232B29D}"/>
              </a:ext>
            </a:extLst>
          </p:cNvPr>
          <p:cNvSpPr txBox="1"/>
          <p:nvPr/>
        </p:nvSpPr>
        <p:spPr>
          <a:xfrm>
            <a:off x="874505" y="3005503"/>
            <a:ext cx="321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ক্ষত</a:t>
            </a:r>
            <a:r>
              <a:rPr lang="en-US" sz="2800" dirty="0"/>
              <a:t> </a:t>
            </a:r>
            <a:r>
              <a:rPr lang="en-US" sz="2800" dirty="0" err="1"/>
              <a:t>চিহ্ন</a:t>
            </a:r>
            <a:r>
              <a:rPr lang="en-US" sz="28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68540A-97AE-4B5C-ACC8-3ADF60528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83" y="1169449"/>
            <a:ext cx="3216153" cy="168629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612963-1238-4C05-9F57-AF3A9D010982}"/>
              </a:ext>
            </a:extLst>
          </p:cNvPr>
          <p:cNvSpPr txBox="1"/>
          <p:nvPr/>
        </p:nvSpPr>
        <p:spPr>
          <a:xfrm>
            <a:off x="7114661" y="2966993"/>
            <a:ext cx="352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এইডস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শিশু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2C3-AB7E-4D8A-901C-8A1C21C31C0F}"/>
              </a:ext>
            </a:extLst>
          </p:cNvPr>
          <p:cNvSpPr/>
          <p:nvPr/>
        </p:nvSpPr>
        <p:spPr>
          <a:xfrm>
            <a:off x="128589" y="3559408"/>
            <a:ext cx="11868148" cy="279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এইডস</a:t>
            </a:r>
            <a:r>
              <a:rPr lang="en-US" sz="2800" dirty="0"/>
              <a:t> (AIDS)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পূর্ণাঙ্গ</a:t>
            </a:r>
            <a:r>
              <a:rPr lang="en-US" sz="2800" dirty="0"/>
              <a:t> </a:t>
            </a:r>
            <a:r>
              <a:rPr lang="en-US" sz="2800" dirty="0" err="1"/>
              <a:t>ইংরেজি</a:t>
            </a:r>
            <a:r>
              <a:rPr lang="en-US" sz="2800" dirty="0"/>
              <a:t> </a:t>
            </a:r>
            <a:r>
              <a:rPr lang="en-US" sz="2800" dirty="0" err="1"/>
              <a:t>রুপ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Acquired Immune Deficiency Syndrome । </a:t>
            </a:r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কয়েকটি</a:t>
            </a:r>
            <a:r>
              <a:rPr lang="en-US" sz="2800" dirty="0"/>
              <a:t> </a:t>
            </a:r>
            <a:r>
              <a:rPr lang="en-US" sz="2800" dirty="0" err="1"/>
              <a:t>নির্দিষ্ট</a:t>
            </a:r>
            <a:r>
              <a:rPr lang="en-US" sz="2800" dirty="0"/>
              <a:t> </a:t>
            </a:r>
            <a:r>
              <a:rPr lang="en-US" sz="2800" dirty="0" err="1"/>
              <a:t>উপায়ে</a:t>
            </a:r>
            <a:r>
              <a:rPr lang="en-US" sz="2800" dirty="0"/>
              <a:t> </a:t>
            </a:r>
            <a:r>
              <a:rPr lang="en-US" sz="2800" dirty="0" err="1"/>
              <a:t>মানব</a:t>
            </a:r>
            <a:r>
              <a:rPr lang="en-US" sz="2800" dirty="0"/>
              <a:t> </a:t>
            </a:r>
            <a:r>
              <a:rPr lang="en-US" sz="2800" dirty="0" err="1"/>
              <a:t>দেহে</a:t>
            </a:r>
            <a:r>
              <a:rPr lang="en-US" sz="2800" dirty="0"/>
              <a:t> </a:t>
            </a:r>
            <a:r>
              <a:rPr lang="en-US" sz="2800" dirty="0" err="1"/>
              <a:t>প্রবেশ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ব্যক্তির</a:t>
            </a:r>
            <a:r>
              <a:rPr lang="en-US" sz="2800" dirty="0"/>
              <a:t> </a:t>
            </a:r>
            <a:r>
              <a:rPr lang="en-US" sz="2800" dirty="0" err="1"/>
              <a:t>রোগ</a:t>
            </a:r>
            <a:r>
              <a:rPr lang="en-US" sz="2800" dirty="0"/>
              <a:t>- </a:t>
            </a:r>
            <a:r>
              <a:rPr lang="en-US" sz="2800" dirty="0" err="1"/>
              <a:t>প্রতিরোধ</a:t>
            </a:r>
            <a:r>
              <a:rPr lang="en-US" sz="2800" dirty="0"/>
              <a:t> </a:t>
            </a:r>
            <a:r>
              <a:rPr lang="en-US" sz="2800" dirty="0" err="1"/>
              <a:t>ক্ষ্মতা</a:t>
            </a:r>
            <a:r>
              <a:rPr lang="en-US" sz="2800" dirty="0"/>
              <a:t>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পর্যায়ে</a:t>
            </a:r>
            <a:r>
              <a:rPr lang="en-US" sz="2800" dirty="0"/>
              <a:t> </a:t>
            </a:r>
            <a:r>
              <a:rPr lang="en-US" sz="2800" dirty="0" err="1"/>
              <a:t>অতিরিক্ত</a:t>
            </a:r>
            <a:r>
              <a:rPr lang="en-US" sz="2800" dirty="0"/>
              <a:t> </a:t>
            </a:r>
            <a:r>
              <a:rPr lang="en-US" sz="2800" dirty="0" err="1"/>
              <a:t>পরিমানে</a:t>
            </a:r>
            <a:r>
              <a:rPr lang="en-US" sz="2800" dirty="0"/>
              <a:t> </a:t>
            </a:r>
            <a:r>
              <a:rPr lang="en-US" sz="2800" dirty="0" err="1"/>
              <a:t>ধ্বংস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দেয়</a:t>
            </a:r>
            <a:r>
              <a:rPr lang="en-US" sz="2800" dirty="0"/>
              <a:t>। </a:t>
            </a:r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সংক্রমণের</a:t>
            </a:r>
            <a:r>
              <a:rPr lang="en-US" sz="2800" dirty="0"/>
              <a:t> </a:t>
            </a:r>
            <a:r>
              <a:rPr lang="en-US" sz="2800" dirty="0" err="1"/>
              <a:t>সর্বশেষ</a:t>
            </a:r>
            <a:r>
              <a:rPr lang="en-US" sz="2800" dirty="0"/>
              <a:t> </a:t>
            </a:r>
            <a:r>
              <a:rPr lang="en-US" sz="2800" dirty="0" err="1"/>
              <a:t>পর্যায়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</a:t>
            </a:r>
            <a:r>
              <a:rPr lang="en-US" sz="2800" dirty="0" err="1"/>
              <a:t>এইডস</a:t>
            </a:r>
            <a:r>
              <a:rPr lang="en-US" sz="2800" dirty="0"/>
              <a:t>। </a:t>
            </a:r>
            <a:r>
              <a:rPr lang="en-US" sz="2800" dirty="0" err="1"/>
              <a:t>শরীরের</a:t>
            </a:r>
            <a:r>
              <a:rPr lang="en-US" sz="2800" dirty="0"/>
              <a:t> </a:t>
            </a:r>
            <a:r>
              <a:rPr lang="en-US" sz="2800" dirty="0" err="1"/>
              <a:t>রোগ</a:t>
            </a:r>
            <a:r>
              <a:rPr lang="en-US" sz="2800" dirty="0"/>
              <a:t> </a:t>
            </a:r>
            <a:r>
              <a:rPr lang="en-US" sz="2800" dirty="0" err="1"/>
              <a:t>প্রতিরোধ</a:t>
            </a:r>
            <a:r>
              <a:rPr lang="en-US" sz="2800" dirty="0"/>
              <a:t> </a:t>
            </a:r>
            <a:r>
              <a:rPr lang="en-US" sz="2800" dirty="0" err="1"/>
              <a:t>ক্ষমতা</a:t>
            </a:r>
            <a:r>
              <a:rPr lang="en-US" sz="2800" dirty="0"/>
              <a:t> </a:t>
            </a:r>
            <a:r>
              <a:rPr lang="en-US" sz="2800" dirty="0" err="1"/>
              <a:t>কমে</a:t>
            </a:r>
            <a:r>
              <a:rPr lang="en-US" sz="2800" dirty="0"/>
              <a:t> </a:t>
            </a:r>
            <a:r>
              <a:rPr lang="en-US" sz="2800" dirty="0" err="1"/>
              <a:t>যাওয়ার</a:t>
            </a:r>
            <a:r>
              <a:rPr lang="en-US" sz="2800" dirty="0"/>
              <a:t> </a:t>
            </a:r>
            <a:r>
              <a:rPr lang="en-US" sz="2800" dirty="0" err="1"/>
              <a:t>কারণে</a:t>
            </a:r>
            <a:r>
              <a:rPr lang="en-US" sz="2800" dirty="0"/>
              <a:t> </a:t>
            </a:r>
            <a:r>
              <a:rPr lang="en-US" sz="2800" dirty="0" err="1"/>
              <a:t>এইডস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ব্যক্তি</a:t>
            </a:r>
            <a:r>
              <a:rPr lang="en-US" sz="2800" dirty="0"/>
              <a:t> </a:t>
            </a:r>
            <a:r>
              <a:rPr lang="en-US" sz="2800" dirty="0" err="1"/>
              <a:t>অতি</a:t>
            </a:r>
            <a:r>
              <a:rPr lang="en-US" sz="2800" dirty="0"/>
              <a:t> </a:t>
            </a:r>
            <a:r>
              <a:rPr lang="en-US" sz="2800" dirty="0" err="1"/>
              <a:t>সহজেই</a:t>
            </a:r>
            <a:r>
              <a:rPr lang="en-US" sz="2800" dirty="0"/>
              <a:t> </a:t>
            </a:r>
            <a:r>
              <a:rPr lang="en-US" sz="2800" dirty="0" err="1"/>
              <a:t>অন্য</a:t>
            </a:r>
            <a:r>
              <a:rPr lang="en-US" sz="2800" dirty="0"/>
              <a:t> </a:t>
            </a:r>
            <a:r>
              <a:rPr lang="en-US" sz="2800" dirty="0" err="1"/>
              <a:t>্যে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রোগে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0FC64A-72FC-4854-97EE-B0FAE0A1C2BB}"/>
              </a:ext>
            </a:extLst>
          </p:cNvPr>
          <p:cNvSpPr/>
          <p:nvPr/>
        </p:nvSpPr>
        <p:spPr>
          <a:xfrm>
            <a:off x="195263" y="3539274"/>
            <a:ext cx="11868148" cy="279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এইডসের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কার্যকর</a:t>
            </a:r>
            <a:r>
              <a:rPr lang="en-US" sz="2800" dirty="0"/>
              <a:t> </a:t>
            </a:r>
            <a:r>
              <a:rPr lang="en-US" sz="2800" dirty="0" err="1"/>
              <a:t>প্রতিষেধক</a:t>
            </a:r>
            <a:r>
              <a:rPr lang="en-US" sz="2800" dirty="0"/>
              <a:t> </a:t>
            </a:r>
            <a:r>
              <a:rPr lang="en-US" sz="2800" dirty="0" err="1"/>
              <a:t>এখনও</a:t>
            </a:r>
            <a:r>
              <a:rPr lang="en-US" sz="2800" dirty="0"/>
              <a:t> </a:t>
            </a:r>
            <a:r>
              <a:rPr lang="en-US" sz="2800" dirty="0" err="1"/>
              <a:t>বের</a:t>
            </a:r>
            <a:r>
              <a:rPr lang="en-US" sz="2800" dirty="0"/>
              <a:t> </a:t>
            </a:r>
            <a:r>
              <a:rPr lang="en-US" sz="2800" dirty="0" err="1"/>
              <a:t>হয়নি</a:t>
            </a:r>
            <a:r>
              <a:rPr lang="en-US" sz="2800" dirty="0"/>
              <a:t>। </a:t>
            </a:r>
            <a:r>
              <a:rPr lang="en-US" sz="2800" dirty="0" err="1"/>
              <a:t>সে</a:t>
            </a:r>
            <a:r>
              <a:rPr lang="en-US" sz="2800" dirty="0"/>
              <a:t> </a:t>
            </a:r>
            <a:r>
              <a:rPr lang="en-US" sz="2800" dirty="0" err="1"/>
              <a:t>কারণে</a:t>
            </a:r>
            <a:r>
              <a:rPr lang="en-US" sz="2800" dirty="0"/>
              <a:t> </a:t>
            </a:r>
            <a:r>
              <a:rPr lang="en-US" sz="2800" dirty="0" err="1"/>
              <a:t>এইডস</a:t>
            </a:r>
            <a:r>
              <a:rPr lang="en-US" sz="2800" dirty="0"/>
              <a:t> –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ব্যাক্তির</a:t>
            </a:r>
            <a:r>
              <a:rPr lang="en-US" sz="2800" dirty="0"/>
              <a:t> </a:t>
            </a:r>
            <a:r>
              <a:rPr lang="en-US" sz="2800" dirty="0" err="1"/>
              <a:t>অনিবার্য</a:t>
            </a:r>
            <a:r>
              <a:rPr lang="en-US" sz="2800" dirty="0"/>
              <a:t> </a:t>
            </a:r>
            <a:r>
              <a:rPr lang="en-US" sz="2800" dirty="0" err="1"/>
              <a:t>পরিণতি</a:t>
            </a:r>
            <a:r>
              <a:rPr lang="en-US" sz="2800" dirty="0"/>
              <a:t> </a:t>
            </a:r>
            <a:r>
              <a:rPr lang="en-US" sz="2800" dirty="0" err="1"/>
              <a:t>অকাল</a:t>
            </a:r>
            <a:r>
              <a:rPr lang="en-US" sz="2800" dirty="0"/>
              <a:t> </a:t>
            </a:r>
            <a:r>
              <a:rPr lang="en-US" sz="2800" dirty="0" err="1"/>
              <a:t>মৃত্যু।এইডস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ছোয়াচে</a:t>
            </a:r>
            <a:r>
              <a:rPr lang="en-US" sz="2800" dirty="0"/>
              <a:t> </a:t>
            </a:r>
            <a:r>
              <a:rPr lang="en-US" sz="2800" dirty="0" err="1"/>
              <a:t>রোগ</a:t>
            </a:r>
            <a:r>
              <a:rPr lang="en-US" sz="2800" dirty="0"/>
              <a:t> </a:t>
            </a:r>
            <a:r>
              <a:rPr lang="en-US" sz="2800" dirty="0" err="1"/>
              <a:t>নয়</a:t>
            </a:r>
            <a:r>
              <a:rPr lang="en-US" sz="2800" dirty="0"/>
              <a:t> । </a:t>
            </a:r>
            <a:r>
              <a:rPr lang="en-US" sz="2800" dirty="0" err="1"/>
              <a:t>এইডস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ব্যক্তির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দৈনন্দিন</a:t>
            </a:r>
            <a:r>
              <a:rPr lang="en-US" sz="2800" dirty="0"/>
              <a:t> </a:t>
            </a:r>
            <a:r>
              <a:rPr lang="en-US" sz="2800" dirty="0" err="1"/>
              <a:t>কাজকর্ম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</a:t>
            </a:r>
            <a:r>
              <a:rPr lang="en-US" sz="2800" dirty="0" err="1"/>
              <a:t>এইডস</a:t>
            </a:r>
            <a:r>
              <a:rPr lang="en-US" sz="2800" dirty="0"/>
              <a:t> </a:t>
            </a:r>
            <a:r>
              <a:rPr lang="en-US" sz="2800" dirty="0" err="1"/>
              <a:t>হওয়ার</a:t>
            </a:r>
            <a:r>
              <a:rPr lang="en-US" sz="2800" dirty="0"/>
              <a:t> </a:t>
            </a:r>
            <a:r>
              <a:rPr lang="en-US" sz="2800" dirty="0" err="1"/>
              <a:t>কোনো</a:t>
            </a:r>
            <a:r>
              <a:rPr lang="en-US" sz="2800" dirty="0"/>
              <a:t> </a:t>
            </a:r>
            <a:r>
              <a:rPr lang="en-US" sz="2800" dirty="0" err="1"/>
              <a:t>সম্ভাবনা</a:t>
            </a:r>
            <a:r>
              <a:rPr lang="en-US" sz="2800" dirty="0"/>
              <a:t> </a:t>
            </a:r>
            <a:r>
              <a:rPr lang="en-US" sz="2800" dirty="0" err="1"/>
              <a:t>নাই</a:t>
            </a:r>
            <a:r>
              <a:rPr lang="en-US" sz="2800" dirty="0"/>
              <a:t> । </a:t>
            </a:r>
            <a:r>
              <a:rPr lang="en-US" sz="2800" dirty="0" err="1"/>
              <a:t>্যাদের</a:t>
            </a:r>
            <a:r>
              <a:rPr lang="en-US" sz="2800" dirty="0"/>
              <a:t> </a:t>
            </a:r>
            <a:r>
              <a:rPr lang="en-US" sz="2800" dirty="0" err="1"/>
              <a:t>দেহে</a:t>
            </a:r>
            <a:r>
              <a:rPr lang="en-US" sz="2800" dirty="0"/>
              <a:t> </a:t>
            </a:r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আছে</a:t>
            </a:r>
            <a:r>
              <a:rPr lang="en-US" sz="2800" dirty="0"/>
              <a:t>, </a:t>
            </a:r>
            <a:r>
              <a:rPr lang="en-US" sz="2800" dirty="0" err="1"/>
              <a:t>তারাই</a:t>
            </a:r>
            <a:r>
              <a:rPr lang="en-US" sz="2800" dirty="0"/>
              <a:t> </a:t>
            </a:r>
            <a:r>
              <a:rPr lang="en-US" sz="2800" dirty="0" err="1"/>
              <a:t>শেষ</a:t>
            </a:r>
            <a:r>
              <a:rPr lang="en-US" sz="2800" dirty="0"/>
              <a:t> </a:t>
            </a:r>
            <a:r>
              <a:rPr lang="en-US" sz="2800" dirty="0" err="1"/>
              <a:t>পর্যন্ত</a:t>
            </a:r>
            <a:r>
              <a:rPr lang="en-US" sz="2800" dirty="0"/>
              <a:t> </a:t>
            </a:r>
            <a:r>
              <a:rPr lang="en-US" sz="2800" dirty="0" err="1"/>
              <a:t>এইডসে</a:t>
            </a:r>
            <a:r>
              <a:rPr lang="en-US" sz="2800" dirty="0"/>
              <a:t> </a:t>
            </a:r>
            <a:r>
              <a:rPr lang="en-US" sz="2800" dirty="0" err="1"/>
              <a:t>আক্রান্ত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্যদি</a:t>
            </a:r>
            <a:r>
              <a:rPr lang="en-US" sz="2800" dirty="0"/>
              <a:t> </a:t>
            </a:r>
            <a:r>
              <a:rPr lang="en-US" sz="2800" dirty="0" err="1"/>
              <a:t>রক্ত</a:t>
            </a:r>
            <a:r>
              <a:rPr lang="en-US" sz="2800" dirty="0"/>
              <a:t> </a:t>
            </a:r>
            <a:r>
              <a:rPr lang="en-US" sz="2800" dirty="0" err="1"/>
              <a:t>পরীক্ষার</a:t>
            </a:r>
            <a:r>
              <a:rPr lang="en-US" sz="2800" dirty="0"/>
              <a:t> </a:t>
            </a:r>
            <a:r>
              <a:rPr lang="en-US" sz="2800" dirty="0" err="1"/>
              <a:t>মাধ্যমে</a:t>
            </a:r>
            <a:r>
              <a:rPr lang="en-US" sz="2800" dirty="0"/>
              <a:t> </a:t>
            </a:r>
            <a:r>
              <a:rPr lang="en-US" sz="2800" dirty="0" err="1"/>
              <a:t>কারও</a:t>
            </a:r>
            <a:r>
              <a:rPr lang="en-US" sz="2800" dirty="0"/>
              <a:t> </a:t>
            </a:r>
            <a:r>
              <a:rPr lang="en-US" sz="2800" dirty="0" err="1"/>
              <a:t>দেহে</a:t>
            </a:r>
            <a:r>
              <a:rPr lang="en-US" sz="2800" dirty="0"/>
              <a:t> </a:t>
            </a:r>
            <a:r>
              <a:rPr lang="en-US" sz="2800" dirty="0" err="1"/>
              <a:t>ভাইরাসটি</a:t>
            </a:r>
            <a:r>
              <a:rPr lang="en-US" sz="2800" dirty="0"/>
              <a:t> </a:t>
            </a:r>
            <a:r>
              <a:rPr lang="en-US" sz="2800" dirty="0" err="1"/>
              <a:t>শনাক্ত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তাকেই</a:t>
            </a:r>
            <a:r>
              <a:rPr lang="en-US" sz="2800" dirty="0"/>
              <a:t> </a:t>
            </a:r>
            <a:r>
              <a:rPr lang="en-US" sz="2800" dirty="0" err="1"/>
              <a:t>এইচআইভি</a:t>
            </a:r>
            <a:r>
              <a:rPr lang="en-US" sz="2800" dirty="0"/>
              <a:t> </a:t>
            </a:r>
            <a:r>
              <a:rPr lang="en-US" sz="2800" dirty="0" err="1"/>
              <a:t>পজিটিভ</a:t>
            </a:r>
            <a:r>
              <a:rPr lang="en-US" sz="2800" dirty="0"/>
              <a:t> </a:t>
            </a:r>
            <a:r>
              <a:rPr lang="en-US" sz="2800" dirty="0" err="1"/>
              <a:t>বলা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1658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CFF6C8-A92A-490F-9DC6-B2335C48C75A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C9ADA9-2DAD-446C-827D-6F32B568A10E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D3B7E4-D88D-4832-8C68-48449840C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31BD09-A52B-4339-B5AC-9D46466B8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2BB2962-513E-4EAA-BAAA-9CC7564289B7}"/>
              </a:ext>
            </a:extLst>
          </p:cNvPr>
          <p:cNvSpPr/>
          <p:nvPr/>
        </p:nvSpPr>
        <p:spPr>
          <a:xfrm>
            <a:off x="4367213" y="142876"/>
            <a:ext cx="4605337" cy="1743075"/>
          </a:xfrm>
          <a:prstGeom prst="wedgeEllipseCallout">
            <a:avLst>
              <a:gd name="adj1" fmla="val -55669"/>
              <a:gd name="adj2" fmla="val 977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একক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D4811-BEB1-4A54-A36A-60485C6B5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266825"/>
            <a:ext cx="2114550" cy="2162175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29AE6D29-688F-46D2-922F-1B54A482D4A7}"/>
              </a:ext>
            </a:extLst>
          </p:cNvPr>
          <p:cNvSpPr/>
          <p:nvPr/>
        </p:nvSpPr>
        <p:spPr>
          <a:xfrm>
            <a:off x="714375" y="3619500"/>
            <a:ext cx="10929937" cy="161925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সংক্রমণের</a:t>
            </a:r>
            <a:r>
              <a:rPr lang="en-US" sz="3200" dirty="0"/>
              <a:t> </a:t>
            </a:r>
            <a:r>
              <a:rPr lang="en-US" sz="3200" dirty="0" err="1"/>
              <a:t>কারণগুলি</a:t>
            </a:r>
            <a:r>
              <a:rPr lang="en-US" sz="3200" dirty="0"/>
              <a:t> </a:t>
            </a:r>
            <a:r>
              <a:rPr lang="en-US" sz="3200" dirty="0" err="1"/>
              <a:t>চিহ্নিত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 </a:t>
            </a:r>
            <a:r>
              <a:rPr lang="en-US" sz="3200" dirty="0" err="1"/>
              <a:t>সময়</a:t>
            </a:r>
            <a:r>
              <a:rPr lang="en-US" sz="3200" dirty="0"/>
              <a:t> – ৫ </a:t>
            </a:r>
            <a:r>
              <a:rPr lang="en-US" sz="3200" dirty="0" err="1"/>
              <a:t>মিনিট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21509D-6923-4C63-B6DE-B06D0E0819A9}"/>
              </a:ext>
            </a:extLst>
          </p:cNvPr>
          <p:cNvGrpSpPr/>
          <p:nvPr/>
        </p:nvGrpSpPr>
        <p:grpSpPr>
          <a:xfrm>
            <a:off x="85726" y="9106"/>
            <a:ext cx="12192000" cy="6858000"/>
            <a:chOff x="1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02C8C5-4141-4338-9251-FE8BE086B476}"/>
                </a:ext>
              </a:extLst>
            </p:cNvPr>
            <p:cNvSpPr/>
            <p:nvPr/>
          </p:nvSpPr>
          <p:spPr>
            <a:xfrm>
              <a:off x="1" y="0"/>
              <a:ext cx="12192000" cy="6858000"/>
            </a:xfrm>
            <a:prstGeom prst="rect">
              <a:avLst/>
            </a:prstGeom>
            <a:noFill/>
            <a:ln w="279400">
              <a:gradFill flip="none" rotWithShape="1">
                <a:gsLst>
                  <a:gs pos="26000">
                    <a:srgbClr val="00B050"/>
                  </a:gs>
                  <a:gs pos="71000">
                    <a:schemeClr val="accent4">
                      <a:lumMod val="97000"/>
                      <a:lumOff val="3000"/>
                    </a:schemeClr>
                  </a:gs>
                  <a:gs pos="48000">
                    <a:srgbClr val="FF6804"/>
                  </a:gs>
                  <a:gs pos="95000">
                    <a:schemeClr val="accent2"/>
                  </a:gs>
                  <a:gs pos="45116">
                    <a:srgbClr val="87BA2A"/>
                  </a:gs>
                  <a:gs pos="0">
                    <a:schemeClr val="accent2"/>
                  </a:gs>
                  <a:gs pos="77000">
                    <a:srgbClr val="00B050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CD626B-FE20-4651-A07E-6AA2DA01E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1814" r="-1149" b="2331"/>
            <a:stretch/>
          </p:blipFill>
          <p:spPr>
            <a:xfrm>
              <a:off x="10629900" y="214313"/>
              <a:ext cx="1366837" cy="12858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0B78F5-3A58-44C2-83C7-B460FD730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55"/>
            <a:stretch/>
          </p:blipFill>
          <p:spPr>
            <a:xfrm>
              <a:off x="128589" y="5800724"/>
              <a:ext cx="11868148" cy="909637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7228E-CB06-45AF-82DD-7528FAA9B2BF}"/>
              </a:ext>
            </a:extLst>
          </p:cNvPr>
          <p:cNvSpPr/>
          <p:nvPr/>
        </p:nvSpPr>
        <p:spPr>
          <a:xfrm>
            <a:off x="3367088" y="228603"/>
            <a:ext cx="4857750" cy="8858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এইডসের</a:t>
            </a:r>
            <a:r>
              <a:rPr lang="en-US" sz="4800" dirty="0"/>
              <a:t> </a:t>
            </a:r>
            <a:r>
              <a:rPr lang="en-US" sz="4800" dirty="0" err="1"/>
              <a:t>কারণ</a:t>
            </a:r>
            <a:r>
              <a:rPr lang="en-US" sz="48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7F619B-4B09-4704-86B0-BD38695348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45618" r="19691" b="10309"/>
          <a:stretch/>
        </p:blipFill>
        <p:spPr>
          <a:xfrm>
            <a:off x="571501" y="1595437"/>
            <a:ext cx="3400423" cy="20050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F1312-CD32-493A-898E-F6AE46DFA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9" y="1581150"/>
            <a:ext cx="3529014" cy="18478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017ACC-5C8B-42AF-A689-A92FF23642E5}"/>
              </a:ext>
            </a:extLst>
          </p:cNvPr>
          <p:cNvSpPr txBox="1"/>
          <p:nvPr/>
        </p:nvSpPr>
        <p:spPr>
          <a:xfrm>
            <a:off x="452438" y="4317910"/>
            <a:ext cx="11739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 </a:t>
            </a:r>
            <a:r>
              <a:rPr lang="en-US" sz="3200" dirty="0" err="1"/>
              <a:t>সংক্রমিত</a:t>
            </a:r>
            <a:r>
              <a:rPr lang="en-US" sz="3200" dirty="0"/>
              <a:t> </a:t>
            </a:r>
            <a:r>
              <a:rPr lang="en-US" sz="3200" dirty="0" err="1"/>
              <a:t>পুরুষ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নারীর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যৌন</a:t>
            </a:r>
            <a:r>
              <a:rPr lang="en-US" sz="3200" dirty="0"/>
              <a:t> </a:t>
            </a:r>
            <a:r>
              <a:rPr lang="en-US" sz="3200" dirty="0" err="1"/>
              <a:t>মিলন</a:t>
            </a:r>
            <a:r>
              <a:rPr lang="en-US" sz="3200" dirty="0"/>
              <a:t> </a:t>
            </a:r>
            <a:r>
              <a:rPr lang="en-US" sz="3200" dirty="0" err="1"/>
              <a:t>কিংবা</a:t>
            </a:r>
            <a:r>
              <a:rPr lang="en-US" sz="3200" dirty="0"/>
              <a:t> </a:t>
            </a:r>
            <a:r>
              <a:rPr lang="en-US" sz="3200" dirty="0" err="1"/>
              <a:t>এইচআইভি</a:t>
            </a:r>
            <a:r>
              <a:rPr lang="en-US" sz="3200" dirty="0"/>
              <a:t>  </a:t>
            </a:r>
            <a:r>
              <a:rPr lang="en-US" sz="3200" dirty="0" err="1"/>
              <a:t>বহনকারীর</a:t>
            </a:r>
            <a:r>
              <a:rPr lang="en-US" sz="3200" dirty="0"/>
              <a:t> </a:t>
            </a:r>
            <a:r>
              <a:rPr lang="en-US" sz="3200" dirty="0" err="1"/>
              <a:t>রক্ত</a:t>
            </a:r>
            <a:r>
              <a:rPr lang="en-US" sz="3200" dirty="0"/>
              <a:t> </a:t>
            </a:r>
            <a:r>
              <a:rPr lang="en-US" sz="3200" dirty="0" err="1"/>
              <a:t>অন্যের</a:t>
            </a:r>
            <a:r>
              <a:rPr lang="en-US" sz="3200" dirty="0"/>
              <a:t> </a:t>
            </a:r>
            <a:r>
              <a:rPr lang="en-US" sz="3200" dirty="0" err="1"/>
              <a:t>শরীরে</a:t>
            </a:r>
            <a:r>
              <a:rPr lang="en-US" sz="3200" dirty="0"/>
              <a:t> </a:t>
            </a:r>
            <a:r>
              <a:rPr lang="en-US" sz="3200" dirty="0" err="1"/>
              <a:t>সঞ্চালনের</a:t>
            </a:r>
            <a:r>
              <a:rPr lang="en-US" sz="3200" dirty="0"/>
              <a:t> </a:t>
            </a:r>
            <a:r>
              <a:rPr lang="en-US" sz="3200" dirty="0" err="1"/>
              <a:t>ফলে</a:t>
            </a:r>
            <a:r>
              <a:rPr lang="en-US" sz="3200" dirty="0"/>
              <a:t> </a:t>
            </a:r>
            <a:r>
              <a:rPr lang="en-US" sz="3200" dirty="0" err="1"/>
              <a:t>এইডস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8BADE0-1CCD-4D8A-9FFD-DA94A96B7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97480"/>
            <a:ext cx="3400423" cy="19744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322841-ECEF-49D1-8C0F-836D1AB3F6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9" y="1642722"/>
            <a:ext cx="3529014" cy="18839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1D61E-10B8-4632-80D3-C2A544F590DF}"/>
              </a:ext>
            </a:extLst>
          </p:cNvPr>
          <p:cNvSpPr/>
          <p:nvPr/>
        </p:nvSpPr>
        <p:spPr>
          <a:xfrm>
            <a:off x="311945" y="4184839"/>
            <a:ext cx="11739562" cy="2155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</a:rPr>
              <a:t>ভাইরাসযুক্ত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সিরিঞ্জ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সূচ</a:t>
            </a:r>
            <a:r>
              <a:rPr lang="en-US" sz="3200" dirty="0">
                <a:solidFill>
                  <a:schemeClr val="tx1"/>
                </a:solidFill>
              </a:rPr>
              <a:t> ,</a:t>
            </a:r>
            <a:r>
              <a:rPr lang="en-US" sz="3200" dirty="0" err="1">
                <a:solidFill>
                  <a:schemeClr val="tx1"/>
                </a:solidFill>
              </a:rPr>
              <a:t>অপারেশনের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যন্ত্রপাতি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জীবানুমুক্ত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করলে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আক্রান্ত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মায়েরগর্ভে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সন্তান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জন্ম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নিলে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অথবা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আক্রান্ত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মায়ের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দুধ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পানের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18950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861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Hasina Momotaj</dc:creator>
  <cp:lastModifiedBy>Hasina Momotaj</cp:lastModifiedBy>
  <cp:revision>89</cp:revision>
  <dcterms:created xsi:type="dcterms:W3CDTF">2021-05-18T10:48:57Z</dcterms:created>
  <dcterms:modified xsi:type="dcterms:W3CDTF">2021-06-02T13:50:00Z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2451530</vt:lpwstr>
  </property>
  <property fmtid="{D5CDD505-2E9C-101B-9397-08002B2CF9AE}" name="NXPowerLiteSettings" pid="3">
    <vt:lpwstr>444001F0002800</vt:lpwstr>
  </property>
  <property fmtid="{D5CDD505-2E9C-101B-9397-08002B2CF9AE}" name="NXPowerLiteVersion" pid="4">
    <vt:lpwstr>D9.0.4</vt:lpwstr>
  </property>
</Properties>
</file>