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77" r:id="rId8"/>
    <p:sldId id="275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50" d="100"/>
          <a:sy n="50" d="100"/>
        </p:scale>
        <p:origin x="787" y="53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6B56D1-2DCB-43E1-800B-45855F2ABB7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C6ACE3-FAC6-44D3-ADC5-CDB2C3CEB750}">
      <dgm:prSet phldrT="[Text]" custT="1"/>
      <dgm:spPr/>
      <dgm:t>
        <a:bodyPr/>
        <a:lstStyle/>
        <a:p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সমাজতান্ত্রিক রাষ্ট্র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03B5723-3004-47B3-AB75-B5B1E5F34F8A}" type="parTrans" cxnId="{44D25E71-A66A-41A7-AF72-237428A225EC}">
      <dgm:prSet/>
      <dgm:spPr/>
      <dgm:t>
        <a:bodyPr/>
        <a:lstStyle/>
        <a:p>
          <a:endParaRPr lang="en-US"/>
        </a:p>
      </dgm:t>
    </dgm:pt>
    <dgm:pt modelId="{1382C437-D3EB-456D-B416-FF250122F1BC}" type="sibTrans" cxnId="{44D25E71-A66A-41A7-AF72-237428A225EC}">
      <dgm:prSet/>
      <dgm:spPr/>
      <dgm:t>
        <a:bodyPr/>
        <a:lstStyle/>
        <a:p>
          <a:endParaRPr lang="en-US"/>
        </a:p>
      </dgm:t>
    </dgm:pt>
    <dgm:pt modelId="{19E38ECD-34EE-4F08-96C8-A5E539D1368E}">
      <dgm:prSet phldrT="[Text]" custT="1"/>
      <dgm:spPr/>
      <dgm:t>
        <a:bodyPr/>
        <a:lstStyle/>
        <a:p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পুঁজিবাদী রাষ্ট্র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F26EDED-1118-41BD-9D3A-AA19B6C66DF7}" type="sibTrans" cxnId="{99ADF5C5-FBC5-402D-A769-C14D5A8EAED3}">
      <dgm:prSet/>
      <dgm:spPr/>
      <dgm:t>
        <a:bodyPr/>
        <a:lstStyle/>
        <a:p>
          <a:endParaRPr lang="en-US"/>
        </a:p>
      </dgm:t>
    </dgm:pt>
    <dgm:pt modelId="{6D024E7C-A115-4C6A-BE78-04FCFD189633}" type="parTrans" cxnId="{99ADF5C5-FBC5-402D-A769-C14D5A8EAED3}">
      <dgm:prSet/>
      <dgm:spPr/>
      <dgm:t>
        <a:bodyPr/>
        <a:lstStyle/>
        <a:p>
          <a:endParaRPr lang="en-US"/>
        </a:p>
      </dgm:t>
    </dgm:pt>
    <dgm:pt modelId="{DBA5901C-3FCC-4B4C-8BF4-AD6BD34C0015}">
      <dgm:prSet phldrT="[Text]" custT="1"/>
      <dgm:spPr/>
      <dgm:t>
        <a:bodyPr/>
        <a:lstStyle/>
        <a:p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অর্থনীতির ভিত্তিতে রাষ্ট্রের শ্রেনিবিভাগ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06745DB-D22E-4682-ADF0-18CA4634B5C1}" type="sibTrans" cxnId="{14EC15C5-0D65-46BD-98F9-DA2C293FF603}">
      <dgm:prSet/>
      <dgm:spPr/>
      <dgm:t>
        <a:bodyPr/>
        <a:lstStyle/>
        <a:p>
          <a:endParaRPr lang="en-US"/>
        </a:p>
      </dgm:t>
    </dgm:pt>
    <dgm:pt modelId="{449E1C1C-FAA7-44C9-8087-F27C9F42203C}" type="parTrans" cxnId="{14EC15C5-0D65-46BD-98F9-DA2C293FF603}">
      <dgm:prSet/>
      <dgm:spPr/>
      <dgm:t>
        <a:bodyPr/>
        <a:lstStyle/>
        <a:p>
          <a:endParaRPr lang="en-US"/>
        </a:p>
      </dgm:t>
    </dgm:pt>
    <dgm:pt modelId="{A71B6188-2542-467A-82A2-4BE62184A9D3}" type="pres">
      <dgm:prSet presAssocID="{486B56D1-2DCB-43E1-800B-45855F2ABB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B3376BC-76CC-4BFA-8B38-9E0899FDD176}" type="pres">
      <dgm:prSet presAssocID="{DBA5901C-3FCC-4B4C-8BF4-AD6BD34C0015}" presName="hierRoot1" presStyleCnt="0">
        <dgm:presLayoutVars>
          <dgm:hierBranch val="init"/>
        </dgm:presLayoutVars>
      </dgm:prSet>
      <dgm:spPr/>
    </dgm:pt>
    <dgm:pt modelId="{57ADBF0D-A48A-43A0-A69E-8921A8F1D215}" type="pres">
      <dgm:prSet presAssocID="{DBA5901C-3FCC-4B4C-8BF4-AD6BD34C0015}" presName="rootComposite1" presStyleCnt="0"/>
      <dgm:spPr/>
    </dgm:pt>
    <dgm:pt modelId="{0539C402-E92C-462D-9B0E-54F03CBD652B}" type="pres">
      <dgm:prSet presAssocID="{DBA5901C-3FCC-4B4C-8BF4-AD6BD34C001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9022FA-0DF6-4270-80D2-3742B29DD7A3}" type="pres">
      <dgm:prSet presAssocID="{DBA5901C-3FCC-4B4C-8BF4-AD6BD34C001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E9D025B-198F-40D7-B5DC-C4ACD9A1C2EC}" type="pres">
      <dgm:prSet presAssocID="{DBA5901C-3FCC-4B4C-8BF4-AD6BD34C0015}" presName="hierChild2" presStyleCnt="0"/>
      <dgm:spPr/>
    </dgm:pt>
    <dgm:pt modelId="{E991CA83-EDAF-4743-9AB7-2E7746951A69}" type="pres">
      <dgm:prSet presAssocID="{6D024E7C-A115-4C6A-BE78-04FCFD189633}" presName="Name37" presStyleLbl="parChTrans1D2" presStyleIdx="0" presStyleCnt="2"/>
      <dgm:spPr/>
      <dgm:t>
        <a:bodyPr/>
        <a:lstStyle/>
        <a:p>
          <a:endParaRPr lang="en-US"/>
        </a:p>
      </dgm:t>
    </dgm:pt>
    <dgm:pt modelId="{840AA7BE-2266-401F-92CB-011BAD1DC314}" type="pres">
      <dgm:prSet presAssocID="{19E38ECD-34EE-4F08-96C8-A5E539D1368E}" presName="hierRoot2" presStyleCnt="0">
        <dgm:presLayoutVars>
          <dgm:hierBranch val="init"/>
        </dgm:presLayoutVars>
      </dgm:prSet>
      <dgm:spPr/>
    </dgm:pt>
    <dgm:pt modelId="{8EF336B4-ABD5-4371-AEAB-77E58C07A478}" type="pres">
      <dgm:prSet presAssocID="{19E38ECD-34EE-4F08-96C8-A5E539D1368E}" presName="rootComposite" presStyleCnt="0"/>
      <dgm:spPr/>
    </dgm:pt>
    <dgm:pt modelId="{7E3CF554-342B-4628-9B9A-BA7AC696DBA0}" type="pres">
      <dgm:prSet presAssocID="{19E38ECD-34EE-4F08-96C8-A5E539D1368E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DF8E2E-FC2C-413C-B7E9-BE2046A55749}" type="pres">
      <dgm:prSet presAssocID="{19E38ECD-34EE-4F08-96C8-A5E539D1368E}" presName="rootConnector" presStyleLbl="node2" presStyleIdx="0" presStyleCnt="2"/>
      <dgm:spPr/>
      <dgm:t>
        <a:bodyPr/>
        <a:lstStyle/>
        <a:p>
          <a:endParaRPr lang="en-US"/>
        </a:p>
      </dgm:t>
    </dgm:pt>
    <dgm:pt modelId="{9306E33A-44BE-4399-B0B9-2A1D5BF13715}" type="pres">
      <dgm:prSet presAssocID="{19E38ECD-34EE-4F08-96C8-A5E539D1368E}" presName="hierChild4" presStyleCnt="0"/>
      <dgm:spPr/>
    </dgm:pt>
    <dgm:pt modelId="{CECB8884-27DE-4A37-9AA1-F7E0314889C9}" type="pres">
      <dgm:prSet presAssocID="{19E38ECD-34EE-4F08-96C8-A5E539D1368E}" presName="hierChild5" presStyleCnt="0"/>
      <dgm:spPr/>
    </dgm:pt>
    <dgm:pt modelId="{5149311E-45D8-4C66-A987-1CE8065E07BD}" type="pres">
      <dgm:prSet presAssocID="{B03B5723-3004-47B3-AB75-B5B1E5F34F8A}" presName="Name37" presStyleLbl="parChTrans1D2" presStyleIdx="1" presStyleCnt="2"/>
      <dgm:spPr/>
      <dgm:t>
        <a:bodyPr/>
        <a:lstStyle/>
        <a:p>
          <a:endParaRPr lang="en-US"/>
        </a:p>
      </dgm:t>
    </dgm:pt>
    <dgm:pt modelId="{0F991DCB-23E9-4FAE-9BE6-00C9FDB43A1A}" type="pres">
      <dgm:prSet presAssocID="{1BC6ACE3-FAC6-44D3-ADC5-CDB2C3CEB750}" presName="hierRoot2" presStyleCnt="0">
        <dgm:presLayoutVars>
          <dgm:hierBranch val="init"/>
        </dgm:presLayoutVars>
      </dgm:prSet>
      <dgm:spPr/>
    </dgm:pt>
    <dgm:pt modelId="{87EEF132-0B78-4897-A3B4-1980815E5845}" type="pres">
      <dgm:prSet presAssocID="{1BC6ACE3-FAC6-44D3-ADC5-CDB2C3CEB750}" presName="rootComposite" presStyleCnt="0"/>
      <dgm:spPr/>
    </dgm:pt>
    <dgm:pt modelId="{7F05F539-EB8C-4B4A-88E5-4F67AF25B097}" type="pres">
      <dgm:prSet presAssocID="{1BC6ACE3-FAC6-44D3-ADC5-CDB2C3CEB75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81144F-7D2B-4503-B224-149CA8D24690}" type="pres">
      <dgm:prSet presAssocID="{1BC6ACE3-FAC6-44D3-ADC5-CDB2C3CEB750}" presName="rootConnector" presStyleLbl="node2" presStyleIdx="1" presStyleCnt="2"/>
      <dgm:spPr/>
      <dgm:t>
        <a:bodyPr/>
        <a:lstStyle/>
        <a:p>
          <a:endParaRPr lang="en-US"/>
        </a:p>
      </dgm:t>
    </dgm:pt>
    <dgm:pt modelId="{51EEBA89-ACD3-4EF7-8E4C-044343864E5B}" type="pres">
      <dgm:prSet presAssocID="{1BC6ACE3-FAC6-44D3-ADC5-CDB2C3CEB750}" presName="hierChild4" presStyleCnt="0"/>
      <dgm:spPr/>
    </dgm:pt>
    <dgm:pt modelId="{D43793FE-9046-457F-BF75-34F0B9A66B68}" type="pres">
      <dgm:prSet presAssocID="{1BC6ACE3-FAC6-44D3-ADC5-CDB2C3CEB750}" presName="hierChild5" presStyleCnt="0"/>
      <dgm:spPr/>
    </dgm:pt>
    <dgm:pt modelId="{780F5C41-7EF7-4CD3-BC0A-31AF7F434E5F}" type="pres">
      <dgm:prSet presAssocID="{DBA5901C-3FCC-4B4C-8BF4-AD6BD34C0015}" presName="hierChild3" presStyleCnt="0"/>
      <dgm:spPr/>
    </dgm:pt>
  </dgm:ptLst>
  <dgm:cxnLst>
    <dgm:cxn modelId="{44D25E71-A66A-41A7-AF72-237428A225EC}" srcId="{DBA5901C-3FCC-4B4C-8BF4-AD6BD34C0015}" destId="{1BC6ACE3-FAC6-44D3-ADC5-CDB2C3CEB750}" srcOrd="1" destOrd="0" parTransId="{B03B5723-3004-47B3-AB75-B5B1E5F34F8A}" sibTransId="{1382C437-D3EB-456D-B416-FF250122F1BC}"/>
    <dgm:cxn modelId="{A60DC3FD-C67A-4118-8296-8F4BA2F35440}" type="presOf" srcId="{19E38ECD-34EE-4F08-96C8-A5E539D1368E}" destId="{A8DF8E2E-FC2C-413C-B7E9-BE2046A55749}" srcOrd="1" destOrd="0" presId="urn:microsoft.com/office/officeart/2005/8/layout/orgChart1"/>
    <dgm:cxn modelId="{D388ED53-B341-4E4E-9736-909F6932C8C1}" type="presOf" srcId="{6D024E7C-A115-4C6A-BE78-04FCFD189633}" destId="{E991CA83-EDAF-4743-9AB7-2E7746951A69}" srcOrd="0" destOrd="0" presId="urn:microsoft.com/office/officeart/2005/8/layout/orgChart1"/>
    <dgm:cxn modelId="{92AE0E57-5108-44E8-80AE-3396083F6D11}" type="presOf" srcId="{19E38ECD-34EE-4F08-96C8-A5E539D1368E}" destId="{7E3CF554-342B-4628-9B9A-BA7AC696DBA0}" srcOrd="0" destOrd="0" presId="urn:microsoft.com/office/officeart/2005/8/layout/orgChart1"/>
    <dgm:cxn modelId="{4FC9AD43-4E1F-4F64-A275-6260B2DD685D}" type="presOf" srcId="{1BC6ACE3-FAC6-44D3-ADC5-CDB2C3CEB750}" destId="{7F05F539-EB8C-4B4A-88E5-4F67AF25B097}" srcOrd="0" destOrd="0" presId="urn:microsoft.com/office/officeart/2005/8/layout/orgChart1"/>
    <dgm:cxn modelId="{04AE300F-676A-4906-9FA2-0F3EA0D140D2}" type="presOf" srcId="{486B56D1-2DCB-43E1-800B-45855F2ABB75}" destId="{A71B6188-2542-467A-82A2-4BE62184A9D3}" srcOrd="0" destOrd="0" presId="urn:microsoft.com/office/officeart/2005/8/layout/orgChart1"/>
    <dgm:cxn modelId="{7C810426-E076-4A44-B487-975D330D89A7}" type="presOf" srcId="{1BC6ACE3-FAC6-44D3-ADC5-CDB2C3CEB750}" destId="{9081144F-7D2B-4503-B224-149CA8D24690}" srcOrd="1" destOrd="0" presId="urn:microsoft.com/office/officeart/2005/8/layout/orgChart1"/>
    <dgm:cxn modelId="{2535D874-08F3-48E2-8272-61569ED7ACC4}" type="presOf" srcId="{DBA5901C-3FCC-4B4C-8BF4-AD6BD34C0015}" destId="{589022FA-0DF6-4270-80D2-3742B29DD7A3}" srcOrd="1" destOrd="0" presId="urn:microsoft.com/office/officeart/2005/8/layout/orgChart1"/>
    <dgm:cxn modelId="{11A960F3-05C3-405A-9EB8-8B0243CBF872}" type="presOf" srcId="{B03B5723-3004-47B3-AB75-B5B1E5F34F8A}" destId="{5149311E-45D8-4C66-A987-1CE8065E07BD}" srcOrd="0" destOrd="0" presId="urn:microsoft.com/office/officeart/2005/8/layout/orgChart1"/>
    <dgm:cxn modelId="{D4A8D99E-D1F2-4519-ACC2-D454E97F94B6}" type="presOf" srcId="{DBA5901C-3FCC-4B4C-8BF4-AD6BD34C0015}" destId="{0539C402-E92C-462D-9B0E-54F03CBD652B}" srcOrd="0" destOrd="0" presId="urn:microsoft.com/office/officeart/2005/8/layout/orgChart1"/>
    <dgm:cxn modelId="{99ADF5C5-FBC5-402D-A769-C14D5A8EAED3}" srcId="{DBA5901C-3FCC-4B4C-8BF4-AD6BD34C0015}" destId="{19E38ECD-34EE-4F08-96C8-A5E539D1368E}" srcOrd="0" destOrd="0" parTransId="{6D024E7C-A115-4C6A-BE78-04FCFD189633}" sibTransId="{5F26EDED-1118-41BD-9D3A-AA19B6C66DF7}"/>
    <dgm:cxn modelId="{14EC15C5-0D65-46BD-98F9-DA2C293FF603}" srcId="{486B56D1-2DCB-43E1-800B-45855F2ABB75}" destId="{DBA5901C-3FCC-4B4C-8BF4-AD6BD34C0015}" srcOrd="0" destOrd="0" parTransId="{449E1C1C-FAA7-44C9-8087-F27C9F42203C}" sibTransId="{306745DB-D22E-4682-ADF0-18CA4634B5C1}"/>
    <dgm:cxn modelId="{43AA2785-AB1F-4260-93D2-16ADD8A01EE6}" type="presParOf" srcId="{A71B6188-2542-467A-82A2-4BE62184A9D3}" destId="{CB3376BC-76CC-4BFA-8B38-9E0899FDD176}" srcOrd="0" destOrd="0" presId="urn:microsoft.com/office/officeart/2005/8/layout/orgChart1"/>
    <dgm:cxn modelId="{E4A12697-925C-4554-86D8-42899652AD9E}" type="presParOf" srcId="{CB3376BC-76CC-4BFA-8B38-9E0899FDD176}" destId="{57ADBF0D-A48A-43A0-A69E-8921A8F1D215}" srcOrd="0" destOrd="0" presId="urn:microsoft.com/office/officeart/2005/8/layout/orgChart1"/>
    <dgm:cxn modelId="{B96C39DF-C4F8-467B-9615-54FBCC7E43D2}" type="presParOf" srcId="{57ADBF0D-A48A-43A0-A69E-8921A8F1D215}" destId="{0539C402-E92C-462D-9B0E-54F03CBD652B}" srcOrd="0" destOrd="0" presId="urn:microsoft.com/office/officeart/2005/8/layout/orgChart1"/>
    <dgm:cxn modelId="{E3879AEE-8297-43D0-A85A-D0A203B3A05A}" type="presParOf" srcId="{57ADBF0D-A48A-43A0-A69E-8921A8F1D215}" destId="{589022FA-0DF6-4270-80D2-3742B29DD7A3}" srcOrd="1" destOrd="0" presId="urn:microsoft.com/office/officeart/2005/8/layout/orgChart1"/>
    <dgm:cxn modelId="{91CE788E-EB7D-4D97-BF32-B0231DA1F3C9}" type="presParOf" srcId="{CB3376BC-76CC-4BFA-8B38-9E0899FDD176}" destId="{CE9D025B-198F-40D7-B5DC-C4ACD9A1C2EC}" srcOrd="1" destOrd="0" presId="urn:microsoft.com/office/officeart/2005/8/layout/orgChart1"/>
    <dgm:cxn modelId="{08944580-8A0E-4CB7-B9E8-F324D388B3A5}" type="presParOf" srcId="{CE9D025B-198F-40D7-B5DC-C4ACD9A1C2EC}" destId="{E991CA83-EDAF-4743-9AB7-2E7746951A69}" srcOrd="0" destOrd="0" presId="urn:microsoft.com/office/officeart/2005/8/layout/orgChart1"/>
    <dgm:cxn modelId="{E8D33DC6-AB55-4A3A-BC59-928FB3E819B2}" type="presParOf" srcId="{CE9D025B-198F-40D7-B5DC-C4ACD9A1C2EC}" destId="{840AA7BE-2266-401F-92CB-011BAD1DC314}" srcOrd="1" destOrd="0" presId="urn:microsoft.com/office/officeart/2005/8/layout/orgChart1"/>
    <dgm:cxn modelId="{C5666D63-BCD3-467B-8938-0901966CA70F}" type="presParOf" srcId="{840AA7BE-2266-401F-92CB-011BAD1DC314}" destId="{8EF336B4-ABD5-4371-AEAB-77E58C07A478}" srcOrd="0" destOrd="0" presId="urn:microsoft.com/office/officeart/2005/8/layout/orgChart1"/>
    <dgm:cxn modelId="{1E4A4F3B-E4AF-4C3F-B906-0EB9B834851C}" type="presParOf" srcId="{8EF336B4-ABD5-4371-AEAB-77E58C07A478}" destId="{7E3CF554-342B-4628-9B9A-BA7AC696DBA0}" srcOrd="0" destOrd="0" presId="urn:microsoft.com/office/officeart/2005/8/layout/orgChart1"/>
    <dgm:cxn modelId="{5BCD479B-1129-47F8-8B9A-1BF97E86BA5C}" type="presParOf" srcId="{8EF336B4-ABD5-4371-AEAB-77E58C07A478}" destId="{A8DF8E2E-FC2C-413C-B7E9-BE2046A55749}" srcOrd="1" destOrd="0" presId="urn:microsoft.com/office/officeart/2005/8/layout/orgChart1"/>
    <dgm:cxn modelId="{D92A1E6D-0862-4769-B779-30A014196025}" type="presParOf" srcId="{840AA7BE-2266-401F-92CB-011BAD1DC314}" destId="{9306E33A-44BE-4399-B0B9-2A1D5BF13715}" srcOrd="1" destOrd="0" presId="urn:microsoft.com/office/officeart/2005/8/layout/orgChart1"/>
    <dgm:cxn modelId="{98A356ED-9850-494F-9CA7-1A2941987D4E}" type="presParOf" srcId="{840AA7BE-2266-401F-92CB-011BAD1DC314}" destId="{CECB8884-27DE-4A37-9AA1-F7E0314889C9}" srcOrd="2" destOrd="0" presId="urn:microsoft.com/office/officeart/2005/8/layout/orgChart1"/>
    <dgm:cxn modelId="{5BBE6222-5D74-4F0D-96E0-7EBDD22B4294}" type="presParOf" srcId="{CE9D025B-198F-40D7-B5DC-C4ACD9A1C2EC}" destId="{5149311E-45D8-4C66-A987-1CE8065E07BD}" srcOrd="2" destOrd="0" presId="urn:microsoft.com/office/officeart/2005/8/layout/orgChart1"/>
    <dgm:cxn modelId="{1541D781-B889-4E8C-B44D-8F9F4C8A8F40}" type="presParOf" srcId="{CE9D025B-198F-40D7-B5DC-C4ACD9A1C2EC}" destId="{0F991DCB-23E9-4FAE-9BE6-00C9FDB43A1A}" srcOrd="3" destOrd="0" presId="urn:microsoft.com/office/officeart/2005/8/layout/orgChart1"/>
    <dgm:cxn modelId="{9F086834-E4DB-4EC4-A585-D34325B4B914}" type="presParOf" srcId="{0F991DCB-23E9-4FAE-9BE6-00C9FDB43A1A}" destId="{87EEF132-0B78-4897-A3B4-1980815E5845}" srcOrd="0" destOrd="0" presId="urn:microsoft.com/office/officeart/2005/8/layout/orgChart1"/>
    <dgm:cxn modelId="{DEE0F36D-013C-4B5F-856E-FD4CA31B7D01}" type="presParOf" srcId="{87EEF132-0B78-4897-A3B4-1980815E5845}" destId="{7F05F539-EB8C-4B4A-88E5-4F67AF25B097}" srcOrd="0" destOrd="0" presId="urn:microsoft.com/office/officeart/2005/8/layout/orgChart1"/>
    <dgm:cxn modelId="{DFAE9FFE-046D-4B0A-BB3D-309137F44A8C}" type="presParOf" srcId="{87EEF132-0B78-4897-A3B4-1980815E5845}" destId="{9081144F-7D2B-4503-B224-149CA8D24690}" srcOrd="1" destOrd="0" presId="urn:microsoft.com/office/officeart/2005/8/layout/orgChart1"/>
    <dgm:cxn modelId="{DCAE1443-C25A-4729-BAE8-376C220D3A42}" type="presParOf" srcId="{0F991DCB-23E9-4FAE-9BE6-00C9FDB43A1A}" destId="{51EEBA89-ACD3-4EF7-8E4C-044343864E5B}" srcOrd="1" destOrd="0" presId="urn:microsoft.com/office/officeart/2005/8/layout/orgChart1"/>
    <dgm:cxn modelId="{E8EEF7A3-7983-4557-97C6-75F7092923CD}" type="presParOf" srcId="{0F991DCB-23E9-4FAE-9BE6-00C9FDB43A1A}" destId="{D43793FE-9046-457F-BF75-34F0B9A66B68}" srcOrd="2" destOrd="0" presId="urn:microsoft.com/office/officeart/2005/8/layout/orgChart1"/>
    <dgm:cxn modelId="{09A6CE09-F106-4C26-8218-4E60839AD35F}" type="presParOf" srcId="{CB3376BC-76CC-4BFA-8B38-9E0899FDD176}" destId="{780F5C41-7EF7-4CD3-BC0A-31AF7F434E5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49311E-45D8-4C66-A987-1CE8065E07BD}">
      <dsp:nvSpPr>
        <dsp:cNvPr id="0" name=""/>
        <dsp:cNvSpPr/>
      </dsp:nvSpPr>
      <dsp:spPr>
        <a:xfrm>
          <a:off x="4064000" y="2323347"/>
          <a:ext cx="2224013" cy="7719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985"/>
              </a:lnTo>
              <a:lnTo>
                <a:pt x="2224013" y="385985"/>
              </a:lnTo>
              <a:lnTo>
                <a:pt x="2224013" y="7719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91CA83-EDAF-4743-9AB7-2E7746951A69}">
      <dsp:nvSpPr>
        <dsp:cNvPr id="0" name=""/>
        <dsp:cNvSpPr/>
      </dsp:nvSpPr>
      <dsp:spPr>
        <a:xfrm>
          <a:off x="1839986" y="2323347"/>
          <a:ext cx="2224013" cy="771971"/>
        </a:xfrm>
        <a:custGeom>
          <a:avLst/>
          <a:gdLst/>
          <a:ahLst/>
          <a:cxnLst/>
          <a:rect l="0" t="0" r="0" b="0"/>
          <a:pathLst>
            <a:path>
              <a:moveTo>
                <a:pt x="2224013" y="0"/>
              </a:moveTo>
              <a:lnTo>
                <a:pt x="2224013" y="385985"/>
              </a:lnTo>
              <a:lnTo>
                <a:pt x="0" y="385985"/>
              </a:lnTo>
              <a:lnTo>
                <a:pt x="0" y="7719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39C402-E92C-462D-9B0E-54F03CBD652B}">
      <dsp:nvSpPr>
        <dsp:cNvPr id="0" name=""/>
        <dsp:cNvSpPr/>
      </dsp:nvSpPr>
      <dsp:spPr>
        <a:xfrm>
          <a:off x="2225972" y="485320"/>
          <a:ext cx="3676054" cy="18380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অর্থনীতির ভিত্তিতে রাষ্ট্রের শ্রেনিবিভাগ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25972" y="485320"/>
        <a:ext cx="3676054" cy="1838027"/>
      </dsp:txXfrm>
    </dsp:sp>
    <dsp:sp modelId="{7E3CF554-342B-4628-9B9A-BA7AC696DBA0}">
      <dsp:nvSpPr>
        <dsp:cNvPr id="0" name=""/>
        <dsp:cNvSpPr/>
      </dsp:nvSpPr>
      <dsp:spPr>
        <a:xfrm>
          <a:off x="1959" y="3095319"/>
          <a:ext cx="3676054" cy="18380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পুঁজিবাদী রাষ্ট্র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959" y="3095319"/>
        <a:ext cx="3676054" cy="1838027"/>
      </dsp:txXfrm>
    </dsp:sp>
    <dsp:sp modelId="{7F05F539-EB8C-4B4A-88E5-4F67AF25B097}">
      <dsp:nvSpPr>
        <dsp:cNvPr id="0" name=""/>
        <dsp:cNvSpPr/>
      </dsp:nvSpPr>
      <dsp:spPr>
        <a:xfrm>
          <a:off x="4449985" y="3095319"/>
          <a:ext cx="3676054" cy="18380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সমাজতান্ত্রিক রাষ্ট্র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49985" y="3095319"/>
        <a:ext cx="3676054" cy="18380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8096A-F357-40C5-B1AB-89830324F529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03207-FC43-4B1A-9D35-C5B8E7D1F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88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8096A-F357-40C5-B1AB-89830324F529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03207-FC43-4B1A-9D35-C5B8E7D1F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24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8096A-F357-40C5-B1AB-89830324F529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03207-FC43-4B1A-9D35-C5B8E7D1F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64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8096A-F357-40C5-B1AB-89830324F529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03207-FC43-4B1A-9D35-C5B8E7D1F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4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8096A-F357-40C5-B1AB-89830324F529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03207-FC43-4B1A-9D35-C5B8E7D1F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208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8096A-F357-40C5-B1AB-89830324F529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03207-FC43-4B1A-9D35-C5B8E7D1F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329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8096A-F357-40C5-B1AB-89830324F529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03207-FC43-4B1A-9D35-C5B8E7D1F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76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8096A-F357-40C5-B1AB-89830324F529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03207-FC43-4B1A-9D35-C5B8E7D1F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8096A-F357-40C5-B1AB-89830324F529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03207-FC43-4B1A-9D35-C5B8E7D1F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427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8096A-F357-40C5-B1AB-89830324F529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03207-FC43-4B1A-9D35-C5B8E7D1F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5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8096A-F357-40C5-B1AB-89830324F529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03207-FC43-4B1A-9D35-C5B8E7D1F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7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8096A-F357-40C5-B1AB-89830324F529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03207-FC43-4B1A-9D35-C5B8E7D1F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67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244451">
            <a:off x="2525493" y="780404"/>
            <a:ext cx="2879459" cy="1475227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en-US" sz="115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115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23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5C1A51-FF39-4EE9-9E8C-496095F071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" y="910470"/>
            <a:ext cx="11109960" cy="59168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58184" y="120134"/>
            <a:ext cx="37096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ধরণঃ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6056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3362" y="152398"/>
            <a:ext cx="25282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n w="0"/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IN" sz="4400" dirty="0" smtClean="0">
                <a:ln w="0"/>
                <a:latin typeface="NikoshBAN" pitchFamily="2" charset="0"/>
                <a:cs typeface="NikoshBAN" pitchFamily="2" charset="0"/>
              </a:rPr>
              <a:t> কাজঃ</a:t>
            </a:r>
            <a:endParaRPr lang="en-US" sz="44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98238" y="213954"/>
            <a:ext cx="2404826" cy="6463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সময়-০৫ মিনিট</a:t>
            </a:r>
            <a:endParaRPr lang="en-US" sz="3600" cap="none" spc="0" dirty="0">
              <a:ln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42846" y="3105834"/>
            <a:ext cx="5424883" cy="6463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ধরণ কয়টি ও কি কি লিখ।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79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92187" y="259080"/>
            <a:ext cx="59859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অর্থনীতির ভিত্তিতে রাষ্ট্রের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শ্রেনিবিভাগ</a:t>
            </a:r>
            <a:endParaRPr lang="en-US" sz="40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429961"/>
              </p:ext>
            </p:extLst>
          </p:nvPr>
        </p:nvGraphicFramePr>
        <p:xfrm>
          <a:off x="2032000" y="9669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040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53940" y="106680"/>
            <a:ext cx="3474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পুঁজিবাদী রাষ্ট্র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756" y="814566"/>
            <a:ext cx="4318487" cy="2721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117836" y="3535680"/>
            <a:ext cx="119563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পুঁজিবাদী রাষ্ট্র হল সেই রাষ্ট্র,যেখানে সম্পত্তির উপর নাগরিকদের ব্যক্তিগত মালিকনা স্বীকার করা হয়। এ সরকারব্যবস্থায় উৎপাদনের উপাদানসমূহ ভূমি,শ্রম,মূলধন ও ব্যবস্থাপনা ব্যক্তিগত মালিকনায় থাকে।এর ওপর সরকারের কোনো নিয়ন্তণ থাকে না।অবাধ প্রতিযোগিতার মাধ্যমে উৎপাদন ও সরবরাহব্যবস্থা পরিচালিত হয়।বর্তমান বিশ্বের অধিকাংশ রাষ্ট্রই পুঁজিবাদী রাষ্ট্র।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35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1080" y="228600"/>
            <a:ext cx="3474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সমাজতান্ত্রিক রাষ্ট্র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864" y="962432"/>
            <a:ext cx="4089935" cy="2213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327660" y="3224342"/>
            <a:ext cx="1153667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সমাজতান্ত্রিক রাষ্ট্র বলতে সেই ধরনের রাষ্ট্রকে বুঝায়,যা ব্যক্তিমালিকানা স্বীকার করে না।এতে উৎপাদনের উপকরণগুলো রাষ্ট্রীয় মালিকানায় থাকে।রাষ্ট্রীয় নিয়ন্ত্রণে উৎপাদন ও বন্টনের ব্যবস্থা নেওয়া হয়।এটি পুঁজিবাদী রাষ্ট্রের বিপরীত।সমাজতন্ত্রে ব্যক্তিস্বাতন্ত্র্যকে স্বীকার করা হয় না।এ ধরনের রাষ্ট্রে একটিমাত্র দল থাকে।গণমাধ্যম রাষ্ট্রীয় নিয়ন্ত্রণে থাকে।বিরোধী মত প্রচারের সুযোগ থাকে না।যেমন-চীন এবংকিউবা সমাজতান্ত্রিক রাষ্ট্র।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38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65910" y="196334"/>
            <a:ext cx="20601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bn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6706" y="3105834"/>
            <a:ext cx="85539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পুঁজিবাদী রাষ্ট্র ও সমাজতান্ত্রিক রাষ্ট্রের পার্থক্য গুলি লিখ।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07857" y="213954"/>
            <a:ext cx="2385589" cy="6463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সময়-০৭ মিনিট</a:t>
            </a:r>
            <a:endParaRPr lang="en-US" sz="3600" cap="none" spc="0" dirty="0">
              <a:ln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99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1374" y="243239"/>
            <a:ext cx="2349250" cy="591429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>
                <a:gd name="adj" fmla="val 38840"/>
              </a:avLst>
            </a:prstTxWarp>
            <a:spAutoFit/>
          </a:bodyPr>
          <a:lstStyle/>
          <a:p>
            <a:r>
              <a:rPr lang="en-US" dirty="0" smtClean="0"/>
              <a:t>মূল্যায়ন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19100" y="971828"/>
            <a:ext cx="1135379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১।রাষ্ট্র কী?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উত্তরঃরাষ্ট্র একটি রাজনৈতিক প্রতিষ্ঠান।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২।রাষ্ট্রে উপাদান কয়টি?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উত্তরঃ৪টি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৩।রাষ্ট্রের ধরণ কয়টি?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উত্তরঃ৫টি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৪।অর্থনৈতির ভিত্তিতে রাষ্ট্র কয় ধরনের?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উত্তরঃ২ ধরনের।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৫।বর্তমান বিশ্বের অধিকাংশ রাষ্ট্র কি রাষ্ট্র?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উত্তরঃপুঁজিবাদী রাষ্ট্র।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36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97970" y="882134"/>
            <a:ext cx="1996059" cy="707886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2746" y="2938194"/>
            <a:ext cx="117695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পুঁজিবাদী রাষ্ট্র ও সমাজতান্ত্রিক রাষ্ট্রের মধ্যে কোনটি অধিক যুক্তিযুক্ত এবং কেন?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23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59282" y="478817"/>
            <a:ext cx="4206241" cy="70788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952" y="1902142"/>
            <a:ext cx="6158096" cy="3416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115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560" y="323909"/>
            <a:ext cx="2258475" cy="2575892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7005833" y="3303212"/>
            <a:ext cx="4815192" cy="2142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পৌরনীতি ও নাগরিকতা</a:t>
            </a:r>
          </a:p>
          <a:p>
            <a:pPr algn="ctr">
              <a:lnSpc>
                <a:spcPct val="90000"/>
              </a:lnSpc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নবম-দশম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 ও সরকারব্যবস্থা*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97448" y="128112"/>
            <a:ext cx="3197104" cy="1015663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489115" y="44251"/>
            <a:ext cx="2576211" cy="1845129"/>
            <a:chOff x="990600" y="584351"/>
            <a:chExt cx="2904251" cy="2885997"/>
          </a:xfrm>
        </p:grpSpPr>
        <p:pic>
          <p:nvPicPr>
            <p:cNvPr id="19" name="Picture 18" descr="28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0600" y="584351"/>
              <a:ext cx="2904251" cy="288599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7633" y="1084065"/>
              <a:ext cx="1905000" cy="1828800"/>
            </a:xfrm>
            <a:prstGeom prst="ellipse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>
            <a:off x="-26968" y="1925551"/>
            <a:ext cx="6200384" cy="403187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হোসনেয়ারা (লাকী)</a:t>
            </a:r>
          </a:p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এম,এস,এস, এম এড</a:t>
            </a:r>
          </a:p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(আই সি টি)</a:t>
            </a:r>
          </a:p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রায়পুর স্কুল এন্ড কলেজ ,</a:t>
            </a:r>
          </a:p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বাঘারপাড়া ,যশোর । </a:t>
            </a:r>
          </a:p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01712333017</a:t>
            </a:r>
          </a:p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Mail-lucky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333017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5608320" y="1371600"/>
            <a:ext cx="1645920" cy="44653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760720" y="1524000"/>
            <a:ext cx="1645920" cy="44653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913120" y="1676400"/>
            <a:ext cx="1645920" cy="44653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01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4109455" y="271194"/>
            <a:ext cx="39613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এগুলো কিসের ছবি ?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1" y="1236441"/>
            <a:ext cx="3040380" cy="2483595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1236440"/>
            <a:ext cx="2899814" cy="2483595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 descr="C:\Users\Walton\Desktop\download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191" y="3992880"/>
            <a:ext cx="3034527" cy="231648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Walton\Desktop\images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822" y="3992880"/>
            <a:ext cx="3056585" cy="231648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160" y="1252031"/>
            <a:ext cx="2849880" cy="2468004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032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10462" y="1292359"/>
            <a:ext cx="4249882" cy="718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রাষ্ট্র ও সরকারব্যবস্থা*</a:t>
            </a:r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761" y="2345356"/>
            <a:ext cx="57150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3710462" y="239362"/>
            <a:ext cx="4164923" cy="718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01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E4BFBC-FD99-4C2D-9BB2-EAF19D468034}"/>
              </a:ext>
            </a:extLst>
          </p:cNvPr>
          <p:cNvSpPr txBox="1"/>
          <p:nvPr/>
        </p:nvSpPr>
        <p:spPr>
          <a:xfrm>
            <a:off x="4600786" y="325154"/>
            <a:ext cx="2592475" cy="70788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E4BFBC-FD99-4C2D-9BB2-EAF19D468034}"/>
              </a:ext>
            </a:extLst>
          </p:cNvPr>
          <p:cNvSpPr txBox="1"/>
          <p:nvPr/>
        </p:nvSpPr>
        <p:spPr>
          <a:xfrm>
            <a:off x="807620" y="2125078"/>
            <a:ext cx="10178806" cy="230832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শিক্ষার্থীরা…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রাষ্ট্র ও সরকার কী তা বলতে পারবে;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২।রাষ্ট্রের বিভিন্ন ধরণ বর্ণনা করতে পারবে;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৩।অর্থনীতির ভিত্তিতে রাষ্ট্রের শ্রেনিবিভাগ করতে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07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209907"/>
            <a:ext cx="899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itchFamily="2" charset="0"/>
                <a:cs typeface="NikoshBAN" pitchFamily="2" charset="0"/>
              </a:rPr>
              <a:t>রাষ্ট্রঃ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5717" y="4473646"/>
            <a:ext cx="11079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রাষ্ট্র বলতে এমন একটি রাজনৈতিক প্রতিষ্ঠানকে বুঝায় যা কোন একটি ভৌগলিক এলাকা ও তৎসংশ্লিষ্ট এলাকার জনগণকে নিয়ন্ত্রণ করার সার্বভৌম ক্ষমতা রাখে।রাষ্ট্র একটি পূর্ণাঙ্গ প্রতিষ্ঠান।এটি সার্বভৌম বা সর্বোচ্চ ক্ষমতার অধিকারী।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819" y="1058121"/>
            <a:ext cx="3312181" cy="2917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149" y="1173481"/>
            <a:ext cx="2823118" cy="2802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503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23360" y="411480"/>
            <a:ext cx="44678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রাষ্ট্র গঠনের উপাদান সমূহঃ </a:t>
            </a:r>
          </a:p>
        </p:txBody>
      </p:sp>
      <p:sp>
        <p:nvSpPr>
          <p:cNvPr id="3" name="Rectangle 2"/>
          <p:cNvSpPr/>
          <p:nvPr/>
        </p:nvSpPr>
        <p:spPr>
          <a:xfrm>
            <a:off x="4160520" y="1915507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জনসংখ্যা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     ২। নির্দিষ্ট ভূখন্ড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     ৩। সরকার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     ৪। সার্বভৌমত্ব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2349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339769"/>
            <a:ext cx="10622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অন্যদিকে সরকার হলো কোনো দেশের সর্বোচ্চ সংস্থা ও কর্তৃপক্ষ যার মাধ্যমে দেশটির শাসনকার্য পরিচালিত হয়। গণতান্ত্রিক শাসনব্যবস্থায় জনগণের দ্বারা নির্বাচিত প্রতিনিধি বা সংসদ সদস্যদের সমন্বয়ে সরকার গঠিত হয়।সরকার রাষ্ট্র গঠনের ৪টি উপাদানের মধ্যে একটি উপাদান মাত্র।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1000" y="-97245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সরকারঃ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48840" y="1307009"/>
            <a:ext cx="3764280" cy="2624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640" y="1307009"/>
            <a:ext cx="3779520" cy="2624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554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68240" y="152400"/>
            <a:ext cx="21307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একক কাজঃ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31883" y="3105834"/>
            <a:ext cx="7411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রাষ্ট্র ও সরকারের মধ্যে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টি পার্থক্য লিখ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67401" y="275510"/>
            <a:ext cx="2188420" cy="584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সময়-০৩ মিনিট</a:t>
            </a:r>
            <a:endParaRPr lang="en-US" sz="3200" cap="none" spc="0" dirty="0">
              <a:ln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67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378</Words>
  <Application>Microsoft Office PowerPoint</Application>
  <PresentationFormat>Widescreen</PresentationFormat>
  <Paragraphs>62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80</cp:revision>
  <dcterms:created xsi:type="dcterms:W3CDTF">2021-05-21T13:54:48Z</dcterms:created>
  <dcterms:modified xsi:type="dcterms:W3CDTF">2021-06-01T12:34:43Z</dcterms:modified>
</cp:coreProperties>
</file>