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4"/>
  </p:notesMasterIdLst>
  <p:sldIdLst>
    <p:sldId id="284" r:id="rId2"/>
    <p:sldId id="257" r:id="rId3"/>
    <p:sldId id="274" r:id="rId4"/>
    <p:sldId id="278" r:id="rId5"/>
    <p:sldId id="275" r:id="rId6"/>
    <p:sldId id="302" r:id="rId7"/>
    <p:sldId id="313" r:id="rId8"/>
    <p:sldId id="314" r:id="rId9"/>
    <p:sldId id="315" r:id="rId10"/>
    <p:sldId id="312" r:id="rId11"/>
    <p:sldId id="310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230A56-CD8D-42ED-889F-E01A5E1CF25A}">
          <p14:sldIdLst>
            <p14:sldId id="284"/>
            <p14:sldId id="257"/>
            <p14:sldId id="274"/>
            <p14:sldId id="278"/>
            <p14:sldId id="275"/>
            <p14:sldId id="302"/>
            <p14:sldId id="313"/>
            <p14:sldId id="314"/>
            <p14:sldId id="315"/>
            <p14:sldId id="312"/>
            <p14:sldId id="310"/>
            <p14:sldId id="270"/>
          </p14:sldIdLst>
        </p14:section>
        <p14:section name="Untitled Section" id="{0A6836B4-9CF0-4299-B860-E60480FFF1D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22" autoAdjust="0"/>
  </p:normalViewPr>
  <p:slideViewPr>
    <p:cSldViewPr snapToGrid="0">
      <p:cViewPr varScale="1">
        <p:scale>
          <a:sx n="60" d="100"/>
          <a:sy n="60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CEE4-63AC-4980-9F1D-18EA553D7FE7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919EA-2D3F-4028-8178-D0280476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919EA-2D3F-4028-8178-D02804767E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01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3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2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2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1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8AB07A-7433-4D84-B5B3-A3C459800170}" type="datetimeFigureOut">
              <a:rPr lang="en-US" smtClean="0"/>
              <a:t>30-Jun-21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4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04" y="2377440"/>
            <a:ext cx="4696228" cy="220885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 rot="20871303">
            <a:off x="5740590" y="2095560"/>
            <a:ext cx="4866450" cy="156966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bn-IN" sz="9600" dirty="0">
                <a:gradFill flip="none" rotWithShape="1">
                  <a:gsLst>
                    <a:gs pos="17000">
                      <a:srgbClr val="C00000"/>
                    </a:gs>
                    <a:gs pos="39000">
                      <a:srgbClr val="FFFF00"/>
                    </a:gs>
                    <a:gs pos="83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101600" dist="50800" dir="5400000" sx="106000" sy="106000" algn="ctr" rotWithShape="0">
                    <a:schemeClr val="bg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gradFill flip="none" rotWithShape="1">
                <a:gsLst>
                  <a:gs pos="17000">
                    <a:srgbClr val="C00000"/>
                  </a:gs>
                  <a:gs pos="39000">
                    <a:srgbClr val="FFFF00"/>
                  </a:gs>
                  <a:gs pos="83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effectLst>
                <a:outerShdw blurRad="101600" dist="50800" dir="5400000" sx="106000" sy="106000" algn="ctr" rotWithShape="0">
                  <a:schemeClr val="bg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44" y="2346960"/>
            <a:ext cx="5540692" cy="260604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29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F98E7A-F805-412B-A6EB-9FAB08623910}"/>
              </a:ext>
            </a:extLst>
          </p:cNvPr>
          <p:cNvSpPr txBox="1"/>
          <p:nvPr/>
        </p:nvSpPr>
        <p:spPr>
          <a:xfrm>
            <a:off x="962526" y="737937"/>
            <a:ext cx="100263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/>
              <a:t>গাণিতিক</a:t>
            </a:r>
            <a:r>
              <a:rPr lang="en-US" sz="4800" u="sng" dirty="0"/>
              <a:t> </a:t>
            </a:r>
            <a:r>
              <a:rPr lang="en-US" sz="4800" u="sng" dirty="0" err="1"/>
              <a:t>বাক্য</a:t>
            </a:r>
            <a:r>
              <a:rPr lang="en-US" sz="4800" u="sng" dirty="0"/>
              <a:t> </a:t>
            </a:r>
            <a:r>
              <a:rPr lang="en-US" sz="4800" u="sng" dirty="0" err="1"/>
              <a:t>কাকে</a:t>
            </a:r>
            <a:r>
              <a:rPr lang="en-US" sz="4800" u="sng" dirty="0"/>
              <a:t> </a:t>
            </a:r>
            <a:r>
              <a:rPr lang="en-US" sz="4800" u="sng" dirty="0" err="1"/>
              <a:t>বলে</a:t>
            </a:r>
            <a:r>
              <a:rPr lang="en-US" sz="4800" u="sng" dirty="0"/>
              <a:t> </a:t>
            </a:r>
            <a:r>
              <a:rPr lang="en-US" sz="4800" dirty="0"/>
              <a:t>?</a:t>
            </a:r>
          </a:p>
          <a:p>
            <a:endParaRPr lang="en-US" sz="4800" dirty="0"/>
          </a:p>
          <a:p>
            <a:r>
              <a:rPr lang="en-US" sz="4000" dirty="0" err="1"/>
              <a:t>উত্তর</a:t>
            </a:r>
            <a:endParaRPr lang="en-US" sz="4000" dirty="0"/>
          </a:p>
          <a:p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বাক্য</a:t>
            </a:r>
            <a:r>
              <a:rPr lang="en-US" sz="4000" dirty="0"/>
              <a:t> </a:t>
            </a:r>
            <a:r>
              <a:rPr lang="en-US" sz="4000" dirty="0" err="1"/>
              <a:t>যখন</a:t>
            </a:r>
            <a:r>
              <a:rPr lang="en-US" sz="4000" dirty="0"/>
              <a:t> </a:t>
            </a:r>
            <a:r>
              <a:rPr lang="en-US" sz="4000" dirty="0" err="1"/>
              <a:t>সত্য</a:t>
            </a:r>
            <a:r>
              <a:rPr lang="en-US" sz="4000" dirty="0"/>
              <a:t> </a:t>
            </a:r>
            <a:r>
              <a:rPr lang="en-US" sz="4000" dirty="0" err="1"/>
              <a:t>না</a:t>
            </a:r>
            <a:r>
              <a:rPr lang="en-US" sz="4000" dirty="0"/>
              <a:t> </a:t>
            </a:r>
            <a:r>
              <a:rPr lang="en-US" sz="4000" dirty="0" err="1"/>
              <a:t>মিথ্যা</a:t>
            </a:r>
            <a:r>
              <a:rPr lang="en-US" sz="4000" dirty="0"/>
              <a:t> </a:t>
            </a:r>
            <a:r>
              <a:rPr lang="en-US" sz="4000" dirty="0" err="1"/>
              <a:t>তা</a:t>
            </a:r>
            <a:r>
              <a:rPr lang="en-US" sz="4000" dirty="0"/>
              <a:t> </a:t>
            </a:r>
            <a:r>
              <a:rPr lang="en-US" sz="4000" dirty="0" err="1"/>
              <a:t>নির্ণয়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 </a:t>
            </a:r>
            <a:r>
              <a:rPr lang="en-US" sz="4000" dirty="0" err="1"/>
              <a:t>যায়</a:t>
            </a:r>
            <a:r>
              <a:rPr lang="en-US" sz="4000" dirty="0"/>
              <a:t> </a:t>
            </a:r>
            <a:r>
              <a:rPr lang="en-US" sz="4000" dirty="0" err="1"/>
              <a:t>তখন</a:t>
            </a:r>
            <a:r>
              <a:rPr lang="en-US" sz="4000" dirty="0"/>
              <a:t> </a:t>
            </a:r>
            <a:r>
              <a:rPr lang="en-US" sz="4000" dirty="0" err="1"/>
              <a:t>তাকে</a:t>
            </a:r>
            <a:r>
              <a:rPr lang="en-US" sz="4000" dirty="0"/>
              <a:t> </a:t>
            </a:r>
            <a:r>
              <a:rPr lang="en-US" sz="4000" dirty="0" err="1"/>
              <a:t>গাণিতিক</a:t>
            </a:r>
            <a:r>
              <a:rPr lang="en-US" sz="4000" dirty="0"/>
              <a:t> </a:t>
            </a:r>
            <a:r>
              <a:rPr lang="en-US" sz="4000" dirty="0" err="1"/>
              <a:t>বাক্য</a:t>
            </a:r>
            <a:r>
              <a:rPr lang="en-US" sz="4000" dirty="0"/>
              <a:t> </a:t>
            </a:r>
            <a:r>
              <a:rPr lang="en-US" sz="4000" dirty="0" err="1"/>
              <a:t>বলে</a:t>
            </a:r>
            <a:r>
              <a:rPr lang="en-US" sz="4000" dirty="0"/>
              <a:t>। </a:t>
            </a:r>
          </a:p>
          <a:p>
            <a:r>
              <a:rPr lang="en-US" sz="4000" dirty="0" err="1"/>
              <a:t>যেমনঃ</a:t>
            </a:r>
            <a:r>
              <a:rPr lang="en-US" sz="4000" dirty="0"/>
              <a:t> ১২০ </a:t>
            </a:r>
            <a:r>
              <a:rPr lang="en-US" sz="4000" dirty="0" err="1"/>
              <a:t>কে</a:t>
            </a:r>
            <a:r>
              <a:rPr lang="en-US" sz="4000" dirty="0"/>
              <a:t> ৪০ </a:t>
            </a:r>
            <a:r>
              <a:rPr lang="en-US" sz="4000" dirty="0" err="1"/>
              <a:t>দ্বারা</a:t>
            </a:r>
            <a:r>
              <a:rPr lang="en-US" sz="4000" dirty="0"/>
              <a:t> </a:t>
            </a:r>
            <a:r>
              <a:rPr lang="en-US" sz="4000" dirty="0" err="1"/>
              <a:t>ভাগ</a:t>
            </a:r>
            <a:r>
              <a:rPr lang="en-US" sz="4000" dirty="0"/>
              <a:t> </a:t>
            </a:r>
            <a:r>
              <a:rPr lang="en-US" sz="4000" dirty="0" err="1"/>
              <a:t>করলে</a:t>
            </a:r>
            <a:r>
              <a:rPr lang="en-US" sz="4000" dirty="0"/>
              <a:t> </a:t>
            </a:r>
            <a:r>
              <a:rPr lang="en-US" sz="4000" dirty="0" err="1"/>
              <a:t>ভাগফল</a:t>
            </a:r>
            <a:r>
              <a:rPr lang="en-US" sz="4000" dirty="0"/>
              <a:t> ৩ </a:t>
            </a:r>
            <a:r>
              <a:rPr lang="en-US" sz="4000" dirty="0" err="1"/>
              <a:t>হয়</a:t>
            </a:r>
            <a:r>
              <a:rPr lang="en-US" sz="4000" dirty="0"/>
              <a:t>।</a:t>
            </a:r>
          </a:p>
          <a:p>
            <a:r>
              <a:rPr lang="en-US" sz="4000" dirty="0"/>
              <a:t>১২০ ÷ ৪০ = ৩ </a:t>
            </a:r>
          </a:p>
        </p:txBody>
      </p:sp>
    </p:spTree>
    <p:extLst>
      <p:ext uri="{BB962C8B-B14F-4D97-AF65-F5344CB8AC3E}">
        <p14:creationId xmlns:p14="http://schemas.microsoft.com/office/powerpoint/2010/main" val="144166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C6082-6056-4E23-B31A-F1CC50E7EA89}"/>
              </a:ext>
            </a:extLst>
          </p:cNvPr>
          <p:cNvSpPr txBox="1"/>
          <p:nvPr/>
        </p:nvSpPr>
        <p:spPr>
          <a:xfrm>
            <a:off x="1026695" y="1228397"/>
            <a:ext cx="1036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প্রশ্ন</a:t>
            </a:r>
            <a:endParaRPr lang="en-US" sz="4000" dirty="0"/>
          </a:p>
          <a:p>
            <a:r>
              <a:rPr lang="en-US" sz="4000" dirty="0"/>
              <a:t>২ </a:t>
            </a:r>
            <a:r>
              <a:rPr lang="en-US" sz="4000" dirty="0" err="1"/>
              <a:t>হালি</a:t>
            </a:r>
            <a:r>
              <a:rPr lang="en-US" sz="4000" dirty="0"/>
              <a:t> </a:t>
            </a:r>
            <a:r>
              <a:rPr lang="en-US" sz="4000" dirty="0" err="1"/>
              <a:t>কলার</a:t>
            </a:r>
            <a:r>
              <a:rPr lang="en-US" sz="4000" dirty="0"/>
              <a:t> </a:t>
            </a:r>
            <a:r>
              <a:rPr lang="en-US" sz="4000" dirty="0" err="1"/>
              <a:t>দাম</a:t>
            </a:r>
            <a:r>
              <a:rPr lang="en-US" sz="4000" dirty="0"/>
              <a:t> ৫৬ </a:t>
            </a:r>
            <a:r>
              <a:rPr lang="en-US" sz="4000" dirty="0" err="1"/>
              <a:t>টাকা</a:t>
            </a:r>
            <a:r>
              <a:rPr lang="en-US" sz="4000" dirty="0"/>
              <a:t> </a:t>
            </a:r>
            <a:r>
              <a:rPr lang="en-US" sz="4000" dirty="0" err="1"/>
              <a:t>হলে</a:t>
            </a:r>
            <a:r>
              <a:rPr lang="en-US" sz="4000" dirty="0"/>
              <a:t> ১ </a:t>
            </a:r>
            <a:r>
              <a:rPr lang="en-US" sz="4000" dirty="0" err="1"/>
              <a:t>টি</a:t>
            </a:r>
            <a:r>
              <a:rPr lang="en-US" sz="4000" dirty="0"/>
              <a:t> </a:t>
            </a:r>
            <a:r>
              <a:rPr lang="en-US" sz="4000" dirty="0" err="1"/>
              <a:t>কলার</a:t>
            </a:r>
            <a:r>
              <a:rPr lang="en-US" sz="4000" dirty="0"/>
              <a:t> </a:t>
            </a:r>
            <a:r>
              <a:rPr lang="en-US" sz="4000" dirty="0" err="1"/>
              <a:t>দাম</a:t>
            </a:r>
            <a:r>
              <a:rPr lang="en-US" sz="4000" dirty="0"/>
              <a:t> </a:t>
            </a:r>
            <a:r>
              <a:rPr lang="en-US" sz="4000" dirty="0" err="1"/>
              <a:t>কত</a:t>
            </a:r>
            <a:r>
              <a:rPr lang="en-US" sz="4000" dirty="0"/>
              <a:t> ? </a:t>
            </a:r>
            <a:r>
              <a:rPr lang="en-US" sz="4000" dirty="0" err="1"/>
              <a:t>সমস্যাটির</a:t>
            </a:r>
            <a:r>
              <a:rPr lang="en-US" sz="4000" dirty="0"/>
              <a:t> </a:t>
            </a:r>
            <a:r>
              <a:rPr lang="en-US" sz="4000" dirty="0" err="1"/>
              <a:t>গাণিতিক</a:t>
            </a:r>
            <a:r>
              <a:rPr lang="en-US" sz="4000" dirty="0"/>
              <a:t> </a:t>
            </a:r>
            <a:r>
              <a:rPr lang="en-US" sz="4000" dirty="0" err="1"/>
              <a:t>রুপ</a:t>
            </a:r>
            <a:r>
              <a:rPr lang="en-US" sz="4000" dirty="0"/>
              <a:t> </a:t>
            </a:r>
            <a:r>
              <a:rPr lang="en-US" sz="4000" dirty="0" err="1"/>
              <a:t>লিখ</a:t>
            </a:r>
            <a:r>
              <a:rPr lang="en-US" sz="4000" dirty="0"/>
              <a:t> ।</a:t>
            </a:r>
          </a:p>
          <a:p>
            <a:endParaRPr lang="en-US" sz="4000" dirty="0"/>
          </a:p>
          <a:p>
            <a:r>
              <a:rPr lang="en-US" sz="4000" dirty="0" err="1"/>
              <a:t>উত্তরঃ</a:t>
            </a:r>
            <a:endParaRPr lang="en-US" sz="4000" dirty="0"/>
          </a:p>
          <a:p>
            <a:r>
              <a:rPr lang="en-US" sz="4000" dirty="0"/>
              <a:t>৫৬ ÷ (২× ৪)।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468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4792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841225"/>
            <a:ext cx="36576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35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35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8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95" y="3743740"/>
            <a:ext cx="111583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সাইদুর রাহমান খান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ব্রাহ্মণগ্রাম সরকারি প্রাথমিক বিদ্যালয়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60" y="589687"/>
            <a:ext cx="3556000" cy="29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476" y="1013017"/>
            <a:ext cx="107407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শ্রেণি</a:t>
            </a:r>
          </a:p>
          <a:p>
            <a:pPr algn="ctr"/>
            <a:r>
              <a:rPr lang="bn-IN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8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8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01-07-২০২১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77824" y="1053224"/>
            <a:ext cx="106801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/>
              <a:t>খোলা</a:t>
            </a:r>
            <a:r>
              <a:rPr lang="en-US" sz="8000" dirty="0"/>
              <a:t> </a:t>
            </a:r>
            <a:r>
              <a:rPr lang="en-US" sz="8000" dirty="0" err="1"/>
              <a:t>বাক্য</a:t>
            </a:r>
            <a:endParaRPr lang="bn-IN" sz="8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966960" y="22707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219" y="1911567"/>
            <a:ext cx="11027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pPr algn="ctr"/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03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80826-EF9A-4E9D-8CB7-9411C7E41005}"/>
              </a:ext>
            </a:extLst>
          </p:cNvPr>
          <p:cNvSpPr txBox="1"/>
          <p:nvPr/>
        </p:nvSpPr>
        <p:spPr>
          <a:xfrm>
            <a:off x="978568" y="1125836"/>
            <a:ext cx="102348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/>
              <a:t>খোলা</a:t>
            </a:r>
            <a:r>
              <a:rPr lang="en-US" sz="4800" u="sng" dirty="0"/>
              <a:t> </a:t>
            </a:r>
            <a:r>
              <a:rPr lang="en-US" sz="4800" u="sng" dirty="0" err="1"/>
              <a:t>বাক্য</a:t>
            </a:r>
            <a:r>
              <a:rPr lang="en-US" sz="4800" u="sng" dirty="0"/>
              <a:t> </a:t>
            </a:r>
            <a:r>
              <a:rPr lang="en-US" sz="4800" u="sng" dirty="0" err="1"/>
              <a:t>কি</a:t>
            </a:r>
            <a:r>
              <a:rPr lang="en-US" sz="4800" u="sng" dirty="0"/>
              <a:t> ?</a:t>
            </a:r>
          </a:p>
          <a:p>
            <a:endParaRPr lang="en-US" sz="3600" dirty="0"/>
          </a:p>
          <a:p>
            <a:r>
              <a:rPr lang="en-US" sz="3600" dirty="0" err="1"/>
              <a:t>উত্তরঃ</a:t>
            </a:r>
            <a:endParaRPr lang="en-US" sz="3600" dirty="0"/>
          </a:p>
          <a:p>
            <a:r>
              <a:rPr lang="en-US" sz="3600" dirty="0" err="1"/>
              <a:t>অক্ষর</a:t>
            </a:r>
            <a:r>
              <a:rPr lang="en-US" sz="3600" dirty="0"/>
              <a:t> </a:t>
            </a:r>
            <a:r>
              <a:rPr lang="en-US" sz="3600" dirty="0" err="1"/>
              <a:t>প্রতীক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en-US" sz="3600" dirty="0"/>
              <a:t> </a:t>
            </a:r>
            <a:r>
              <a:rPr lang="en-US" sz="3600" dirty="0" err="1"/>
              <a:t>অজানা</a:t>
            </a:r>
            <a:r>
              <a:rPr lang="en-US" sz="3600" dirty="0"/>
              <a:t> </a:t>
            </a:r>
            <a:r>
              <a:rPr lang="en-US" sz="3600" dirty="0" err="1"/>
              <a:t>সংখ্যা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en-US" sz="3600" dirty="0"/>
              <a:t> </a:t>
            </a:r>
            <a:r>
              <a:rPr lang="en-US" sz="3600" dirty="0" err="1"/>
              <a:t>রাশি</a:t>
            </a:r>
            <a:r>
              <a:rPr lang="en-US" sz="3600" dirty="0"/>
              <a:t> </a:t>
            </a:r>
            <a:r>
              <a:rPr lang="en-US" sz="3600" dirty="0" err="1"/>
              <a:t>নির্দেশ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এমন</a:t>
            </a:r>
            <a:r>
              <a:rPr lang="en-US" sz="3600" dirty="0"/>
              <a:t> </a:t>
            </a:r>
            <a:r>
              <a:rPr lang="en-US" sz="3600" dirty="0" err="1"/>
              <a:t>প্রতীক</a:t>
            </a:r>
            <a:r>
              <a:rPr lang="en-US" sz="3600" dirty="0"/>
              <a:t> </a:t>
            </a:r>
            <a:r>
              <a:rPr lang="en-US" sz="3600" dirty="0" err="1"/>
              <a:t>সংবলিত</a:t>
            </a:r>
            <a:r>
              <a:rPr lang="en-US" sz="3600" dirty="0"/>
              <a:t> </a:t>
            </a:r>
            <a:r>
              <a:rPr lang="en-US" sz="3600" dirty="0" err="1"/>
              <a:t>গাণিতিক</a:t>
            </a:r>
            <a:r>
              <a:rPr lang="en-US" sz="3600" dirty="0"/>
              <a:t> </a:t>
            </a:r>
            <a:r>
              <a:rPr lang="en-US" sz="3600" dirty="0" err="1"/>
              <a:t>বাক্যকে</a:t>
            </a:r>
            <a:r>
              <a:rPr lang="en-US" sz="3600" dirty="0"/>
              <a:t> </a:t>
            </a:r>
            <a:r>
              <a:rPr lang="en-US" sz="3600" dirty="0" err="1"/>
              <a:t>খোলা</a:t>
            </a:r>
            <a:r>
              <a:rPr lang="en-US" sz="3600" dirty="0"/>
              <a:t> </a:t>
            </a:r>
            <a:r>
              <a:rPr lang="en-US" sz="3600" dirty="0" err="1"/>
              <a:t>বাক্য</a:t>
            </a:r>
            <a:r>
              <a:rPr lang="en-US" sz="3600" dirty="0"/>
              <a:t> </a:t>
            </a:r>
            <a:r>
              <a:rPr lang="en-US" sz="3600" dirty="0" err="1"/>
              <a:t>বলে</a:t>
            </a:r>
            <a:r>
              <a:rPr lang="en-US" sz="3600" dirty="0"/>
              <a:t>।</a:t>
            </a:r>
          </a:p>
          <a:p>
            <a:pPr marL="742950" indent="-742950"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44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D311D5-9157-4F8A-B2FD-2567CD850336}"/>
              </a:ext>
            </a:extLst>
          </p:cNvPr>
          <p:cNvSpPr txBox="1"/>
          <p:nvPr/>
        </p:nvSpPr>
        <p:spPr>
          <a:xfrm>
            <a:off x="922421" y="1443841"/>
            <a:ext cx="103471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নিচের</a:t>
            </a:r>
            <a:r>
              <a:rPr lang="en-US" sz="3600" dirty="0"/>
              <a:t> </a:t>
            </a:r>
            <a:r>
              <a:rPr lang="en-US" sz="3600" dirty="0" err="1"/>
              <a:t>বাক্যগুলোকে</a:t>
            </a:r>
            <a:r>
              <a:rPr lang="en-US" sz="3600" dirty="0"/>
              <a:t> </a:t>
            </a:r>
            <a:r>
              <a:rPr lang="en-US" sz="3600" dirty="0" err="1"/>
              <a:t>গাণিতিক</a:t>
            </a:r>
            <a:r>
              <a:rPr lang="en-US" sz="3600" dirty="0"/>
              <a:t> </a:t>
            </a:r>
            <a:r>
              <a:rPr lang="en-US" sz="3600" dirty="0" err="1"/>
              <a:t>বাক্যে</a:t>
            </a:r>
            <a:r>
              <a:rPr lang="en-US" sz="3600" dirty="0"/>
              <a:t> </a:t>
            </a:r>
            <a:r>
              <a:rPr lang="en-US" sz="3600" dirty="0" err="1"/>
              <a:t>প্রকাশ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খোলা</a:t>
            </a:r>
            <a:r>
              <a:rPr lang="en-US" sz="3600" dirty="0"/>
              <a:t> </a:t>
            </a:r>
            <a:r>
              <a:rPr lang="en-US" sz="3600" dirty="0" err="1"/>
              <a:t>বাক্য</a:t>
            </a:r>
            <a:r>
              <a:rPr lang="en-US" sz="3600" dirty="0"/>
              <a:t> ও </a:t>
            </a:r>
            <a:r>
              <a:rPr lang="en-US" sz="3600" dirty="0" err="1"/>
              <a:t>গাণিতিক</a:t>
            </a:r>
            <a:r>
              <a:rPr lang="en-US" sz="3600" dirty="0"/>
              <a:t> </a:t>
            </a:r>
            <a:r>
              <a:rPr lang="en-US" sz="3600" dirty="0" err="1"/>
              <a:t>উক্তিগুলো</a:t>
            </a:r>
            <a:r>
              <a:rPr lang="en-US" sz="3600" dirty="0"/>
              <a:t>  </a:t>
            </a:r>
            <a:r>
              <a:rPr lang="en-US" sz="3600" dirty="0" err="1"/>
              <a:t>নির্ণয়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১. ৫ </a:t>
            </a:r>
            <a:r>
              <a:rPr lang="en-US" sz="3600" dirty="0" err="1"/>
              <a:t>এর</a:t>
            </a:r>
            <a:r>
              <a:rPr lang="en-US" sz="3600" dirty="0"/>
              <a:t> </a:t>
            </a:r>
            <a:r>
              <a:rPr lang="en-US" sz="3600" dirty="0" err="1"/>
              <a:t>সাথে</a:t>
            </a:r>
            <a:r>
              <a:rPr lang="en-US" sz="3600" dirty="0"/>
              <a:t> ক </a:t>
            </a:r>
            <a:r>
              <a:rPr lang="en-US" sz="3600" dirty="0" err="1"/>
              <a:t>যোগ</a:t>
            </a:r>
            <a:r>
              <a:rPr lang="en-US" sz="3600" dirty="0"/>
              <a:t> </a:t>
            </a:r>
            <a:r>
              <a:rPr lang="en-US" sz="3600" dirty="0" err="1"/>
              <a:t>করলে</a:t>
            </a:r>
            <a:r>
              <a:rPr lang="en-US" sz="3600" dirty="0"/>
              <a:t> </a:t>
            </a:r>
            <a:r>
              <a:rPr lang="en-US" sz="3600" dirty="0" err="1"/>
              <a:t>যোগফল</a:t>
            </a:r>
            <a:r>
              <a:rPr lang="en-US" sz="3600" dirty="0"/>
              <a:t> ১২ </a:t>
            </a:r>
            <a:r>
              <a:rPr lang="en-US" sz="3600" dirty="0" err="1"/>
              <a:t>হয়</a:t>
            </a:r>
            <a:r>
              <a:rPr lang="en-US" sz="3600" dirty="0"/>
              <a:t>।</a:t>
            </a:r>
          </a:p>
          <a:p>
            <a:r>
              <a:rPr lang="en-US" sz="3600" dirty="0"/>
              <a:t>২. ৩ </a:t>
            </a:r>
            <a:r>
              <a:rPr lang="en-US" sz="3600" dirty="0" err="1"/>
              <a:t>কে</a:t>
            </a:r>
            <a:r>
              <a:rPr lang="en-US" sz="3600" dirty="0"/>
              <a:t> ৪ </a:t>
            </a:r>
            <a:r>
              <a:rPr lang="en-US" sz="3600" dirty="0" err="1"/>
              <a:t>দিয়ে</a:t>
            </a:r>
            <a:r>
              <a:rPr lang="en-US" sz="3600" dirty="0"/>
              <a:t> </a:t>
            </a:r>
            <a:r>
              <a:rPr lang="en-US" sz="3600" dirty="0" err="1"/>
              <a:t>গুণ</a:t>
            </a:r>
            <a:r>
              <a:rPr lang="en-US" sz="3600" dirty="0"/>
              <a:t> </a:t>
            </a:r>
            <a:r>
              <a:rPr lang="en-US" sz="3600" dirty="0" err="1"/>
              <a:t>করলে</a:t>
            </a:r>
            <a:r>
              <a:rPr lang="en-US" sz="3600" dirty="0"/>
              <a:t> </a:t>
            </a:r>
            <a:r>
              <a:rPr lang="en-US" sz="3600" dirty="0" err="1"/>
              <a:t>গুণ</a:t>
            </a:r>
            <a:r>
              <a:rPr lang="en-US" sz="3600" dirty="0"/>
              <a:t> </a:t>
            </a:r>
            <a:r>
              <a:rPr lang="en-US" sz="3600" dirty="0" err="1"/>
              <a:t>ফল</a:t>
            </a:r>
            <a:r>
              <a:rPr lang="en-US" sz="3600" dirty="0"/>
              <a:t> ১২ </a:t>
            </a:r>
            <a:r>
              <a:rPr lang="en-US" sz="3600" dirty="0" err="1"/>
              <a:t>হয়</a:t>
            </a:r>
            <a:r>
              <a:rPr lang="en-US" sz="3600" dirty="0"/>
              <a:t>।</a:t>
            </a:r>
          </a:p>
          <a:p>
            <a:r>
              <a:rPr lang="en-US" sz="3600" dirty="0"/>
              <a:t>৩. ২৬কে ৪ </a:t>
            </a:r>
            <a:r>
              <a:rPr lang="en-US" sz="3600" dirty="0" err="1"/>
              <a:t>দিয়ে</a:t>
            </a:r>
            <a:r>
              <a:rPr lang="en-US" sz="3600" dirty="0"/>
              <a:t> </a:t>
            </a:r>
            <a:r>
              <a:rPr lang="en-US" sz="3600" dirty="0" err="1"/>
              <a:t>ভাগ</a:t>
            </a:r>
            <a:r>
              <a:rPr lang="en-US" sz="3600" dirty="0"/>
              <a:t> </a:t>
            </a:r>
            <a:r>
              <a:rPr lang="en-US" sz="3600" dirty="0" err="1"/>
              <a:t>করলে</a:t>
            </a:r>
            <a:r>
              <a:rPr lang="en-US" sz="3600" dirty="0"/>
              <a:t> </a:t>
            </a:r>
            <a:r>
              <a:rPr lang="en-US" sz="3600" dirty="0" err="1"/>
              <a:t>ভাগফল</a:t>
            </a:r>
            <a:r>
              <a:rPr lang="en-US" sz="3600" dirty="0"/>
              <a:t> ৫ </a:t>
            </a:r>
            <a:r>
              <a:rPr lang="en-US" sz="3600" dirty="0" err="1"/>
              <a:t>হয়</a:t>
            </a:r>
            <a:r>
              <a:rPr lang="en-US" sz="3600" dirty="0"/>
              <a:t>।</a:t>
            </a:r>
          </a:p>
          <a:p>
            <a:r>
              <a:rPr lang="en-US" sz="3600" dirty="0"/>
              <a:t>৪.      </a:t>
            </a:r>
            <a:r>
              <a:rPr lang="en-US" sz="3600" dirty="0" err="1"/>
              <a:t>এবং</a:t>
            </a:r>
            <a:r>
              <a:rPr lang="en-US" sz="3600" dirty="0"/>
              <a:t>     </a:t>
            </a:r>
            <a:r>
              <a:rPr lang="en-US" sz="3600" dirty="0" err="1"/>
              <a:t>যোগ</a:t>
            </a:r>
            <a:r>
              <a:rPr lang="en-US" sz="3600" dirty="0"/>
              <a:t> </a:t>
            </a:r>
            <a:r>
              <a:rPr lang="en-US" sz="3600" dirty="0" err="1"/>
              <a:t>করলে</a:t>
            </a:r>
            <a:r>
              <a:rPr lang="en-US" sz="3600" dirty="0"/>
              <a:t> </a:t>
            </a:r>
            <a:r>
              <a:rPr lang="en-US" sz="3600" dirty="0" err="1"/>
              <a:t>যোগফল</a:t>
            </a:r>
            <a:r>
              <a:rPr lang="en-US" sz="3600" dirty="0"/>
              <a:t> ১০ </a:t>
            </a:r>
            <a:r>
              <a:rPr lang="en-US" sz="3600" dirty="0" err="1"/>
              <a:t>হয়</a:t>
            </a:r>
            <a:r>
              <a:rPr lang="en-US" sz="3600" dirty="0"/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FAC67-5015-4B41-B0E3-79515D60BA24}"/>
              </a:ext>
            </a:extLst>
          </p:cNvPr>
          <p:cNvSpPr/>
          <p:nvPr/>
        </p:nvSpPr>
        <p:spPr>
          <a:xfrm>
            <a:off x="1632284" y="4908884"/>
            <a:ext cx="401053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D7597ED-9195-4759-B387-E9A7C6C87C8E}"/>
              </a:ext>
            </a:extLst>
          </p:cNvPr>
          <p:cNvSpPr/>
          <p:nvPr/>
        </p:nvSpPr>
        <p:spPr>
          <a:xfrm>
            <a:off x="3144253" y="4908884"/>
            <a:ext cx="401053" cy="304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5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63F8E2-A83C-4192-99D4-7BEDED7D9AF1}"/>
              </a:ext>
            </a:extLst>
          </p:cNvPr>
          <p:cNvSpPr txBox="1"/>
          <p:nvPr/>
        </p:nvSpPr>
        <p:spPr>
          <a:xfrm>
            <a:off x="553453" y="1155300"/>
            <a:ext cx="110850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সমাধানঃ</a:t>
            </a:r>
            <a:endParaRPr lang="en-US" sz="4000" dirty="0"/>
          </a:p>
          <a:p>
            <a:endParaRPr lang="en-US" sz="4000" dirty="0"/>
          </a:p>
          <a:p>
            <a:r>
              <a:rPr lang="en-US" sz="3600" dirty="0"/>
              <a:t>(১) </a:t>
            </a:r>
            <a:r>
              <a:rPr lang="en-US" sz="3600" dirty="0" err="1"/>
              <a:t>গাণিতিক</a:t>
            </a:r>
            <a:r>
              <a:rPr lang="en-US" sz="3600" dirty="0"/>
              <a:t> </a:t>
            </a:r>
            <a:r>
              <a:rPr lang="en-US" sz="3600" dirty="0" err="1"/>
              <a:t>বাক্যঃ</a:t>
            </a:r>
            <a:r>
              <a:rPr lang="en-US" sz="3600" dirty="0"/>
              <a:t> ৫+ ক = ১২</a:t>
            </a:r>
          </a:p>
          <a:p>
            <a:r>
              <a:rPr lang="en-US" sz="3600" dirty="0"/>
              <a:t> </a:t>
            </a:r>
            <a:r>
              <a:rPr lang="en-US" sz="3600" dirty="0" err="1"/>
              <a:t>গাণিতিক</a:t>
            </a:r>
            <a:r>
              <a:rPr lang="en-US" sz="3600" dirty="0"/>
              <a:t> </a:t>
            </a:r>
            <a:r>
              <a:rPr lang="en-US" sz="3600" dirty="0" err="1"/>
              <a:t>বাক্যটি</a:t>
            </a:r>
            <a:r>
              <a:rPr lang="en-US" sz="3600" dirty="0"/>
              <a:t> </a:t>
            </a:r>
            <a:r>
              <a:rPr lang="en-US" sz="3600" dirty="0" err="1"/>
              <a:t>সত্য</a:t>
            </a:r>
            <a:r>
              <a:rPr lang="en-US" sz="3600" dirty="0"/>
              <a:t> </a:t>
            </a:r>
            <a:r>
              <a:rPr lang="en-US" sz="3600" dirty="0" err="1"/>
              <a:t>না</a:t>
            </a:r>
            <a:r>
              <a:rPr lang="en-US" sz="3600" dirty="0"/>
              <a:t> </a:t>
            </a:r>
            <a:r>
              <a:rPr lang="en-US" sz="3600" dirty="0" err="1"/>
              <a:t>মিথ্যা</a:t>
            </a:r>
            <a:r>
              <a:rPr lang="en-US" sz="3600" dirty="0"/>
              <a:t> </a:t>
            </a:r>
            <a:r>
              <a:rPr lang="en-US" sz="3600" dirty="0" err="1"/>
              <a:t>তা</a:t>
            </a:r>
            <a:r>
              <a:rPr lang="en-US" sz="3600" dirty="0"/>
              <a:t> </a:t>
            </a:r>
            <a:r>
              <a:rPr lang="en-US" sz="3600" dirty="0" err="1"/>
              <a:t>নির্ণয়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যায়</a:t>
            </a:r>
            <a:r>
              <a:rPr lang="en-US" sz="3600" dirty="0"/>
              <a:t> </a:t>
            </a:r>
            <a:r>
              <a:rPr lang="en-US" sz="3600" dirty="0" err="1"/>
              <a:t>না</a:t>
            </a:r>
            <a:r>
              <a:rPr lang="en-US" sz="3600" dirty="0"/>
              <a:t> । </a:t>
            </a:r>
            <a:r>
              <a:rPr lang="en-US" sz="3600" dirty="0" err="1"/>
              <a:t>সুতরাং</a:t>
            </a:r>
            <a:r>
              <a:rPr lang="en-US" sz="3600" dirty="0"/>
              <a:t> </a:t>
            </a:r>
            <a:r>
              <a:rPr lang="en-US" sz="3600" dirty="0" err="1"/>
              <a:t>বাক্যটি</a:t>
            </a:r>
            <a:r>
              <a:rPr lang="en-US" sz="3600" dirty="0"/>
              <a:t> </a:t>
            </a:r>
            <a:r>
              <a:rPr lang="en-US" sz="3600" dirty="0" err="1"/>
              <a:t>একটি</a:t>
            </a:r>
            <a:r>
              <a:rPr lang="en-US" sz="3600" dirty="0"/>
              <a:t> </a:t>
            </a:r>
            <a:r>
              <a:rPr lang="en-US" sz="3600" dirty="0" err="1"/>
              <a:t>খোলা</a:t>
            </a:r>
            <a:r>
              <a:rPr lang="en-US" sz="3600" dirty="0"/>
              <a:t> </a:t>
            </a:r>
            <a:r>
              <a:rPr lang="en-US" sz="3600" dirty="0" err="1"/>
              <a:t>বাক্য</a:t>
            </a:r>
            <a:r>
              <a:rPr lang="en-US" sz="3600" dirty="0"/>
              <a:t>।</a:t>
            </a:r>
          </a:p>
          <a:p>
            <a:r>
              <a:rPr lang="en-US" sz="3600" dirty="0"/>
              <a:t>(২) </a:t>
            </a:r>
            <a:r>
              <a:rPr lang="en-US" sz="3600" dirty="0" err="1"/>
              <a:t>গাণিতিক</a:t>
            </a:r>
            <a:r>
              <a:rPr lang="en-US" sz="3600" dirty="0"/>
              <a:t> </a:t>
            </a:r>
            <a:r>
              <a:rPr lang="en-US" sz="3600" dirty="0" err="1"/>
              <a:t>বাক্যঃ</a:t>
            </a:r>
            <a:r>
              <a:rPr lang="en-US" sz="3600" dirty="0"/>
              <a:t> ৩ × ৪ = ১২</a:t>
            </a:r>
          </a:p>
          <a:p>
            <a:r>
              <a:rPr lang="en-US" sz="3600" dirty="0" err="1"/>
              <a:t>গাণিতিক</a:t>
            </a:r>
            <a:r>
              <a:rPr lang="en-US" sz="3600" dirty="0"/>
              <a:t> </a:t>
            </a:r>
            <a:r>
              <a:rPr lang="en-US" sz="3600" dirty="0" err="1"/>
              <a:t>বাক্যটি</a:t>
            </a:r>
            <a:r>
              <a:rPr lang="en-US" sz="3600" dirty="0"/>
              <a:t> </a:t>
            </a:r>
            <a:r>
              <a:rPr lang="en-US" sz="3600" dirty="0" err="1"/>
              <a:t>সত্য</a:t>
            </a:r>
            <a:r>
              <a:rPr lang="en-US" sz="3600" dirty="0"/>
              <a:t>। </a:t>
            </a:r>
            <a:r>
              <a:rPr lang="en-US" sz="3600" dirty="0" err="1"/>
              <a:t>সুতরাং</a:t>
            </a:r>
            <a:r>
              <a:rPr lang="en-US" sz="3600" dirty="0"/>
              <a:t> </a:t>
            </a:r>
            <a:r>
              <a:rPr lang="en-US" sz="3600" dirty="0" err="1"/>
              <a:t>বাক্যটি</a:t>
            </a:r>
            <a:r>
              <a:rPr lang="en-US" sz="3600" dirty="0"/>
              <a:t> </a:t>
            </a:r>
            <a:r>
              <a:rPr lang="en-US" sz="3600" dirty="0" err="1"/>
              <a:t>গাণিতিক</a:t>
            </a:r>
            <a:r>
              <a:rPr lang="en-US" sz="3600" dirty="0"/>
              <a:t> </a:t>
            </a:r>
            <a:r>
              <a:rPr lang="en-US" sz="3600" dirty="0" err="1"/>
              <a:t>উক্তি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7744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0725A-98BD-4948-9958-583D721E0C98}"/>
              </a:ext>
            </a:extLst>
          </p:cNvPr>
          <p:cNvSpPr txBox="1"/>
          <p:nvPr/>
        </p:nvSpPr>
        <p:spPr>
          <a:xfrm>
            <a:off x="320842" y="208548"/>
            <a:ext cx="111011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</a:t>
            </a:r>
            <a:r>
              <a:rPr lang="en-US" sz="3200" dirty="0"/>
              <a:t>৩) </a:t>
            </a:r>
            <a:r>
              <a:rPr lang="en-US" sz="3200" dirty="0" err="1"/>
              <a:t>গাণিতিক</a:t>
            </a:r>
            <a:r>
              <a:rPr lang="en-US" sz="3200" dirty="0"/>
              <a:t> </a:t>
            </a:r>
            <a:r>
              <a:rPr lang="en-US" sz="3200" dirty="0" err="1"/>
              <a:t>বাক্যঃ</a:t>
            </a:r>
            <a:r>
              <a:rPr lang="en-US" sz="3200" dirty="0"/>
              <a:t> ২৬ ÷ ৪ = ৫</a:t>
            </a:r>
          </a:p>
          <a:p>
            <a:r>
              <a:rPr lang="en-US" sz="3200" dirty="0"/>
              <a:t>		</a:t>
            </a:r>
            <a:r>
              <a:rPr lang="en-US" sz="3200" dirty="0" err="1"/>
              <a:t>এখানে</a:t>
            </a:r>
            <a:r>
              <a:rPr lang="en-US" sz="3200" dirty="0"/>
              <a:t>, ৪І ২৬ </a:t>
            </a:r>
            <a:r>
              <a:rPr lang="az-Cyrl-AZ" sz="3200" dirty="0"/>
              <a:t>І</a:t>
            </a:r>
            <a:r>
              <a:rPr lang="en-US" sz="3200" dirty="0"/>
              <a:t>৬</a:t>
            </a:r>
          </a:p>
          <a:p>
            <a:r>
              <a:rPr lang="en-US" sz="3200" dirty="0"/>
              <a:t>						 </a:t>
            </a:r>
            <a:r>
              <a:rPr lang="en-US" sz="3200" u="sng" dirty="0"/>
              <a:t>২৪</a:t>
            </a:r>
          </a:p>
          <a:p>
            <a:r>
              <a:rPr lang="en-US" sz="3200" dirty="0"/>
              <a:t>						    ২</a:t>
            </a:r>
          </a:p>
          <a:p>
            <a:r>
              <a:rPr lang="en-US" sz="3200" dirty="0" err="1"/>
              <a:t>সুতরাং</a:t>
            </a:r>
            <a:r>
              <a:rPr lang="en-US" sz="3200" dirty="0"/>
              <a:t> </a:t>
            </a:r>
            <a:r>
              <a:rPr lang="en-US" sz="3200" dirty="0" err="1"/>
              <a:t>ভাগফল</a:t>
            </a:r>
            <a:r>
              <a:rPr lang="en-US" sz="3200" dirty="0"/>
              <a:t> ৬ ও </a:t>
            </a:r>
            <a:r>
              <a:rPr lang="en-US" sz="3200" dirty="0" err="1"/>
              <a:t>ভাগশেষ</a:t>
            </a:r>
            <a:r>
              <a:rPr lang="en-US" sz="3200" dirty="0"/>
              <a:t> ২</a:t>
            </a:r>
          </a:p>
          <a:p>
            <a:r>
              <a:rPr lang="en-US" sz="3200" dirty="0"/>
              <a:t>			২৬ ÷ ৪ ≠ ৫</a:t>
            </a:r>
          </a:p>
          <a:p>
            <a:r>
              <a:rPr lang="en-US" sz="3200" dirty="0" err="1"/>
              <a:t>গাণিতিক</a:t>
            </a:r>
            <a:r>
              <a:rPr lang="en-US" sz="3200" dirty="0"/>
              <a:t> </a:t>
            </a:r>
            <a:r>
              <a:rPr lang="en-US" sz="3200" dirty="0" err="1"/>
              <a:t>বাক্যটি</a:t>
            </a:r>
            <a:r>
              <a:rPr lang="en-US" sz="3200" dirty="0"/>
              <a:t> </a:t>
            </a:r>
            <a:r>
              <a:rPr lang="en-US" sz="3200" dirty="0" err="1"/>
              <a:t>সত্য</a:t>
            </a:r>
            <a:r>
              <a:rPr lang="en-US" sz="3200" dirty="0"/>
              <a:t> </a:t>
            </a:r>
            <a:r>
              <a:rPr lang="en-US" sz="3200" dirty="0" err="1"/>
              <a:t>নয়</a:t>
            </a:r>
            <a:r>
              <a:rPr lang="en-US" sz="3200" dirty="0"/>
              <a:t>। </a:t>
            </a:r>
            <a:r>
              <a:rPr lang="en-US" sz="3200" dirty="0" err="1"/>
              <a:t>সুতরাং</a:t>
            </a:r>
            <a:r>
              <a:rPr lang="en-US" sz="3200" dirty="0"/>
              <a:t> </a:t>
            </a:r>
            <a:r>
              <a:rPr lang="en-US" sz="3200" dirty="0" err="1"/>
              <a:t>বাক্যটি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গাণিতিক</a:t>
            </a:r>
            <a:r>
              <a:rPr lang="en-US" sz="3200" dirty="0"/>
              <a:t> </a:t>
            </a:r>
            <a:r>
              <a:rPr lang="en-US" sz="3200" dirty="0" err="1"/>
              <a:t>উক্তি</a:t>
            </a:r>
            <a:endParaRPr lang="en-US" sz="4000" dirty="0"/>
          </a:p>
          <a:p>
            <a:endParaRPr lang="en-US" sz="4000" dirty="0"/>
          </a:p>
          <a:p>
            <a:r>
              <a:rPr lang="en-US" sz="3200" dirty="0"/>
              <a:t>(৪) </a:t>
            </a:r>
            <a:r>
              <a:rPr lang="en-US" sz="3200" dirty="0" err="1"/>
              <a:t>গাণিতিক</a:t>
            </a:r>
            <a:r>
              <a:rPr lang="en-US" sz="3200" dirty="0"/>
              <a:t> </a:t>
            </a:r>
            <a:r>
              <a:rPr lang="en-US" sz="3200" dirty="0" err="1"/>
              <a:t>বাক্যঃ</a:t>
            </a:r>
            <a:r>
              <a:rPr lang="en-US" sz="3200" dirty="0"/>
              <a:t>      +     = ১০</a:t>
            </a:r>
          </a:p>
          <a:p>
            <a:r>
              <a:rPr lang="en-US" sz="3200" dirty="0"/>
              <a:t> </a:t>
            </a:r>
            <a:r>
              <a:rPr lang="en-US" sz="3200" dirty="0" err="1"/>
              <a:t>গাণিতিক</a:t>
            </a:r>
            <a:r>
              <a:rPr lang="en-US" sz="3200" dirty="0"/>
              <a:t> </a:t>
            </a:r>
            <a:r>
              <a:rPr lang="en-US" sz="3200" dirty="0" err="1"/>
              <a:t>বাক্যটি</a:t>
            </a:r>
            <a:r>
              <a:rPr lang="en-US" sz="3200" dirty="0"/>
              <a:t> </a:t>
            </a:r>
            <a:r>
              <a:rPr lang="en-US" sz="3200" dirty="0" err="1"/>
              <a:t>সত্য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 </a:t>
            </a:r>
            <a:r>
              <a:rPr lang="en-US" sz="3200" dirty="0" err="1"/>
              <a:t>মিথ্যা</a:t>
            </a:r>
            <a:r>
              <a:rPr lang="en-US" sz="3200" dirty="0"/>
              <a:t> </a:t>
            </a:r>
            <a:r>
              <a:rPr lang="en-US" sz="3200" dirty="0" err="1"/>
              <a:t>তা</a:t>
            </a:r>
            <a:r>
              <a:rPr lang="en-US" sz="3200" dirty="0"/>
              <a:t> </a:t>
            </a:r>
            <a:r>
              <a:rPr lang="en-US" sz="3200" dirty="0" err="1"/>
              <a:t>নির্ণয়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যায়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 । </a:t>
            </a:r>
          </a:p>
          <a:p>
            <a:r>
              <a:rPr lang="en-US" sz="3200" dirty="0" err="1"/>
              <a:t>সুতরাং</a:t>
            </a:r>
            <a:r>
              <a:rPr lang="en-US" sz="3200" dirty="0"/>
              <a:t> </a:t>
            </a:r>
            <a:r>
              <a:rPr lang="en-US" sz="3200" dirty="0" err="1"/>
              <a:t>বাক্যটি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খোলা</a:t>
            </a:r>
            <a:r>
              <a:rPr lang="en-US" sz="3200" dirty="0"/>
              <a:t> </a:t>
            </a:r>
            <a:r>
              <a:rPr lang="en-US" sz="3200" dirty="0" err="1"/>
              <a:t>বাক্য</a:t>
            </a:r>
            <a:r>
              <a:rPr lang="en-US" sz="3200" dirty="0"/>
              <a:t>।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B2A3E0-3E7E-444B-A331-3DB537B81BD4}"/>
              </a:ext>
            </a:extLst>
          </p:cNvPr>
          <p:cNvSpPr/>
          <p:nvPr/>
        </p:nvSpPr>
        <p:spPr>
          <a:xfrm>
            <a:off x="3930316" y="4487837"/>
            <a:ext cx="417094" cy="336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185EF56-7471-4360-B80D-35CBA84A7FF6}"/>
              </a:ext>
            </a:extLst>
          </p:cNvPr>
          <p:cNvSpPr/>
          <p:nvPr/>
        </p:nvSpPr>
        <p:spPr>
          <a:xfrm>
            <a:off x="4780547" y="4397571"/>
            <a:ext cx="417094" cy="336884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75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1845</TotalTime>
  <Words>325</Words>
  <Application>Microsoft Office PowerPoint</Application>
  <PresentationFormat>Widescreen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Satborgo Govt. P.S</dc:creator>
  <cp:lastModifiedBy>DELL</cp:lastModifiedBy>
  <cp:revision>316</cp:revision>
  <dcterms:created xsi:type="dcterms:W3CDTF">2016-04-17T09:07:49Z</dcterms:created>
  <dcterms:modified xsi:type="dcterms:W3CDTF">2021-06-30T17:07:59Z</dcterms:modified>
</cp:coreProperties>
</file>