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7" r:id="rId2"/>
    <p:sldId id="258" r:id="rId3"/>
    <p:sldId id="259" r:id="rId4"/>
    <p:sldId id="260" r:id="rId5"/>
    <p:sldId id="268" r:id="rId6"/>
    <p:sldId id="269" r:id="rId7"/>
    <p:sldId id="261" r:id="rId8"/>
    <p:sldId id="262" r:id="rId9"/>
    <p:sldId id="263" r:id="rId10"/>
    <p:sldId id="266" r:id="rId11"/>
    <p:sldId id="267"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4AC565-0AA5-4AA4-9874-BE5CEA6F9C7F}"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1EA4A-1DE6-4540-BE08-7AFB977A157B}" type="slidenum">
              <a:rPr lang="en-US" smtClean="0"/>
              <a:t>‹#›</a:t>
            </a:fld>
            <a:endParaRPr lang="en-US"/>
          </a:p>
        </p:txBody>
      </p:sp>
    </p:spTree>
    <p:extLst>
      <p:ext uri="{BB962C8B-B14F-4D97-AF65-F5344CB8AC3E}">
        <p14:creationId xmlns:p14="http://schemas.microsoft.com/office/powerpoint/2010/main" val="13954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AC565-0AA5-4AA4-9874-BE5CEA6F9C7F}"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1EA4A-1DE6-4540-BE08-7AFB977A157B}" type="slidenum">
              <a:rPr lang="en-US" smtClean="0"/>
              <a:t>‹#›</a:t>
            </a:fld>
            <a:endParaRPr lang="en-US"/>
          </a:p>
        </p:txBody>
      </p:sp>
    </p:spTree>
    <p:extLst>
      <p:ext uri="{BB962C8B-B14F-4D97-AF65-F5344CB8AC3E}">
        <p14:creationId xmlns:p14="http://schemas.microsoft.com/office/powerpoint/2010/main" val="55054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AC565-0AA5-4AA4-9874-BE5CEA6F9C7F}"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1EA4A-1DE6-4540-BE08-7AFB977A157B}" type="slidenum">
              <a:rPr lang="en-US" smtClean="0"/>
              <a:t>‹#›</a:t>
            </a:fld>
            <a:endParaRPr lang="en-US"/>
          </a:p>
        </p:txBody>
      </p:sp>
    </p:spTree>
    <p:extLst>
      <p:ext uri="{BB962C8B-B14F-4D97-AF65-F5344CB8AC3E}">
        <p14:creationId xmlns:p14="http://schemas.microsoft.com/office/powerpoint/2010/main" val="29372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AC565-0AA5-4AA4-9874-BE5CEA6F9C7F}"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1EA4A-1DE6-4540-BE08-7AFB977A157B}" type="slidenum">
              <a:rPr lang="en-US" smtClean="0"/>
              <a:t>‹#›</a:t>
            </a:fld>
            <a:endParaRPr lang="en-US"/>
          </a:p>
        </p:txBody>
      </p:sp>
    </p:spTree>
    <p:extLst>
      <p:ext uri="{BB962C8B-B14F-4D97-AF65-F5344CB8AC3E}">
        <p14:creationId xmlns:p14="http://schemas.microsoft.com/office/powerpoint/2010/main" val="214710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4AC565-0AA5-4AA4-9874-BE5CEA6F9C7F}"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1EA4A-1DE6-4540-BE08-7AFB977A157B}" type="slidenum">
              <a:rPr lang="en-US" smtClean="0"/>
              <a:t>‹#›</a:t>
            </a:fld>
            <a:endParaRPr lang="en-US"/>
          </a:p>
        </p:txBody>
      </p:sp>
    </p:spTree>
    <p:extLst>
      <p:ext uri="{BB962C8B-B14F-4D97-AF65-F5344CB8AC3E}">
        <p14:creationId xmlns:p14="http://schemas.microsoft.com/office/powerpoint/2010/main" val="9647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4AC565-0AA5-4AA4-9874-BE5CEA6F9C7F}"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1EA4A-1DE6-4540-BE08-7AFB977A157B}" type="slidenum">
              <a:rPr lang="en-US" smtClean="0"/>
              <a:t>‹#›</a:t>
            </a:fld>
            <a:endParaRPr lang="en-US"/>
          </a:p>
        </p:txBody>
      </p:sp>
    </p:spTree>
    <p:extLst>
      <p:ext uri="{BB962C8B-B14F-4D97-AF65-F5344CB8AC3E}">
        <p14:creationId xmlns:p14="http://schemas.microsoft.com/office/powerpoint/2010/main" val="70066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4AC565-0AA5-4AA4-9874-BE5CEA6F9C7F}" type="datetimeFigureOut">
              <a:rPr lang="en-US" smtClean="0"/>
              <a:t>6/30/2021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1EA4A-1DE6-4540-BE08-7AFB977A157B}" type="slidenum">
              <a:rPr lang="en-US" smtClean="0"/>
              <a:t>‹#›</a:t>
            </a:fld>
            <a:endParaRPr lang="en-US"/>
          </a:p>
        </p:txBody>
      </p:sp>
    </p:spTree>
    <p:extLst>
      <p:ext uri="{BB962C8B-B14F-4D97-AF65-F5344CB8AC3E}">
        <p14:creationId xmlns:p14="http://schemas.microsoft.com/office/powerpoint/2010/main" val="232046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4AC565-0AA5-4AA4-9874-BE5CEA6F9C7F}" type="datetimeFigureOut">
              <a:rPr lang="en-US" smtClean="0"/>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1EA4A-1DE6-4540-BE08-7AFB977A157B}" type="slidenum">
              <a:rPr lang="en-US" smtClean="0"/>
              <a:t>‹#›</a:t>
            </a:fld>
            <a:endParaRPr lang="en-US"/>
          </a:p>
        </p:txBody>
      </p:sp>
    </p:spTree>
    <p:extLst>
      <p:ext uri="{BB962C8B-B14F-4D97-AF65-F5344CB8AC3E}">
        <p14:creationId xmlns:p14="http://schemas.microsoft.com/office/powerpoint/2010/main" val="263063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AC565-0AA5-4AA4-9874-BE5CEA6F9C7F}"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1EA4A-1DE6-4540-BE08-7AFB977A157B}" type="slidenum">
              <a:rPr lang="en-US" smtClean="0"/>
              <a:t>‹#›</a:t>
            </a:fld>
            <a:endParaRPr lang="en-US"/>
          </a:p>
        </p:txBody>
      </p:sp>
    </p:spTree>
    <p:extLst>
      <p:ext uri="{BB962C8B-B14F-4D97-AF65-F5344CB8AC3E}">
        <p14:creationId xmlns:p14="http://schemas.microsoft.com/office/powerpoint/2010/main" val="345952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74AC565-0AA5-4AA4-9874-BE5CEA6F9C7F}"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1EA4A-1DE6-4540-BE08-7AFB977A157B}" type="slidenum">
              <a:rPr lang="en-US" smtClean="0"/>
              <a:t>‹#›</a:t>
            </a:fld>
            <a:endParaRPr lang="en-US"/>
          </a:p>
        </p:txBody>
      </p:sp>
    </p:spTree>
    <p:extLst>
      <p:ext uri="{BB962C8B-B14F-4D97-AF65-F5344CB8AC3E}">
        <p14:creationId xmlns:p14="http://schemas.microsoft.com/office/powerpoint/2010/main" val="208905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74AC565-0AA5-4AA4-9874-BE5CEA6F9C7F}"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1EA4A-1DE6-4540-BE08-7AFB977A157B}" type="slidenum">
              <a:rPr lang="en-US" smtClean="0"/>
              <a:t>‹#›</a:t>
            </a:fld>
            <a:endParaRPr lang="en-US"/>
          </a:p>
        </p:txBody>
      </p:sp>
    </p:spTree>
    <p:extLst>
      <p:ext uri="{BB962C8B-B14F-4D97-AF65-F5344CB8AC3E}">
        <p14:creationId xmlns:p14="http://schemas.microsoft.com/office/powerpoint/2010/main" val="289083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74AC565-0AA5-4AA4-9874-BE5CEA6F9C7F}" type="datetimeFigureOut">
              <a:rPr lang="en-US" smtClean="0"/>
              <a:t>6/30/2021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F1EA4A-1DE6-4540-BE08-7AFB977A157B}" type="slidenum">
              <a:rPr lang="en-US" smtClean="0"/>
              <a:t>‹#›</a:t>
            </a:fld>
            <a:endParaRPr lang="en-US"/>
          </a:p>
        </p:txBody>
      </p:sp>
    </p:spTree>
    <p:extLst>
      <p:ext uri="{BB962C8B-B14F-4D97-AF65-F5344CB8AC3E}">
        <p14:creationId xmlns:p14="http://schemas.microsoft.com/office/powerpoint/2010/main" val="331728415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hyperlink" Target="http://www.batplcbd.com/wp-content/uploads/2018/07/Captureuihyh.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hyperlink" Target="http://www.batplcbd.com/wp-content/uploads/2018/07/Captureuihyh.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www.batplcbd.com/wp-content/uploads/2018/07/Captureuihyh.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hyperlink" Target="http://www.batplcbd.com/wp-content/uploads/2018/07/Captureuihyh.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hyperlink" Target="http://www.batplcbd.com/wp-content/uploads/2018/07/Captureuihyh.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hyperlink" Target="http://www.batplcbd.com/wp-content/uploads/2018/07/Captureuihyh.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batplcbd.com/wp-content/uploads/2018/07/Captureuihyh.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hyperlink" Target="http://www.batplcbd.com/wp-content/uploads/2018/07/Captureuihyh.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533400" y="394854"/>
            <a:ext cx="8077200" cy="6068291"/>
          </a:xfrm>
          <a:prstGeom prst="round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012" y="1690687"/>
            <a:ext cx="3609975" cy="34766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187" y="4478914"/>
            <a:ext cx="733425" cy="5048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175" y="2924174"/>
            <a:ext cx="733425" cy="5048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187" y="689045"/>
            <a:ext cx="733425" cy="5048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3686" y="1043419"/>
            <a:ext cx="733425" cy="5048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898" y="689044"/>
            <a:ext cx="733425" cy="5048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0274" y="1267469"/>
            <a:ext cx="733425" cy="5048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061" y="801395"/>
            <a:ext cx="733425" cy="5048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5511187"/>
            <a:ext cx="733425" cy="5048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0474" y="1833668"/>
            <a:ext cx="733425" cy="5048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674" y="2338493"/>
            <a:ext cx="733425" cy="5048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111" y="5411717"/>
            <a:ext cx="733425" cy="50482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5047" y="3137614"/>
            <a:ext cx="733425" cy="504825"/>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960" y="4132223"/>
            <a:ext cx="733425" cy="50482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5047" y="4277206"/>
            <a:ext cx="733425" cy="504825"/>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023" y="5297684"/>
            <a:ext cx="733425" cy="504825"/>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5047" y="5258774"/>
            <a:ext cx="733425" cy="504825"/>
          </a:xfrm>
          <a:prstGeom prst="rect">
            <a:avLst/>
          </a:prstGeom>
        </p:spPr>
      </p:pic>
    </p:spTree>
    <p:extLst>
      <p:ext uri="{BB962C8B-B14F-4D97-AF65-F5344CB8AC3E}">
        <p14:creationId xmlns:p14="http://schemas.microsoft.com/office/powerpoint/2010/main" val="1750396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533400" y="428655"/>
            <a:ext cx="8077200" cy="6068291"/>
          </a:xfrm>
          <a:prstGeom prst="round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t"/>
          <a:lstStyle/>
          <a:p>
            <a:pPr algn="ctr"/>
            <a:r>
              <a:rPr lang="as-IN" sz="2400" b="1" dirty="0"/>
              <a:t>ফিউজের কার্যপদ্ধতিঃ</a:t>
            </a:r>
            <a:endParaRPr lang="as-IN" sz="2400" b="1" dirty="0" smtClean="0"/>
          </a:p>
          <a:p>
            <a:pPr algn="ctr"/>
            <a:endParaRPr lang="en-US" b="1" dirty="0"/>
          </a:p>
          <a:p>
            <a:pPr algn="ctr"/>
            <a:endParaRPr lang="en-US" b="1" dirty="0" smtClean="0"/>
          </a:p>
          <a:p>
            <a:pPr algn="ctr"/>
            <a:endParaRPr lang="as-IN" b="1" dirty="0" smtClean="0"/>
          </a:p>
          <a:p>
            <a:pPr algn="just">
              <a:lnSpc>
                <a:spcPct val="150000"/>
              </a:lnSpc>
            </a:pPr>
            <a:r>
              <a:rPr lang="as-IN" dirty="0" smtClean="0"/>
              <a:t>ফিউজের কাজ হলো সার্কিটে অতিরিক্ত তাপমাত্রা উৎপন্ন না করে নির্দিষ্ট পরিমান কারেন্ট বহন করে এবং সার্কিটে কারেন্ট এর পরিমান বৃদ্ধি পেলে তার মেটাল তার বা তারের টুকরো টি গলে গিয়ে সার্কিট হতে বিছিন্ন হয়ে পরে এবং সার্কিটে কারেন্ট প্রবাহের লাইন কে বিছিন্ন করে দেয় ফলে সার্কিট অতিরিক্ত কারেন্ট প্রবাহ হতে সুরক্ষা পায়। এভাবেই একটি ফিউজ নিজে পুড়ে গিয়ে সার্কিট কে রক্ষা করে।</a:t>
            </a:r>
            <a:endParaRPr lang="as-IN"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9" y="352485"/>
            <a:ext cx="733425" cy="504825"/>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8" y="6112228"/>
            <a:ext cx="733425" cy="504825"/>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563" y="232019"/>
            <a:ext cx="733425" cy="504825"/>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875" y="6304587"/>
            <a:ext cx="733425" cy="504825"/>
          </a:xfrm>
          <a:prstGeom prst="rect">
            <a:avLst/>
          </a:prstGeom>
        </p:spPr>
      </p:pic>
      <p:sp>
        <p:nvSpPr>
          <p:cNvPr id="4" name="Rectangle 1"/>
          <p:cNvSpPr>
            <a:spLocks noChangeArrowheads="1"/>
          </p:cNvSpPr>
          <p:nvPr/>
        </p:nvSpPr>
        <p:spPr bwMode="auto">
          <a:xfrm>
            <a:off x="0" y="28545"/>
            <a:ext cx="2423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anose="020B0604020202020204" pitchFamily="34" charset="0"/>
                <a:hlinkClick r:id="rId4"/>
              </a:rPr>
              <a:t>  </a:t>
            </a:r>
            <a:endParaRPr kumimoji="0" lang="en-US" altLang="en-US" sz="67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7461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trips(down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533400" y="228600"/>
            <a:ext cx="8077200" cy="6068291"/>
          </a:xfrm>
          <a:prstGeom prst="round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t"/>
          <a:lstStyle/>
          <a:p>
            <a:pPr algn="ctr"/>
            <a:endParaRPr lang="en-US" b="1" dirty="0" smtClean="0"/>
          </a:p>
          <a:p>
            <a:pPr algn="ctr"/>
            <a:r>
              <a:rPr lang="as-IN" b="1" dirty="0" smtClean="0"/>
              <a:t>ফিউজ তারের বৈশিষ্টঃ</a:t>
            </a:r>
            <a:endParaRPr lang="en-US" b="1" dirty="0" smtClean="0"/>
          </a:p>
          <a:p>
            <a:pPr algn="ctr"/>
            <a:endParaRPr lang="en-US" b="1" dirty="0" smtClean="0"/>
          </a:p>
          <a:p>
            <a:pPr algn="ctr"/>
            <a:endParaRPr lang="en-US" b="1" dirty="0" smtClean="0"/>
          </a:p>
          <a:p>
            <a:pPr algn="just"/>
            <a:r>
              <a:rPr lang="as-IN" dirty="0" smtClean="0"/>
              <a:t>ফিউজ তারের বৈশিষ্ট হচ্ছে এটা উত্তপ্ত হলে গলেযাবে।</a:t>
            </a:r>
            <a:endParaRPr lang="en-US" dirty="0" smtClean="0"/>
          </a:p>
          <a:p>
            <a:pPr algn="just"/>
            <a:endParaRPr lang="as-IN" dirty="0" smtClean="0"/>
          </a:p>
          <a:p>
            <a:pPr algn="just"/>
            <a:r>
              <a:rPr lang="as-IN" dirty="0" smtClean="0"/>
              <a:t>এটা একটা প্রহরী হিসেবে কাজ করবে। সর্ট সার্কিট বা ওভারলোড হলে সে মারাযাবে এবং সংযুক্ত ডিভাইসকে বা সিস্টেমকে ক্ষতির হাত থেকে রক্ষা করবে।</a:t>
            </a:r>
            <a:endParaRPr lang="en-US" dirty="0" smtClean="0"/>
          </a:p>
          <a:p>
            <a:pPr algn="just"/>
            <a:endParaRPr lang="en-US" dirty="0"/>
          </a:p>
          <a:p>
            <a:pPr algn="just"/>
            <a:endParaRPr lang="en-US" dirty="0" smtClean="0"/>
          </a:p>
          <a:p>
            <a:pPr algn="ctr"/>
            <a:r>
              <a:rPr lang="as-IN" b="1" dirty="0"/>
              <a:t>ফিউজিং </a:t>
            </a:r>
            <a:r>
              <a:rPr lang="as-IN" b="1" dirty="0" smtClean="0"/>
              <a:t>কারেন্টঃ</a:t>
            </a:r>
            <a:endParaRPr lang="en-US" b="1" dirty="0" smtClean="0"/>
          </a:p>
          <a:p>
            <a:r>
              <a:rPr lang="as-IN" b="1" dirty="0" smtClean="0"/>
              <a:t> </a:t>
            </a:r>
            <a:r>
              <a:rPr lang="as-IN" b="1" dirty="0"/>
              <a:t>  </a:t>
            </a:r>
            <a:endParaRPr lang="as-IN" b="1" dirty="0" smtClean="0"/>
          </a:p>
          <a:p>
            <a:pPr>
              <a:lnSpc>
                <a:spcPct val="150000"/>
              </a:lnSpc>
            </a:pPr>
            <a:r>
              <a:rPr lang="as-IN" dirty="0" smtClean="0"/>
              <a:t>স</a:t>
            </a:r>
            <a:r>
              <a:rPr lang="en-US" dirty="0" err="1" smtClean="0"/>
              <a:t>র্ব</a:t>
            </a:r>
            <a:r>
              <a:rPr lang="as-IN" dirty="0" smtClean="0"/>
              <a:t>নিন্ম যে পরিমান কারেন্ট প্রবাহিত হলে ফিউজ তার গলে যায় তাকে ঐ ফিউজের ফিজিং কারেন্ট বলে। এই কারেন্টের মান ঐ ফিউজের ফিউজিং এলেমেন্ট কারেন্ট রেটিং এর বেশি হয়।</a:t>
            </a:r>
            <a:endParaRPr lang="as-IN"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87" y="404842"/>
            <a:ext cx="733425" cy="504825"/>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74" y="6147252"/>
            <a:ext cx="733425" cy="504825"/>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563" y="228600"/>
            <a:ext cx="733425" cy="504825"/>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5762" y="6350844"/>
            <a:ext cx="733425" cy="504825"/>
          </a:xfrm>
          <a:prstGeom prst="rect">
            <a:avLst/>
          </a:prstGeom>
        </p:spPr>
      </p:pic>
      <p:sp>
        <p:nvSpPr>
          <p:cNvPr id="4" name="Rectangle 1"/>
          <p:cNvSpPr>
            <a:spLocks noChangeArrowheads="1"/>
          </p:cNvSpPr>
          <p:nvPr/>
        </p:nvSpPr>
        <p:spPr bwMode="auto">
          <a:xfrm>
            <a:off x="0" y="28545"/>
            <a:ext cx="2423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anose="020B0604020202020204" pitchFamily="34" charset="0"/>
                <a:hlinkClick r:id="rId4"/>
              </a:rPr>
              <a:t>  </a:t>
            </a:r>
            <a:endParaRPr kumimoji="0" lang="en-US" altLang="en-US" sz="67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4474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arn(inVertical)">
                                      <p:cBhvr>
                                        <p:cTn id="14" dur="500"/>
                                        <p:tgtEl>
                                          <p:spTgt spid="3">
                                            <p:txEl>
                                              <p:pRg st="4" end="4"/>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 calcmode="lin" valueType="num">
                                      <p:cBhvr additive="base">
                                        <p:cTn id="2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1000"/>
                                        <p:tgtEl>
                                          <p:spTgt spid="3">
                                            <p:txEl>
                                              <p:pRg st="11" end="11"/>
                                            </p:txEl>
                                          </p:spTgt>
                                        </p:tgtEl>
                                      </p:cBhvr>
                                    </p:animEffect>
                                    <p:anim calcmode="lin" valueType="num">
                                      <p:cBhvr>
                                        <p:cTn id="2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533400" y="228600"/>
            <a:ext cx="8077200" cy="6068291"/>
          </a:xfrm>
          <a:prstGeom prst="round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t"/>
          <a:lstStyle/>
          <a:p>
            <a:pPr algn="ctr"/>
            <a:endParaRPr lang="en-US" b="1" dirty="0" smtClean="0"/>
          </a:p>
          <a:p>
            <a:pPr algn="ctr"/>
            <a:endParaRPr lang="en-US" b="1" dirty="0" smtClean="0"/>
          </a:p>
          <a:p>
            <a:pPr algn="ctr"/>
            <a:endParaRPr lang="en-US" b="1" dirty="0" smtClean="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87" y="404842"/>
            <a:ext cx="733425" cy="504825"/>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74" y="6147252"/>
            <a:ext cx="733425" cy="504825"/>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563" y="228600"/>
            <a:ext cx="733425" cy="504825"/>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5762" y="6350844"/>
            <a:ext cx="733425" cy="504825"/>
          </a:xfrm>
          <a:prstGeom prst="rect">
            <a:avLst/>
          </a:prstGeom>
        </p:spPr>
      </p:pic>
      <p:sp>
        <p:nvSpPr>
          <p:cNvPr id="4" name="Rectangle 1"/>
          <p:cNvSpPr>
            <a:spLocks noChangeArrowheads="1"/>
          </p:cNvSpPr>
          <p:nvPr/>
        </p:nvSpPr>
        <p:spPr bwMode="auto">
          <a:xfrm>
            <a:off x="0" y="28545"/>
            <a:ext cx="2423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anose="020B0604020202020204" pitchFamily="34" charset="0"/>
                <a:hlinkClick r:id="rId4"/>
              </a:rPr>
              <a:t>  </a:t>
            </a:r>
            <a:endParaRPr kumimoji="0" lang="en-US" altLang="en-US" sz="67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5389" y="481012"/>
            <a:ext cx="4405745" cy="1038746"/>
          </a:xfrm>
          <a:prstGeom prst="rect">
            <a:avLst/>
          </a:prstGeom>
        </p:spPr>
      </p:pic>
      <p:sp>
        <p:nvSpPr>
          <p:cNvPr id="8" name="Cloud 7"/>
          <p:cNvSpPr/>
          <p:nvPr/>
        </p:nvSpPr>
        <p:spPr>
          <a:xfrm>
            <a:off x="975799" y="1671728"/>
            <a:ext cx="6668406" cy="4421571"/>
          </a:xfrm>
          <a:prstGeom prst="cloud">
            <a:avLst/>
          </a:prstGeom>
          <a:gradFill flip="none" rotWithShape="1">
            <a:gsLst>
              <a:gs pos="51000">
                <a:srgbClr val="90BBE2"/>
              </a:gs>
              <a:gs pos="7000">
                <a:srgbClr val="FFFF00"/>
              </a:gs>
              <a:gs pos="29000">
                <a:schemeClr val="accent1">
                  <a:lumMod val="97000"/>
                  <a:lumOff val="3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smtClean="0">
                <a:solidFill>
                  <a:schemeClr val="tx1"/>
                </a:solidFill>
              </a:rPr>
              <a:t>০১.রক্ষন </a:t>
            </a:r>
            <a:r>
              <a:rPr lang="en-US" sz="2000" dirty="0" err="1" smtClean="0">
                <a:solidFill>
                  <a:schemeClr val="tx1"/>
                </a:solidFill>
              </a:rPr>
              <a:t>যন্ত্র</a:t>
            </a:r>
            <a:r>
              <a:rPr lang="en-US" sz="2000" dirty="0" smtClean="0">
                <a:solidFill>
                  <a:schemeClr val="tx1"/>
                </a:solidFill>
              </a:rPr>
              <a:t> </a:t>
            </a:r>
            <a:r>
              <a:rPr lang="en-US" sz="2000" dirty="0" err="1" smtClean="0">
                <a:solidFill>
                  <a:schemeClr val="tx1"/>
                </a:solidFill>
              </a:rPr>
              <a:t>কি</a:t>
            </a:r>
            <a:r>
              <a:rPr lang="en-US" sz="2000" dirty="0" smtClean="0">
                <a:solidFill>
                  <a:schemeClr val="tx1"/>
                </a:solidFill>
              </a:rPr>
              <a:t> ?</a:t>
            </a:r>
          </a:p>
          <a:p>
            <a:pPr>
              <a:lnSpc>
                <a:spcPct val="150000"/>
              </a:lnSpc>
            </a:pPr>
            <a:r>
              <a:rPr lang="en-US" sz="2000" dirty="0" smtClean="0">
                <a:solidFill>
                  <a:schemeClr val="tx1"/>
                </a:solidFill>
              </a:rPr>
              <a:t>০২.  </a:t>
            </a:r>
            <a:r>
              <a:rPr lang="en-US" sz="2000" dirty="0" err="1" smtClean="0">
                <a:solidFill>
                  <a:schemeClr val="tx1"/>
                </a:solidFill>
              </a:rPr>
              <a:t>রক্ষন</a:t>
            </a:r>
            <a:r>
              <a:rPr lang="en-US" sz="2000" dirty="0" smtClean="0">
                <a:solidFill>
                  <a:schemeClr val="tx1"/>
                </a:solidFill>
              </a:rPr>
              <a:t> </a:t>
            </a:r>
            <a:r>
              <a:rPr lang="en-US" sz="2000" dirty="0" err="1" smtClean="0">
                <a:solidFill>
                  <a:schemeClr val="tx1"/>
                </a:solidFill>
              </a:rPr>
              <a:t>যন্ত্র</a:t>
            </a:r>
            <a:r>
              <a:rPr lang="en-US" sz="2000" dirty="0" smtClean="0">
                <a:solidFill>
                  <a:schemeClr val="tx1"/>
                </a:solidFill>
              </a:rPr>
              <a:t> </a:t>
            </a:r>
            <a:r>
              <a:rPr lang="en-US" sz="2000" dirty="0" err="1" smtClean="0">
                <a:solidFill>
                  <a:schemeClr val="tx1"/>
                </a:solidFill>
              </a:rPr>
              <a:t>কেন</a:t>
            </a:r>
            <a:r>
              <a:rPr lang="en-US" sz="2000" dirty="0" smtClean="0">
                <a:solidFill>
                  <a:schemeClr val="tx1"/>
                </a:solidFill>
              </a:rPr>
              <a:t> </a:t>
            </a:r>
            <a:r>
              <a:rPr lang="en-US" sz="2000" dirty="0" err="1" smtClean="0">
                <a:solidFill>
                  <a:schemeClr val="tx1"/>
                </a:solidFill>
              </a:rPr>
              <a:t>ব্যব</a:t>
            </a:r>
            <a:r>
              <a:rPr lang="en-US" sz="2000" dirty="0" smtClean="0">
                <a:solidFill>
                  <a:schemeClr val="tx1"/>
                </a:solidFill>
              </a:rPr>
              <a:t> </a:t>
            </a:r>
            <a:r>
              <a:rPr lang="en-US" sz="2000" dirty="0" err="1" smtClean="0">
                <a:solidFill>
                  <a:schemeClr val="tx1"/>
                </a:solidFill>
              </a:rPr>
              <a:t>হার</a:t>
            </a:r>
            <a:r>
              <a:rPr lang="en-US" sz="2000" dirty="0" smtClean="0">
                <a:solidFill>
                  <a:schemeClr val="tx1"/>
                </a:solidFill>
              </a:rPr>
              <a:t> </a:t>
            </a:r>
            <a:r>
              <a:rPr lang="en-US" sz="2000" dirty="0" err="1" smtClean="0">
                <a:solidFill>
                  <a:schemeClr val="tx1"/>
                </a:solidFill>
              </a:rPr>
              <a:t>করা</a:t>
            </a:r>
            <a:r>
              <a:rPr lang="en-US" sz="2000" dirty="0" smtClean="0">
                <a:solidFill>
                  <a:schemeClr val="tx1"/>
                </a:solidFill>
              </a:rPr>
              <a:t> </a:t>
            </a:r>
            <a:r>
              <a:rPr lang="en-US" sz="2000" dirty="0" err="1" smtClean="0">
                <a:solidFill>
                  <a:schemeClr val="tx1"/>
                </a:solidFill>
              </a:rPr>
              <a:t>হয়</a:t>
            </a:r>
            <a:r>
              <a:rPr lang="en-US" sz="2000" dirty="0" smtClean="0">
                <a:solidFill>
                  <a:schemeClr val="tx1"/>
                </a:solidFill>
              </a:rPr>
              <a:t>।</a:t>
            </a:r>
          </a:p>
          <a:p>
            <a:pPr>
              <a:lnSpc>
                <a:spcPct val="150000"/>
              </a:lnSpc>
            </a:pPr>
            <a:r>
              <a:rPr lang="en-US" sz="2000" dirty="0" smtClean="0">
                <a:solidFill>
                  <a:schemeClr val="tx1"/>
                </a:solidFill>
              </a:rPr>
              <a:t>০৩. </a:t>
            </a:r>
            <a:r>
              <a:rPr lang="en-US" sz="2000" dirty="0" err="1" smtClean="0">
                <a:solidFill>
                  <a:schemeClr val="tx1"/>
                </a:solidFill>
              </a:rPr>
              <a:t>ফিউজ</a:t>
            </a:r>
            <a:r>
              <a:rPr lang="en-US" sz="2000" dirty="0" smtClean="0">
                <a:solidFill>
                  <a:schemeClr val="tx1"/>
                </a:solidFill>
              </a:rPr>
              <a:t> </a:t>
            </a:r>
            <a:r>
              <a:rPr lang="en-US" sz="2000" dirty="0" err="1" smtClean="0">
                <a:solidFill>
                  <a:schemeClr val="tx1"/>
                </a:solidFill>
              </a:rPr>
              <a:t>কি</a:t>
            </a:r>
            <a:r>
              <a:rPr lang="en-US" sz="2000" dirty="0" smtClean="0">
                <a:solidFill>
                  <a:schemeClr val="tx1"/>
                </a:solidFill>
              </a:rPr>
              <a:t> ?</a:t>
            </a:r>
          </a:p>
          <a:p>
            <a:pPr>
              <a:lnSpc>
                <a:spcPct val="150000"/>
              </a:lnSpc>
            </a:pPr>
            <a:r>
              <a:rPr lang="en-US" sz="2000" dirty="0" smtClean="0">
                <a:solidFill>
                  <a:schemeClr val="tx1"/>
                </a:solidFill>
              </a:rPr>
              <a:t>০৪. </a:t>
            </a:r>
            <a:r>
              <a:rPr lang="en-US" sz="2000" dirty="0" err="1" smtClean="0">
                <a:solidFill>
                  <a:schemeClr val="tx1"/>
                </a:solidFill>
              </a:rPr>
              <a:t>ফিউজের</a:t>
            </a:r>
            <a:r>
              <a:rPr lang="en-US" sz="2000" dirty="0" smtClean="0">
                <a:solidFill>
                  <a:schemeClr val="tx1"/>
                </a:solidFill>
              </a:rPr>
              <a:t> </a:t>
            </a:r>
            <a:r>
              <a:rPr lang="en-US" sz="2000" dirty="0" err="1" smtClean="0">
                <a:solidFill>
                  <a:schemeClr val="tx1"/>
                </a:solidFill>
              </a:rPr>
              <a:t>প্রখঅরভেদ</a:t>
            </a:r>
            <a:r>
              <a:rPr lang="en-US" sz="2000" dirty="0" smtClean="0">
                <a:solidFill>
                  <a:schemeClr val="tx1"/>
                </a:solidFill>
              </a:rPr>
              <a:t> </a:t>
            </a:r>
            <a:r>
              <a:rPr lang="en-US" sz="2000" dirty="0" err="1" smtClean="0">
                <a:solidFill>
                  <a:schemeClr val="tx1"/>
                </a:solidFill>
              </a:rPr>
              <a:t>উল্লেখ</a:t>
            </a:r>
            <a:r>
              <a:rPr lang="en-US" sz="2000" dirty="0" smtClean="0">
                <a:solidFill>
                  <a:schemeClr val="tx1"/>
                </a:solidFill>
              </a:rPr>
              <a:t> </a:t>
            </a:r>
            <a:r>
              <a:rPr lang="en-US" sz="2000" dirty="0" err="1" smtClean="0">
                <a:solidFill>
                  <a:schemeClr val="tx1"/>
                </a:solidFill>
              </a:rPr>
              <a:t>কর</a:t>
            </a:r>
            <a:r>
              <a:rPr lang="en-US" sz="2000" dirty="0" smtClean="0">
                <a:solidFill>
                  <a:schemeClr val="tx1"/>
                </a:solidFill>
              </a:rPr>
              <a:t> ?</a:t>
            </a:r>
          </a:p>
          <a:p>
            <a:pPr>
              <a:lnSpc>
                <a:spcPct val="150000"/>
              </a:lnSpc>
            </a:pPr>
            <a:r>
              <a:rPr lang="en-US" sz="2000" dirty="0" smtClean="0">
                <a:solidFill>
                  <a:schemeClr val="tx1"/>
                </a:solidFill>
              </a:rPr>
              <a:t>০৫. </a:t>
            </a:r>
            <a:r>
              <a:rPr lang="en-US" sz="2000" dirty="0" err="1" smtClean="0">
                <a:solidFill>
                  <a:schemeClr val="tx1"/>
                </a:solidFill>
              </a:rPr>
              <a:t>ফিউজের</a:t>
            </a:r>
            <a:r>
              <a:rPr lang="en-US" sz="2000" dirty="0" smtClean="0">
                <a:solidFill>
                  <a:schemeClr val="tx1"/>
                </a:solidFill>
              </a:rPr>
              <a:t> </a:t>
            </a:r>
            <a:r>
              <a:rPr lang="en-US" sz="2000" dirty="0" err="1" smtClean="0">
                <a:solidFill>
                  <a:schemeClr val="tx1"/>
                </a:solidFill>
              </a:rPr>
              <a:t>কার্যপদ্ধতি</a:t>
            </a:r>
            <a:r>
              <a:rPr lang="en-US" sz="2000" dirty="0" smtClean="0">
                <a:solidFill>
                  <a:schemeClr val="tx1"/>
                </a:solidFill>
              </a:rPr>
              <a:t> </a:t>
            </a:r>
            <a:r>
              <a:rPr lang="en-US" sz="2000" dirty="0" err="1" smtClean="0">
                <a:solidFill>
                  <a:schemeClr val="tx1"/>
                </a:solidFill>
              </a:rPr>
              <a:t>বর্ননা</a:t>
            </a:r>
            <a:r>
              <a:rPr lang="en-US" sz="2000" dirty="0" smtClean="0">
                <a:solidFill>
                  <a:schemeClr val="tx1"/>
                </a:solidFill>
              </a:rPr>
              <a:t> </a:t>
            </a:r>
            <a:r>
              <a:rPr lang="en-US" sz="2000" dirty="0" err="1" smtClean="0">
                <a:solidFill>
                  <a:schemeClr val="tx1"/>
                </a:solidFill>
              </a:rPr>
              <a:t>কর</a:t>
            </a:r>
            <a:r>
              <a:rPr lang="en-US" sz="2000" dirty="0" smtClean="0">
                <a:solidFill>
                  <a:schemeClr val="tx1"/>
                </a:solidFill>
              </a:rPr>
              <a:t> ?</a:t>
            </a:r>
          </a:p>
        </p:txBody>
      </p:sp>
    </p:spTree>
    <p:extLst>
      <p:ext uri="{BB962C8B-B14F-4D97-AF65-F5344CB8AC3E}">
        <p14:creationId xmlns:p14="http://schemas.microsoft.com/office/powerpoint/2010/main" val="1752592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0" end="0"/>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p:cTn id="2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1" end="1"/>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p:cTn id="2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2" end="2"/>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p:cTn id="3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3" end="3"/>
                                            </p:txEl>
                                          </p:spTgt>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661987" y="282553"/>
            <a:ext cx="8077200" cy="6068291"/>
          </a:xfrm>
          <a:prstGeom prst="round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t"/>
          <a:lstStyle/>
          <a:p>
            <a:pPr algn="ctr"/>
            <a:endParaRPr lang="en-US" b="1" dirty="0" smtClean="0"/>
          </a:p>
          <a:p>
            <a:pPr algn="ctr"/>
            <a:endParaRPr lang="en-US" b="1" dirty="0" smtClean="0"/>
          </a:p>
          <a:p>
            <a:pPr algn="ctr"/>
            <a:endParaRPr lang="en-US" b="1" dirty="0" smtClean="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87" y="404842"/>
            <a:ext cx="733425" cy="504825"/>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74" y="6147252"/>
            <a:ext cx="733425" cy="504825"/>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674" y="141706"/>
            <a:ext cx="733425" cy="504825"/>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5762" y="6350844"/>
            <a:ext cx="733425" cy="504825"/>
          </a:xfrm>
          <a:prstGeom prst="rect">
            <a:avLst/>
          </a:prstGeom>
        </p:spPr>
      </p:pic>
      <p:sp>
        <p:nvSpPr>
          <p:cNvPr id="4" name="Rectangle 1"/>
          <p:cNvSpPr>
            <a:spLocks noChangeArrowheads="1"/>
          </p:cNvSpPr>
          <p:nvPr/>
        </p:nvSpPr>
        <p:spPr bwMode="auto">
          <a:xfrm>
            <a:off x="0" y="28545"/>
            <a:ext cx="2423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anose="020B0604020202020204" pitchFamily="34" charset="0"/>
                <a:hlinkClick r:id="rId4"/>
              </a:rPr>
              <a:t>  </a:t>
            </a:r>
            <a:endParaRPr kumimoji="0" lang="en-US" altLang="en-US" sz="67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8799" y="434736"/>
            <a:ext cx="6908776" cy="5181582"/>
          </a:xfrm>
          <a:prstGeom prst="rect">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6990" y="4784966"/>
            <a:ext cx="3927194" cy="1522864"/>
          </a:xfrm>
          <a:prstGeom prst="ellipse">
            <a:avLst/>
          </a:prstGeom>
          <a:ln>
            <a:noFill/>
          </a:ln>
          <a:effectLst>
            <a:softEdge rad="112500"/>
          </a:effectLst>
        </p:spPr>
      </p:pic>
    </p:spTree>
    <p:extLst>
      <p:ext uri="{BB962C8B-B14F-4D97-AF65-F5344CB8AC3E}">
        <p14:creationId xmlns:p14="http://schemas.microsoft.com/office/powerpoint/2010/main" val="354515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533400" y="394854"/>
            <a:ext cx="8077200" cy="6068291"/>
          </a:xfrm>
          <a:prstGeom prst="round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r>
              <a:rPr lang="en-US" dirty="0" err="1" smtClean="0"/>
              <a:t>মোঃ</a:t>
            </a:r>
            <a:r>
              <a:rPr lang="en-US" dirty="0" smtClean="0"/>
              <a:t> </a:t>
            </a:r>
            <a:r>
              <a:rPr lang="en-US" dirty="0" err="1" smtClean="0"/>
              <a:t>আতিকুর</a:t>
            </a:r>
            <a:r>
              <a:rPr lang="en-US" dirty="0" smtClean="0"/>
              <a:t> </a:t>
            </a:r>
            <a:r>
              <a:rPr lang="en-US" dirty="0" err="1" smtClean="0"/>
              <a:t>রহমান</a:t>
            </a:r>
            <a:endParaRPr lang="en-US" dirty="0" smtClean="0"/>
          </a:p>
          <a:p>
            <a:pPr algn="ctr"/>
            <a:r>
              <a:rPr lang="en-US" dirty="0" err="1" smtClean="0"/>
              <a:t>ইন্সট্রাক্টর</a:t>
            </a:r>
            <a:r>
              <a:rPr lang="en-US" dirty="0" smtClean="0"/>
              <a:t> ( </a:t>
            </a:r>
            <a:r>
              <a:rPr lang="en-US" dirty="0" err="1" smtClean="0"/>
              <a:t>ইলেক</a:t>
            </a:r>
            <a:r>
              <a:rPr lang="en-US" dirty="0" smtClean="0"/>
              <a:t>)</a:t>
            </a:r>
          </a:p>
          <a:p>
            <a:pPr algn="ctr"/>
            <a:r>
              <a:rPr lang="en-US" dirty="0" err="1" smtClean="0"/>
              <a:t>ফুলকোট</a:t>
            </a:r>
            <a:r>
              <a:rPr lang="en-US" dirty="0" smtClean="0"/>
              <a:t> </a:t>
            </a:r>
            <a:r>
              <a:rPr lang="en-US" dirty="0" err="1" smtClean="0"/>
              <a:t>নবোদয়</a:t>
            </a:r>
            <a:r>
              <a:rPr lang="en-US" dirty="0" smtClean="0"/>
              <a:t> </a:t>
            </a:r>
            <a:r>
              <a:rPr lang="en-US" dirty="0" err="1" smtClean="0"/>
              <a:t>কারিগরি</a:t>
            </a:r>
            <a:r>
              <a:rPr lang="en-US" dirty="0" smtClean="0"/>
              <a:t> </a:t>
            </a:r>
            <a:r>
              <a:rPr lang="en-US" dirty="0" err="1" smtClean="0"/>
              <a:t>উচ্চ</a:t>
            </a:r>
            <a:r>
              <a:rPr lang="en-US" dirty="0" smtClean="0"/>
              <a:t> </a:t>
            </a:r>
            <a:r>
              <a:rPr lang="en-US" dirty="0" err="1" smtClean="0"/>
              <a:t>বিদ্যালয়</a:t>
            </a:r>
            <a:endParaRPr lang="en-US" dirty="0" smtClean="0"/>
          </a:p>
          <a:p>
            <a:pPr algn="ctr"/>
            <a:r>
              <a:rPr lang="en-US" dirty="0" err="1" smtClean="0"/>
              <a:t>শাজাহানপুর</a:t>
            </a:r>
            <a:r>
              <a:rPr lang="en-US" dirty="0" smtClean="0"/>
              <a:t>, </a:t>
            </a:r>
            <a:r>
              <a:rPr lang="en-US" dirty="0" err="1" smtClean="0"/>
              <a:t>বগুড়া</a:t>
            </a:r>
            <a:r>
              <a:rPr lang="en-US" dirty="0" smtClean="0"/>
              <a:t>।</a:t>
            </a:r>
          </a:p>
          <a:p>
            <a:pPr algn="ctr"/>
            <a:r>
              <a:rPr lang="en-US" dirty="0" smtClean="0"/>
              <a:t>ICT4E  </a:t>
            </a:r>
            <a:r>
              <a:rPr lang="en-US" dirty="0" err="1" smtClean="0"/>
              <a:t>জেলা</a:t>
            </a:r>
            <a:r>
              <a:rPr lang="en-US" dirty="0" smtClean="0"/>
              <a:t> </a:t>
            </a:r>
            <a:r>
              <a:rPr lang="en-US" dirty="0" err="1" smtClean="0"/>
              <a:t>এ্যাম্বাসেডর,বগুড়া</a:t>
            </a:r>
            <a:r>
              <a:rPr lang="en-US" dirty="0" smtClean="0"/>
              <a:t>  </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96295"/>
            <a:ext cx="733425" cy="504825"/>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5642368"/>
            <a:ext cx="733425" cy="504825"/>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619" y="696295"/>
            <a:ext cx="733425" cy="504825"/>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618" y="5642368"/>
            <a:ext cx="733425" cy="504825"/>
          </a:xfrm>
          <a:prstGeom prst="rect">
            <a:avLst/>
          </a:prstGeom>
        </p:spPr>
      </p:pic>
      <p:sp>
        <p:nvSpPr>
          <p:cNvPr id="58" name="Rectangle 57"/>
          <p:cNvSpPr/>
          <p:nvPr/>
        </p:nvSpPr>
        <p:spPr>
          <a:xfrm>
            <a:off x="3075709" y="166255"/>
            <a:ext cx="3657600" cy="530040"/>
          </a:xfrm>
          <a:prstGeom prst="rect">
            <a:avLst/>
          </a:prstGeom>
          <a:gradFill>
            <a:gsLst>
              <a:gs pos="0">
                <a:schemeClr val="accent1">
                  <a:lumMod val="5000"/>
                  <a:lumOff val="95000"/>
                </a:schemeClr>
              </a:gs>
              <a:gs pos="74000">
                <a:schemeClr val="accent6">
                  <a:lumMod val="60000"/>
                  <a:lumOff val="40000"/>
                </a:schemeClr>
              </a:gs>
              <a:gs pos="34000">
                <a:srgbClr val="00B0F0"/>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পরিচিতি</a:t>
            </a:r>
            <a:endParaRPr lang="en-US" sz="2800" dirty="0">
              <a:solidFill>
                <a:schemeClr val="tx1"/>
              </a:solidFill>
            </a:endParaRPr>
          </a:p>
        </p:txBody>
      </p:sp>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674" y="1201120"/>
            <a:ext cx="2556371" cy="27803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7884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strVal val="#ppt_w*0.70"/>
                                          </p:val>
                                        </p:tav>
                                        <p:tav tm="100000">
                                          <p:val>
                                            <p:strVal val="#ppt_w"/>
                                          </p:val>
                                        </p:tav>
                                      </p:tavLst>
                                    </p:anim>
                                    <p:anim calcmode="lin" valueType="num">
                                      <p:cBhvr>
                                        <p:cTn id="8" dur="1000" fill="hold"/>
                                        <p:tgtEl>
                                          <p:spTgt spid="58"/>
                                        </p:tgtEl>
                                        <p:attrNameLst>
                                          <p:attrName>ppt_h</p:attrName>
                                        </p:attrNameLst>
                                      </p:cBhvr>
                                      <p:tavLst>
                                        <p:tav tm="0">
                                          <p:val>
                                            <p:strVal val="#ppt_h"/>
                                          </p:val>
                                        </p:tav>
                                        <p:tav tm="100000">
                                          <p:val>
                                            <p:strVal val="#ppt_h"/>
                                          </p:val>
                                        </p:tav>
                                      </p:tavLst>
                                    </p:anim>
                                    <p:animEffect transition="in" filter="fade">
                                      <p:cBhvr>
                                        <p:cTn id="9" dur="1000"/>
                                        <p:tgtEl>
                                          <p:spTgt spid="5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p:cTn id="14" dur="1000" fill="hold"/>
                                        <p:tgtEl>
                                          <p:spTgt spid="61"/>
                                        </p:tgtEl>
                                        <p:attrNameLst>
                                          <p:attrName>ppt_w</p:attrName>
                                        </p:attrNameLst>
                                      </p:cBhvr>
                                      <p:tavLst>
                                        <p:tav tm="0">
                                          <p:val>
                                            <p:fltVal val="0"/>
                                          </p:val>
                                        </p:tav>
                                        <p:tav tm="100000">
                                          <p:val>
                                            <p:strVal val="#ppt_w"/>
                                          </p:val>
                                        </p:tav>
                                      </p:tavLst>
                                    </p:anim>
                                    <p:anim calcmode="lin" valueType="num">
                                      <p:cBhvr>
                                        <p:cTn id="15" dur="1000" fill="hold"/>
                                        <p:tgtEl>
                                          <p:spTgt spid="61"/>
                                        </p:tgtEl>
                                        <p:attrNameLst>
                                          <p:attrName>ppt_h</p:attrName>
                                        </p:attrNameLst>
                                      </p:cBhvr>
                                      <p:tavLst>
                                        <p:tav tm="0">
                                          <p:val>
                                            <p:fltVal val="0"/>
                                          </p:val>
                                        </p:tav>
                                        <p:tav tm="100000">
                                          <p:val>
                                            <p:strVal val="#ppt_h"/>
                                          </p:val>
                                        </p:tav>
                                      </p:tavLst>
                                    </p:anim>
                                    <p:anim calcmode="lin" valueType="num">
                                      <p:cBhvr>
                                        <p:cTn id="16" dur="1000" fill="hold"/>
                                        <p:tgtEl>
                                          <p:spTgt spid="61"/>
                                        </p:tgtEl>
                                        <p:attrNameLst>
                                          <p:attrName>style.rotation</p:attrName>
                                        </p:attrNameLst>
                                      </p:cBhvr>
                                      <p:tavLst>
                                        <p:tav tm="0">
                                          <p:val>
                                            <p:fltVal val="90"/>
                                          </p:val>
                                        </p:tav>
                                        <p:tav tm="100000">
                                          <p:val>
                                            <p:fltVal val="0"/>
                                          </p:val>
                                        </p:tav>
                                      </p:tavLst>
                                    </p:anim>
                                    <p:animEffect transition="in" filter="fade">
                                      <p:cBhvr>
                                        <p:cTn id="17" dur="10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 calcmode="lin" valueType="num">
                                      <p:cBhvr>
                                        <p:cTn id="22" dur="1000" fill="hold"/>
                                        <p:tgtEl>
                                          <p:spTgt spid="3">
                                            <p:txEl>
                                              <p:pRg st="11" end="11"/>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11" end="11"/>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 calcmode="lin" valueType="num">
                                      <p:cBhvr>
                                        <p:cTn id="27" dur="1000" fill="hold"/>
                                        <p:tgtEl>
                                          <p:spTgt spid="3">
                                            <p:txEl>
                                              <p:pRg st="12" end="12"/>
                                            </p:txEl>
                                          </p:spTgt>
                                        </p:tgtEl>
                                        <p:attrNameLst>
                                          <p:attrName>ppt_w</p:attrName>
                                        </p:attrNameLst>
                                      </p:cBhvr>
                                      <p:tavLst>
                                        <p:tav tm="0">
                                          <p:val>
                                            <p:strVal val="#ppt_w+.3"/>
                                          </p:val>
                                        </p:tav>
                                        <p:tav tm="100000">
                                          <p:val>
                                            <p:strVal val="#ppt_w"/>
                                          </p:val>
                                        </p:tav>
                                      </p:tavLst>
                                    </p:anim>
                                    <p:anim calcmode="lin" valueType="num">
                                      <p:cBhvr>
                                        <p:cTn id="28"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12" end="12"/>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 calcmode="lin" valueType="num">
                                      <p:cBhvr>
                                        <p:cTn id="32" dur="1000" fill="hold"/>
                                        <p:tgtEl>
                                          <p:spTgt spid="3">
                                            <p:txEl>
                                              <p:pRg st="13" end="13"/>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13" end="13"/>
                                            </p:txEl>
                                          </p:spTgt>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 calcmode="lin" valueType="num">
                                      <p:cBhvr>
                                        <p:cTn id="37" dur="1000" fill="hold"/>
                                        <p:tgtEl>
                                          <p:spTgt spid="3">
                                            <p:txEl>
                                              <p:pRg st="14" end="14"/>
                                            </p:txEl>
                                          </p:spTgt>
                                        </p:tgtEl>
                                        <p:attrNameLst>
                                          <p:attrName>ppt_w</p:attrName>
                                        </p:attrNameLst>
                                      </p:cBhvr>
                                      <p:tavLst>
                                        <p:tav tm="0">
                                          <p:val>
                                            <p:strVal val="#ppt_w+.3"/>
                                          </p:val>
                                        </p:tav>
                                        <p:tav tm="100000">
                                          <p:val>
                                            <p:strVal val="#ppt_w"/>
                                          </p:val>
                                        </p:tav>
                                      </p:tavLst>
                                    </p:anim>
                                    <p:anim calcmode="lin" valueType="num">
                                      <p:cBhvr>
                                        <p:cTn id="38" dur="1000" fill="hold"/>
                                        <p:tgtEl>
                                          <p:spTgt spid="3">
                                            <p:txEl>
                                              <p:pRg st="14" end="14"/>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14" end="14"/>
                                            </p:txEl>
                                          </p:spTgt>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 calcmode="lin" valueType="num">
                                      <p:cBhvr>
                                        <p:cTn id="42" dur="1000" fill="hold"/>
                                        <p:tgtEl>
                                          <p:spTgt spid="3">
                                            <p:txEl>
                                              <p:pRg st="15" end="15"/>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15" end="1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533400" y="394854"/>
            <a:ext cx="8077200" cy="6068291"/>
          </a:xfrm>
          <a:prstGeom prst="round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96295"/>
            <a:ext cx="733425" cy="504825"/>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5642368"/>
            <a:ext cx="733425" cy="504825"/>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619" y="696295"/>
            <a:ext cx="733425" cy="504825"/>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618" y="5642368"/>
            <a:ext cx="733425" cy="5048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366" y="978215"/>
            <a:ext cx="5487267" cy="4901567"/>
          </a:xfrm>
          <a:prstGeom prst="rect">
            <a:avLst/>
          </a:prstGeom>
        </p:spPr>
      </p:pic>
      <p:sp>
        <p:nvSpPr>
          <p:cNvPr id="5" name="TextBox 4"/>
          <p:cNvSpPr txBox="1"/>
          <p:nvPr/>
        </p:nvSpPr>
        <p:spPr>
          <a:xfrm>
            <a:off x="2978726" y="4544291"/>
            <a:ext cx="235527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err="1" smtClean="0"/>
              <a:t>শ্রেনী</a:t>
            </a:r>
            <a:r>
              <a:rPr lang="en-US" sz="2400" dirty="0" smtClean="0"/>
              <a:t> : </a:t>
            </a:r>
            <a:r>
              <a:rPr lang="en-US" sz="2400" dirty="0" err="1" smtClean="0"/>
              <a:t>নবম</a:t>
            </a:r>
            <a:endParaRPr lang="en-US" sz="2400" dirty="0" smtClean="0"/>
          </a:p>
          <a:p>
            <a:pPr algn="ctr"/>
            <a:r>
              <a:rPr lang="en-US" sz="2400" dirty="0" err="1" smtClean="0"/>
              <a:t>অধ্যায়</a:t>
            </a:r>
            <a:r>
              <a:rPr lang="en-US" sz="2400" dirty="0" smtClean="0"/>
              <a:t> :১৭</a:t>
            </a:r>
            <a:endParaRPr lang="en-US" sz="2400" dirty="0"/>
          </a:p>
        </p:txBody>
      </p:sp>
    </p:spTree>
    <p:extLst>
      <p:ext uri="{BB962C8B-B14F-4D97-AF65-F5344CB8AC3E}">
        <p14:creationId xmlns:p14="http://schemas.microsoft.com/office/powerpoint/2010/main" val="322673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533400" y="394854"/>
            <a:ext cx="8077200" cy="6068291"/>
          </a:xfrm>
          <a:prstGeom prst="round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599"/>
            <a:ext cx="733425" cy="504825"/>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3" y="6210732"/>
            <a:ext cx="733425" cy="504825"/>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620" y="175588"/>
            <a:ext cx="733425" cy="504825"/>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575" y="6225748"/>
            <a:ext cx="733425" cy="504825"/>
          </a:xfrm>
          <a:prstGeom prst="rect">
            <a:avLst/>
          </a:prstGeom>
        </p:spPr>
      </p:pic>
      <p:sp>
        <p:nvSpPr>
          <p:cNvPr id="6" name="Chord 5"/>
          <p:cNvSpPr/>
          <p:nvPr/>
        </p:nvSpPr>
        <p:spPr>
          <a:xfrm>
            <a:off x="533400" y="1123271"/>
            <a:ext cx="1114424" cy="4030619"/>
          </a:xfrm>
          <a:prstGeom prst="chord">
            <a:avLst>
              <a:gd name="adj1" fmla="val 2700000"/>
              <a:gd name="adj2" fmla="val 1322173"/>
            </a:avLst>
          </a:prstGeom>
          <a:gradFill flip="none" rotWithShape="1">
            <a:gsLst>
              <a:gs pos="0">
                <a:schemeClr val="accent1">
                  <a:lumMod val="40000"/>
                  <a:lumOff val="60000"/>
                </a:schemeClr>
              </a:gs>
              <a:gs pos="46000">
                <a:srgbClr val="00B050"/>
              </a:gs>
              <a:gs pos="100000">
                <a:schemeClr val="accent1">
                  <a:lumMod val="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শি</a:t>
            </a:r>
            <a:endParaRPr lang="en-US" sz="2800" dirty="0" smtClean="0"/>
          </a:p>
          <a:p>
            <a:pPr algn="ctr"/>
            <a:r>
              <a:rPr lang="en-US" sz="2800" dirty="0" smtClean="0"/>
              <a:t>খ</a:t>
            </a:r>
          </a:p>
          <a:p>
            <a:pPr algn="ctr"/>
            <a:r>
              <a:rPr lang="en-US" sz="2800" dirty="0" smtClean="0"/>
              <a:t>ন</a:t>
            </a:r>
          </a:p>
          <a:p>
            <a:pPr algn="ctr"/>
            <a:r>
              <a:rPr lang="en-US" sz="2800" dirty="0" smtClean="0"/>
              <a:t>ফ</a:t>
            </a:r>
          </a:p>
          <a:p>
            <a:pPr algn="ctr"/>
            <a:r>
              <a:rPr lang="en-US" sz="2800" dirty="0"/>
              <a:t>ল</a:t>
            </a:r>
          </a:p>
        </p:txBody>
      </p:sp>
      <p:sp>
        <p:nvSpPr>
          <p:cNvPr id="7" name="Flowchart: Data 6"/>
          <p:cNvSpPr/>
          <p:nvPr/>
        </p:nvSpPr>
        <p:spPr>
          <a:xfrm>
            <a:off x="1374630" y="1899824"/>
            <a:ext cx="7235970" cy="644238"/>
          </a:xfrm>
          <a:prstGeom prst="flowChartInputOutpu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ফিউজ</a:t>
            </a:r>
            <a:r>
              <a:rPr lang="en-US" sz="2000" b="1" dirty="0" smtClean="0"/>
              <a:t> </a:t>
            </a:r>
            <a:r>
              <a:rPr lang="en-US" sz="2000" b="1" dirty="0" err="1" smtClean="0"/>
              <a:t>কি</a:t>
            </a:r>
            <a:r>
              <a:rPr lang="en-US" sz="2000" b="1" dirty="0" smtClean="0"/>
              <a:t> </a:t>
            </a:r>
            <a:r>
              <a:rPr lang="en-US" sz="2000" b="1" dirty="0" err="1" smtClean="0"/>
              <a:t>তা</a:t>
            </a:r>
            <a:r>
              <a:rPr lang="en-US" sz="2000" b="1" dirty="0" smtClean="0"/>
              <a:t> </a:t>
            </a:r>
            <a:r>
              <a:rPr lang="en-US" sz="2000" b="1" dirty="0" err="1" smtClean="0"/>
              <a:t>জানতে</a:t>
            </a:r>
            <a:r>
              <a:rPr lang="en-US" sz="2000" b="1" dirty="0" smtClean="0"/>
              <a:t> </a:t>
            </a:r>
            <a:r>
              <a:rPr lang="en-US" sz="2000" b="1" dirty="0" err="1" smtClean="0"/>
              <a:t>পারবে</a:t>
            </a:r>
            <a:r>
              <a:rPr lang="en-US" sz="2000" b="1" dirty="0" smtClean="0"/>
              <a:t> ।</a:t>
            </a:r>
            <a:endParaRPr lang="en-US" sz="2000" b="1" dirty="0"/>
          </a:p>
        </p:txBody>
      </p:sp>
      <p:sp>
        <p:nvSpPr>
          <p:cNvPr id="12" name="Flowchart: Data 11"/>
          <p:cNvSpPr/>
          <p:nvPr/>
        </p:nvSpPr>
        <p:spPr>
          <a:xfrm>
            <a:off x="1374630" y="2653695"/>
            <a:ext cx="7235970" cy="644238"/>
          </a:xfrm>
          <a:prstGeom prst="flowChartInputOutpu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ফিউজের</a:t>
            </a:r>
            <a:r>
              <a:rPr lang="en-US" b="1" dirty="0" smtClean="0"/>
              <a:t> </a:t>
            </a:r>
            <a:r>
              <a:rPr lang="en-US" b="1" dirty="0" err="1" smtClean="0"/>
              <a:t>প্রকারভেদ</a:t>
            </a:r>
            <a:r>
              <a:rPr lang="en-US" b="1" dirty="0" smtClean="0"/>
              <a:t>  </a:t>
            </a:r>
            <a:r>
              <a:rPr lang="en-US" b="1" dirty="0" err="1" smtClean="0"/>
              <a:t>জানতে</a:t>
            </a:r>
            <a:r>
              <a:rPr lang="en-US" b="1" dirty="0" smtClean="0"/>
              <a:t> </a:t>
            </a:r>
            <a:r>
              <a:rPr lang="en-US" b="1" dirty="0" err="1" smtClean="0"/>
              <a:t>পারবে</a:t>
            </a:r>
            <a:r>
              <a:rPr lang="en-US" b="1" dirty="0" smtClean="0"/>
              <a:t> ।</a:t>
            </a:r>
            <a:endParaRPr lang="en-US" b="1" dirty="0"/>
          </a:p>
        </p:txBody>
      </p:sp>
      <p:sp>
        <p:nvSpPr>
          <p:cNvPr id="14" name="Flowchart: Data 13"/>
          <p:cNvSpPr/>
          <p:nvPr/>
        </p:nvSpPr>
        <p:spPr>
          <a:xfrm>
            <a:off x="1374630" y="3565063"/>
            <a:ext cx="7235970" cy="644238"/>
          </a:xfrm>
          <a:prstGeom prst="flowChartInputOutpu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ফিউজের</a:t>
            </a:r>
            <a:r>
              <a:rPr lang="en-US" sz="2000" b="1" dirty="0" smtClean="0">
                <a:solidFill>
                  <a:schemeClr val="tx1"/>
                </a:solidFill>
              </a:rPr>
              <a:t> </a:t>
            </a:r>
            <a:r>
              <a:rPr lang="en-US" sz="2000" b="1" dirty="0" err="1" smtClean="0">
                <a:solidFill>
                  <a:schemeClr val="tx1"/>
                </a:solidFill>
              </a:rPr>
              <a:t>কার্যপদ্ধতি</a:t>
            </a:r>
            <a:r>
              <a:rPr lang="en-US" sz="2000" b="1" dirty="0" smtClean="0">
                <a:solidFill>
                  <a:schemeClr val="tx1"/>
                </a:solidFill>
              </a:rPr>
              <a:t> </a:t>
            </a:r>
            <a:r>
              <a:rPr lang="en-US" sz="2000" b="1" dirty="0" err="1" smtClean="0">
                <a:solidFill>
                  <a:schemeClr val="tx1"/>
                </a:solidFill>
              </a:rPr>
              <a:t>জানতে</a:t>
            </a:r>
            <a:r>
              <a:rPr lang="en-US" sz="2000" b="1" dirty="0" smtClean="0">
                <a:solidFill>
                  <a:schemeClr val="tx1"/>
                </a:solidFill>
              </a:rPr>
              <a:t> </a:t>
            </a:r>
            <a:r>
              <a:rPr lang="en-US" sz="2000" b="1" dirty="0" err="1" smtClean="0">
                <a:solidFill>
                  <a:schemeClr val="tx1"/>
                </a:solidFill>
              </a:rPr>
              <a:t>পারবে</a:t>
            </a:r>
            <a:r>
              <a:rPr lang="en-US" sz="2000" b="1" dirty="0" smtClean="0">
                <a:solidFill>
                  <a:schemeClr val="tx1"/>
                </a:solidFill>
              </a:rPr>
              <a:t> ।</a:t>
            </a:r>
            <a:endParaRPr lang="en-US" sz="2000" b="1" dirty="0">
              <a:solidFill>
                <a:schemeClr val="tx1"/>
              </a:solidFill>
            </a:endParaRPr>
          </a:p>
        </p:txBody>
      </p:sp>
      <p:sp>
        <p:nvSpPr>
          <p:cNvPr id="16" name="Flowchart: Data 15"/>
          <p:cNvSpPr/>
          <p:nvPr/>
        </p:nvSpPr>
        <p:spPr>
          <a:xfrm>
            <a:off x="1101436" y="4406728"/>
            <a:ext cx="7235970" cy="644238"/>
          </a:xfrm>
          <a:prstGeom prst="flowChartInputOutpu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ফিউজ</a:t>
            </a:r>
            <a:r>
              <a:rPr lang="en-US" sz="2000" dirty="0" smtClean="0">
                <a:solidFill>
                  <a:schemeClr val="tx1"/>
                </a:solidFill>
              </a:rPr>
              <a:t> </a:t>
            </a:r>
            <a:r>
              <a:rPr lang="en-US" sz="2000" dirty="0" err="1" smtClean="0">
                <a:solidFill>
                  <a:schemeClr val="tx1"/>
                </a:solidFill>
              </a:rPr>
              <a:t>কারেন্ট</a:t>
            </a:r>
            <a:r>
              <a:rPr lang="en-US" sz="2000" dirty="0" smtClean="0">
                <a:solidFill>
                  <a:schemeClr val="tx1"/>
                </a:solidFill>
              </a:rPr>
              <a:t> </a:t>
            </a:r>
            <a:r>
              <a:rPr lang="en-US" sz="2000" dirty="0" err="1" smtClean="0">
                <a:solidFill>
                  <a:schemeClr val="tx1"/>
                </a:solidFill>
              </a:rPr>
              <a:t>কি</a:t>
            </a:r>
            <a:r>
              <a:rPr lang="en-US" sz="2000" dirty="0" smtClean="0">
                <a:solidFill>
                  <a:schemeClr val="tx1"/>
                </a:solidFill>
              </a:rPr>
              <a:t> </a:t>
            </a:r>
            <a:r>
              <a:rPr lang="en-US" sz="2000" dirty="0" err="1" smtClean="0">
                <a:solidFill>
                  <a:schemeClr val="tx1"/>
                </a:solidFill>
              </a:rPr>
              <a:t>তা</a:t>
            </a:r>
            <a:r>
              <a:rPr lang="en-US" sz="2000" dirty="0" smtClean="0">
                <a:solidFill>
                  <a:schemeClr val="tx1"/>
                </a:solidFill>
              </a:rPr>
              <a:t> </a:t>
            </a:r>
            <a:r>
              <a:rPr lang="en-US" sz="2000" dirty="0" err="1" smtClean="0">
                <a:solidFill>
                  <a:schemeClr val="tx1"/>
                </a:solidFill>
              </a:rPr>
              <a:t>জানতে</a:t>
            </a:r>
            <a:r>
              <a:rPr lang="en-US" sz="2000" dirty="0" smtClean="0">
                <a:solidFill>
                  <a:schemeClr val="tx1"/>
                </a:solidFill>
              </a:rPr>
              <a:t> </a:t>
            </a:r>
            <a:r>
              <a:rPr lang="en-US" sz="2000" dirty="0" err="1" smtClean="0">
                <a:solidFill>
                  <a:schemeClr val="tx1"/>
                </a:solidFill>
              </a:rPr>
              <a:t>পারবে</a:t>
            </a:r>
            <a:r>
              <a:rPr lang="en-US" sz="2000" dirty="0" smtClean="0">
                <a:solidFill>
                  <a:schemeClr val="tx1"/>
                </a:solidFill>
              </a:rPr>
              <a:t> ।</a:t>
            </a:r>
            <a:endParaRPr lang="en-US" sz="2000" dirty="0">
              <a:solidFill>
                <a:schemeClr val="tx1"/>
              </a:solidFill>
            </a:endParaRPr>
          </a:p>
        </p:txBody>
      </p:sp>
      <p:sp>
        <p:nvSpPr>
          <p:cNvPr id="18" name="Flowchart: Data 17"/>
          <p:cNvSpPr/>
          <p:nvPr/>
        </p:nvSpPr>
        <p:spPr>
          <a:xfrm>
            <a:off x="1374630" y="1070260"/>
            <a:ext cx="7235970" cy="644238"/>
          </a:xfrm>
          <a:prstGeom prst="flowChartInputOutp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রক্ষন</a:t>
            </a:r>
            <a:r>
              <a:rPr lang="en-US" sz="2000" b="1" dirty="0" smtClean="0">
                <a:solidFill>
                  <a:schemeClr val="tx1"/>
                </a:solidFill>
              </a:rPr>
              <a:t> </a:t>
            </a:r>
            <a:r>
              <a:rPr lang="en-US" sz="2000" b="1" dirty="0" err="1" smtClean="0">
                <a:solidFill>
                  <a:schemeClr val="tx1"/>
                </a:solidFill>
              </a:rPr>
              <a:t>যন্ত্র</a:t>
            </a:r>
            <a:r>
              <a:rPr lang="en-US" sz="2000" b="1" dirty="0" smtClean="0">
                <a:solidFill>
                  <a:schemeClr val="tx1"/>
                </a:solidFill>
              </a:rPr>
              <a:t> </a:t>
            </a:r>
            <a:r>
              <a:rPr lang="en-US" sz="2000" b="1" dirty="0" err="1" smtClean="0">
                <a:solidFill>
                  <a:schemeClr val="tx1"/>
                </a:solidFill>
              </a:rPr>
              <a:t>কি</a:t>
            </a:r>
            <a:r>
              <a:rPr lang="en-US" sz="2000" b="1" dirty="0" smtClean="0">
                <a:solidFill>
                  <a:schemeClr val="tx1"/>
                </a:solidFill>
              </a:rPr>
              <a:t> </a:t>
            </a:r>
            <a:r>
              <a:rPr lang="en-US" sz="2000" b="1" dirty="0" err="1" smtClean="0">
                <a:solidFill>
                  <a:schemeClr val="tx1"/>
                </a:solidFill>
              </a:rPr>
              <a:t>জানতে</a:t>
            </a:r>
            <a:r>
              <a:rPr lang="en-US" sz="2000" b="1" dirty="0" smtClean="0">
                <a:solidFill>
                  <a:schemeClr val="tx1"/>
                </a:solidFill>
              </a:rPr>
              <a:t> </a:t>
            </a:r>
            <a:r>
              <a:rPr lang="en-US" sz="2000" b="1" dirty="0" err="1" smtClean="0">
                <a:solidFill>
                  <a:schemeClr val="tx1"/>
                </a:solidFill>
              </a:rPr>
              <a:t>পারবে</a:t>
            </a:r>
            <a:r>
              <a:rPr lang="en-US" sz="2000" b="1" dirty="0" smtClean="0">
                <a:solidFill>
                  <a:schemeClr val="tx1"/>
                </a:solidFill>
              </a:rPr>
              <a:t> ।</a:t>
            </a:r>
            <a:endParaRPr lang="en-US" sz="2000" b="1" dirty="0">
              <a:solidFill>
                <a:schemeClr val="tx1"/>
              </a:solidFill>
            </a:endParaRPr>
          </a:p>
        </p:txBody>
      </p:sp>
    </p:spTree>
    <p:extLst>
      <p:ext uri="{BB962C8B-B14F-4D97-AF65-F5344CB8AC3E}">
        <p14:creationId xmlns:p14="http://schemas.microsoft.com/office/powerpoint/2010/main" val="1414730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4"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409061" y="142442"/>
            <a:ext cx="8077200" cy="6068291"/>
          </a:xfrm>
          <a:prstGeom prst="round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t"/>
          <a:lstStyle/>
          <a:p>
            <a:r>
              <a:rPr lang="en-US" b="1" dirty="0" smtClean="0"/>
              <a:t>              </a:t>
            </a:r>
          </a:p>
          <a:p>
            <a:r>
              <a:rPr lang="en-US" b="1" dirty="0" smtClean="0">
                <a:solidFill>
                  <a:srgbClr val="0070C0"/>
                </a:solidFill>
              </a:rPr>
              <a:t>                     রক্ষণ </a:t>
            </a:r>
            <a:r>
              <a:rPr lang="en-US" b="1" dirty="0" err="1" smtClean="0">
                <a:solidFill>
                  <a:srgbClr val="0070C0"/>
                </a:solidFill>
              </a:rPr>
              <a:t>যন্ত্রের</a:t>
            </a:r>
            <a:r>
              <a:rPr lang="en-US" b="1" dirty="0" smtClean="0">
                <a:solidFill>
                  <a:srgbClr val="0070C0"/>
                </a:solidFill>
              </a:rPr>
              <a:t> </a:t>
            </a:r>
            <a:r>
              <a:rPr lang="en-US" b="1" dirty="0" err="1" smtClean="0">
                <a:solidFill>
                  <a:srgbClr val="0070C0"/>
                </a:solidFill>
              </a:rPr>
              <a:t>সংজ্ঞা</a:t>
            </a:r>
            <a:r>
              <a:rPr lang="en-US" b="1" dirty="0" smtClean="0">
                <a:solidFill>
                  <a:srgbClr val="0070C0"/>
                </a:solidFill>
              </a:rPr>
              <a:t> (Definition of protective devices):</a:t>
            </a:r>
            <a:endParaRPr lang="en-US" dirty="0" smtClean="0">
              <a:solidFill>
                <a:srgbClr val="0070C0"/>
              </a:solidFill>
            </a:endParaRPr>
          </a:p>
          <a:p>
            <a:endParaRPr lang="en-US" dirty="0" smtClean="0"/>
          </a:p>
          <a:p>
            <a:endParaRPr lang="en-US" dirty="0" smtClean="0"/>
          </a:p>
          <a:p>
            <a:endParaRPr lang="en-US" dirty="0" smtClean="0"/>
          </a:p>
          <a:p>
            <a:pPr algn="just"/>
            <a:r>
              <a:rPr lang="en-US" dirty="0" err="1" smtClean="0"/>
              <a:t>সা</a:t>
            </a:r>
            <a:r>
              <a:rPr lang="as-IN" dirty="0" smtClean="0"/>
              <a:t>র্কিটের বিভিন্ন অংশ [যেমন- ওয়্যারিং সার্কিটে সংযুক্ত বৈদ্যুতিক যন্ত্রপাতি ও অন্যান্য ফিটিংস পূর্বনির্ধারিত কারেন্টের অতিরিক্ত কারেন্ট প্রবাহিত হয়ে ক্ষতিগ্রস্ত এমনকি </a:t>
            </a:r>
            <a:r>
              <a:rPr lang="en-US" dirty="0" err="1" smtClean="0"/>
              <a:t>পু</a:t>
            </a:r>
            <a:r>
              <a:rPr lang="as-IN" dirty="0" smtClean="0"/>
              <a:t>ড়ে যাওয়ার হাত থেকে রক্ষা এবং বিদ্যুৎ ব্যবহারকারীকে বেদ্যুতিক আঘাত (</a:t>
            </a:r>
            <a:r>
              <a:rPr lang="en-US" dirty="0" smtClean="0"/>
              <a:t>Shock) </a:t>
            </a:r>
            <a:r>
              <a:rPr lang="as-IN" dirty="0" smtClean="0"/>
              <a:t>হতে এমনকি জীবন রক্ষা করার জন্য যে যন্ত্র ব্যবহার করা </a:t>
            </a:r>
            <a:r>
              <a:rPr lang="en-US" dirty="0" err="1" smtClean="0"/>
              <a:t>হয়</a:t>
            </a:r>
            <a:r>
              <a:rPr lang="as-IN" dirty="0" smtClean="0"/>
              <a:t>, </a:t>
            </a:r>
            <a:r>
              <a:rPr lang="en-US" dirty="0" err="1" smtClean="0"/>
              <a:t>তা</a:t>
            </a:r>
            <a:r>
              <a:rPr lang="as-IN" dirty="0" smtClean="0"/>
              <a:t>হাই রক্ষণ যন্ত্র বা </a:t>
            </a:r>
            <a:r>
              <a:rPr lang="en-US" dirty="0" smtClean="0"/>
              <a:t>Protective Device </a:t>
            </a:r>
            <a:r>
              <a:rPr lang="as-IN" dirty="0" smtClean="0"/>
              <a:t>হিসেবে পরিচিত।</a:t>
            </a:r>
            <a:endParaRPr lang="en-US" dirty="0" smtClean="0"/>
          </a:p>
          <a:p>
            <a:pPr algn="just"/>
            <a:endParaRPr lang="en-US" b="1" dirty="0"/>
          </a:p>
          <a:p>
            <a:pPr algn="ctr"/>
            <a:r>
              <a:rPr lang="as-IN" b="1" dirty="0">
                <a:solidFill>
                  <a:srgbClr val="0070C0"/>
                </a:solidFill>
              </a:rPr>
              <a:t>রক্ষণ যন্ত্রের শ্রেণিবিভাগ (</a:t>
            </a:r>
            <a:r>
              <a:rPr lang="en-US" b="1" dirty="0">
                <a:solidFill>
                  <a:srgbClr val="0070C0"/>
                </a:solidFill>
              </a:rPr>
              <a:t>Different types of protective devices):</a:t>
            </a:r>
            <a:endParaRPr lang="en-US" dirty="0" smtClean="0">
              <a:solidFill>
                <a:srgbClr val="0070C0"/>
              </a:solidFill>
            </a:endParaRPr>
          </a:p>
          <a:p>
            <a:endParaRPr lang="en-US" dirty="0"/>
          </a:p>
          <a:p>
            <a:r>
              <a:rPr lang="as-IN" dirty="0" smtClean="0"/>
              <a:t>দুধরনের </a:t>
            </a:r>
            <a:r>
              <a:rPr lang="as-IN" dirty="0"/>
              <a:t>রক্ষণ যন্ত্র ব্যবহার করা হয়, যথা:</a:t>
            </a:r>
            <a:endParaRPr lang="as-IN" dirty="0" smtClean="0">
              <a:effectLst/>
            </a:endParaRPr>
          </a:p>
          <a:p>
            <a:r>
              <a:rPr lang="as-IN" dirty="0"/>
              <a:t>১। ফিউজ </a:t>
            </a:r>
            <a:endParaRPr lang="en-US" dirty="0" smtClean="0"/>
          </a:p>
          <a:p>
            <a:endParaRPr lang="en-US" dirty="0"/>
          </a:p>
          <a:p>
            <a:r>
              <a:rPr lang="as-IN" dirty="0" smtClean="0"/>
              <a:t>২</a:t>
            </a:r>
            <a:r>
              <a:rPr lang="as-IN" dirty="0"/>
              <a:t>। সার্কিট ব্রেকার।</a:t>
            </a:r>
            <a:endParaRPr lang="as-IN" dirty="0">
              <a:effectLst/>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733425" cy="504825"/>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87" y="6147193"/>
            <a:ext cx="733425" cy="504825"/>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563" y="151205"/>
            <a:ext cx="733425" cy="504825"/>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887" y="6353175"/>
            <a:ext cx="733425" cy="504825"/>
          </a:xfrm>
          <a:prstGeom prst="rect">
            <a:avLst/>
          </a:prstGeom>
        </p:spPr>
      </p:pic>
      <p:sp>
        <p:nvSpPr>
          <p:cNvPr id="4" name="Rectangle 1"/>
          <p:cNvSpPr>
            <a:spLocks noChangeArrowheads="1"/>
          </p:cNvSpPr>
          <p:nvPr/>
        </p:nvSpPr>
        <p:spPr bwMode="auto">
          <a:xfrm>
            <a:off x="0" y="28545"/>
            <a:ext cx="2423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anose="020B0604020202020204" pitchFamily="34" charset="0"/>
                <a:hlinkClick r:id="rId4"/>
              </a:rPr>
              <a:t>  </a:t>
            </a:r>
            <a:endParaRPr kumimoji="0" lang="en-US" altLang="en-US" sz="67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7529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Scale>
                                      <p:cBhvr>
                                        <p:cTn id="12"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5" end="5"/>
                                            </p:txEl>
                                          </p:spTgt>
                                        </p:tgtEl>
                                        <p:attrNameLst>
                                          <p:attrName>ppt_x</p:attrName>
                                          <p:attrName>ppt_y</p:attrName>
                                        </p:attrNameLst>
                                      </p:cBhvr>
                                    </p:animMotion>
                                    <p:animEffect transition="in" filter="fade">
                                      <p:cBhvr>
                                        <p:cTn id="14" dur="10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2000"/>
                                        <p:tgtEl>
                                          <p:spTgt spid="3">
                                            <p:txEl>
                                              <p:pRg st="7" end="7"/>
                                            </p:txEl>
                                          </p:spTgt>
                                        </p:tgtEl>
                                      </p:cBhvr>
                                    </p:animEffect>
                                    <p:anim calcmode="lin" valueType="num">
                                      <p:cBhvr>
                                        <p:cTn id="20"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wipe(down)">
                                      <p:cBhvr>
                                        <p:cTn id="26" dur="580">
                                          <p:stCondLst>
                                            <p:cond delay="0"/>
                                          </p:stCondLst>
                                        </p:cTn>
                                        <p:tgtEl>
                                          <p:spTgt spid="3">
                                            <p:txEl>
                                              <p:pRg st="9" end="9"/>
                                            </p:txEl>
                                          </p:spTgt>
                                        </p:tgtEl>
                                      </p:cBhvr>
                                    </p:animEffect>
                                    <p:anim calcmode="lin" valueType="num">
                                      <p:cBhvr>
                                        <p:cTn id="27"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9" end="9"/>
                                            </p:txEl>
                                          </p:spTgt>
                                        </p:tgtEl>
                                      </p:cBhvr>
                                      <p:to x="100000" y="60000"/>
                                    </p:animScale>
                                    <p:animScale>
                                      <p:cBhvr>
                                        <p:cTn id="33" dur="166" decel="50000">
                                          <p:stCondLst>
                                            <p:cond delay="676"/>
                                          </p:stCondLst>
                                        </p:cTn>
                                        <p:tgtEl>
                                          <p:spTgt spid="3">
                                            <p:txEl>
                                              <p:pRg st="9" end="9"/>
                                            </p:txEl>
                                          </p:spTgt>
                                        </p:tgtEl>
                                      </p:cBhvr>
                                      <p:to x="100000" y="100000"/>
                                    </p:animScale>
                                    <p:animScale>
                                      <p:cBhvr>
                                        <p:cTn id="34" dur="26">
                                          <p:stCondLst>
                                            <p:cond delay="1312"/>
                                          </p:stCondLst>
                                        </p:cTn>
                                        <p:tgtEl>
                                          <p:spTgt spid="3">
                                            <p:txEl>
                                              <p:pRg st="9" end="9"/>
                                            </p:txEl>
                                          </p:spTgt>
                                        </p:tgtEl>
                                      </p:cBhvr>
                                      <p:to x="100000" y="80000"/>
                                    </p:animScale>
                                    <p:animScale>
                                      <p:cBhvr>
                                        <p:cTn id="35" dur="166" decel="50000">
                                          <p:stCondLst>
                                            <p:cond delay="1338"/>
                                          </p:stCondLst>
                                        </p:cTn>
                                        <p:tgtEl>
                                          <p:spTgt spid="3">
                                            <p:txEl>
                                              <p:pRg st="9" end="9"/>
                                            </p:txEl>
                                          </p:spTgt>
                                        </p:tgtEl>
                                      </p:cBhvr>
                                      <p:to x="100000" y="100000"/>
                                    </p:animScale>
                                    <p:animScale>
                                      <p:cBhvr>
                                        <p:cTn id="36" dur="26">
                                          <p:stCondLst>
                                            <p:cond delay="1642"/>
                                          </p:stCondLst>
                                        </p:cTn>
                                        <p:tgtEl>
                                          <p:spTgt spid="3">
                                            <p:txEl>
                                              <p:pRg st="9" end="9"/>
                                            </p:txEl>
                                          </p:spTgt>
                                        </p:tgtEl>
                                      </p:cBhvr>
                                      <p:to x="100000" y="90000"/>
                                    </p:animScale>
                                    <p:animScale>
                                      <p:cBhvr>
                                        <p:cTn id="37" dur="166" decel="50000">
                                          <p:stCondLst>
                                            <p:cond delay="1668"/>
                                          </p:stCondLst>
                                        </p:cTn>
                                        <p:tgtEl>
                                          <p:spTgt spid="3">
                                            <p:txEl>
                                              <p:pRg st="9" end="9"/>
                                            </p:txEl>
                                          </p:spTgt>
                                        </p:tgtEl>
                                      </p:cBhvr>
                                      <p:to x="100000" y="100000"/>
                                    </p:animScale>
                                    <p:animScale>
                                      <p:cBhvr>
                                        <p:cTn id="38" dur="26">
                                          <p:stCondLst>
                                            <p:cond delay="1808"/>
                                          </p:stCondLst>
                                        </p:cTn>
                                        <p:tgtEl>
                                          <p:spTgt spid="3">
                                            <p:txEl>
                                              <p:pRg st="9" end="9"/>
                                            </p:txEl>
                                          </p:spTgt>
                                        </p:tgtEl>
                                      </p:cBhvr>
                                      <p:to x="100000" y="95000"/>
                                    </p:animScale>
                                    <p:animScale>
                                      <p:cBhvr>
                                        <p:cTn id="39" dur="166" decel="50000">
                                          <p:stCondLst>
                                            <p:cond delay="1834"/>
                                          </p:stCondLst>
                                        </p:cTn>
                                        <p:tgtEl>
                                          <p:spTgt spid="3">
                                            <p:txEl>
                                              <p:pRg st="9" end="9"/>
                                            </p:txEl>
                                          </p:spTgt>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down)">
                                      <p:cBhvr>
                                        <p:cTn id="42" dur="580">
                                          <p:stCondLst>
                                            <p:cond delay="0"/>
                                          </p:stCondLst>
                                        </p:cTn>
                                        <p:tgtEl>
                                          <p:spTgt spid="3">
                                            <p:txEl>
                                              <p:pRg st="10" end="10"/>
                                            </p:txEl>
                                          </p:spTgt>
                                        </p:tgtEl>
                                      </p:cBhvr>
                                    </p:animEffect>
                                    <p:anim calcmode="lin" valueType="num">
                                      <p:cBhvr>
                                        <p:cTn id="43"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10" end="10"/>
                                            </p:txEl>
                                          </p:spTgt>
                                        </p:tgtEl>
                                      </p:cBhvr>
                                      <p:to x="100000" y="60000"/>
                                    </p:animScale>
                                    <p:animScale>
                                      <p:cBhvr>
                                        <p:cTn id="49" dur="166" decel="50000">
                                          <p:stCondLst>
                                            <p:cond delay="676"/>
                                          </p:stCondLst>
                                        </p:cTn>
                                        <p:tgtEl>
                                          <p:spTgt spid="3">
                                            <p:txEl>
                                              <p:pRg st="10" end="10"/>
                                            </p:txEl>
                                          </p:spTgt>
                                        </p:tgtEl>
                                      </p:cBhvr>
                                      <p:to x="100000" y="100000"/>
                                    </p:animScale>
                                    <p:animScale>
                                      <p:cBhvr>
                                        <p:cTn id="50" dur="26">
                                          <p:stCondLst>
                                            <p:cond delay="1312"/>
                                          </p:stCondLst>
                                        </p:cTn>
                                        <p:tgtEl>
                                          <p:spTgt spid="3">
                                            <p:txEl>
                                              <p:pRg st="10" end="10"/>
                                            </p:txEl>
                                          </p:spTgt>
                                        </p:tgtEl>
                                      </p:cBhvr>
                                      <p:to x="100000" y="80000"/>
                                    </p:animScale>
                                    <p:animScale>
                                      <p:cBhvr>
                                        <p:cTn id="51" dur="166" decel="50000">
                                          <p:stCondLst>
                                            <p:cond delay="1338"/>
                                          </p:stCondLst>
                                        </p:cTn>
                                        <p:tgtEl>
                                          <p:spTgt spid="3">
                                            <p:txEl>
                                              <p:pRg st="10" end="10"/>
                                            </p:txEl>
                                          </p:spTgt>
                                        </p:tgtEl>
                                      </p:cBhvr>
                                      <p:to x="100000" y="100000"/>
                                    </p:animScale>
                                    <p:animScale>
                                      <p:cBhvr>
                                        <p:cTn id="52" dur="26">
                                          <p:stCondLst>
                                            <p:cond delay="1642"/>
                                          </p:stCondLst>
                                        </p:cTn>
                                        <p:tgtEl>
                                          <p:spTgt spid="3">
                                            <p:txEl>
                                              <p:pRg st="10" end="10"/>
                                            </p:txEl>
                                          </p:spTgt>
                                        </p:tgtEl>
                                      </p:cBhvr>
                                      <p:to x="100000" y="90000"/>
                                    </p:animScale>
                                    <p:animScale>
                                      <p:cBhvr>
                                        <p:cTn id="53" dur="166" decel="50000">
                                          <p:stCondLst>
                                            <p:cond delay="1668"/>
                                          </p:stCondLst>
                                        </p:cTn>
                                        <p:tgtEl>
                                          <p:spTgt spid="3">
                                            <p:txEl>
                                              <p:pRg st="10" end="10"/>
                                            </p:txEl>
                                          </p:spTgt>
                                        </p:tgtEl>
                                      </p:cBhvr>
                                      <p:to x="100000" y="100000"/>
                                    </p:animScale>
                                    <p:animScale>
                                      <p:cBhvr>
                                        <p:cTn id="54" dur="26">
                                          <p:stCondLst>
                                            <p:cond delay="1808"/>
                                          </p:stCondLst>
                                        </p:cTn>
                                        <p:tgtEl>
                                          <p:spTgt spid="3">
                                            <p:txEl>
                                              <p:pRg st="10" end="10"/>
                                            </p:txEl>
                                          </p:spTgt>
                                        </p:tgtEl>
                                      </p:cBhvr>
                                      <p:to x="100000" y="95000"/>
                                    </p:animScale>
                                    <p:animScale>
                                      <p:cBhvr>
                                        <p:cTn id="55" dur="166" decel="50000">
                                          <p:stCondLst>
                                            <p:cond delay="1834"/>
                                          </p:stCondLst>
                                        </p:cTn>
                                        <p:tgtEl>
                                          <p:spTgt spid="3">
                                            <p:txEl>
                                              <p:pRg st="10" end="10"/>
                                            </p:txEl>
                                          </p:spTgt>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wipe(down)">
                                      <p:cBhvr>
                                        <p:cTn id="58" dur="580">
                                          <p:stCondLst>
                                            <p:cond delay="0"/>
                                          </p:stCondLst>
                                        </p:cTn>
                                        <p:tgtEl>
                                          <p:spTgt spid="3">
                                            <p:txEl>
                                              <p:pRg st="12" end="12"/>
                                            </p:txEl>
                                          </p:spTgt>
                                        </p:tgtEl>
                                      </p:cBhvr>
                                    </p:animEffect>
                                    <p:anim calcmode="lin" valueType="num">
                                      <p:cBhvr>
                                        <p:cTn id="59"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12" end="12"/>
                                            </p:txEl>
                                          </p:spTgt>
                                        </p:tgtEl>
                                      </p:cBhvr>
                                      <p:to x="100000" y="60000"/>
                                    </p:animScale>
                                    <p:animScale>
                                      <p:cBhvr>
                                        <p:cTn id="65" dur="166" decel="50000">
                                          <p:stCondLst>
                                            <p:cond delay="676"/>
                                          </p:stCondLst>
                                        </p:cTn>
                                        <p:tgtEl>
                                          <p:spTgt spid="3">
                                            <p:txEl>
                                              <p:pRg st="12" end="12"/>
                                            </p:txEl>
                                          </p:spTgt>
                                        </p:tgtEl>
                                      </p:cBhvr>
                                      <p:to x="100000" y="100000"/>
                                    </p:animScale>
                                    <p:animScale>
                                      <p:cBhvr>
                                        <p:cTn id="66" dur="26">
                                          <p:stCondLst>
                                            <p:cond delay="1312"/>
                                          </p:stCondLst>
                                        </p:cTn>
                                        <p:tgtEl>
                                          <p:spTgt spid="3">
                                            <p:txEl>
                                              <p:pRg st="12" end="12"/>
                                            </p:txEl>
                                          </p:spTgt>
                                        </p:tgtEl>
                                      </p:cBhvr>
                                      <p:to x="100000" y="80000"/>
                                    </p:animScale>
                                    <p:animScale>
                                      <p:cBhvr>
                                        <p:cTn id="67" dur="166" decel="50000">
                                          <p:stCondLst>
                                            <p:cond delay="1338"/>
                                          </p:stCondLst>
                                        </p:cTn>
                                        <p:tgtEl>
                                          <p:spTgt spid="3">
                                            <p:txEl>
                                              <p:pRg st="12" end="12"/>
                                            </p:txEl>
                                          </p:spTgt>
                                        </p:tgtEl>
                                      </p:cBhvr>
                                      <p:to x="100000" y="100000"/>
                                    </p:animScale>
                                    <p:animScale>
                                      <p:cBhvr>
                                        <p:cTn id="68" dur="26">
                                          <p:stCondLst>
                                            <p:cond delay="1642"/>
                                          </p:stCondLst>
                                        </p:cTn>
                                        <p:tgtEl>
                                          <p:spTgt spid="3">
                                            <p:txEl>
                                              <p:pRg st="12" end="12"/>
                                            </p:txEl>
                                          </p:spTgt>
                                        </p:tgtEl>
                                      </p:cBhvr>
                                      <p:to x="100000" y="90000"/>
                                    </p:animScale>
                                    <p:animScale>
                                      <p:cBhvr>
                                        <p:cTn id="69" dur="166" decel="50000">
                                          <p:stCondLst>
                                            <p:cond delay="1668"/>
                                          </p:stCondLst>
                                        </p:cTn>
                                        <p:tgtEl>
                                          <p:spTgt spid="3">
                                            <p:txEl>
                                              <p:pRg st="12" end="12"/>
                                            </p:txEl>
                                          </p:spTgt>
                                        </p:tgtEl>
                                      </p:cBhvr>
                                      <p:to x="100000" y="100000"/>
                                    </p:animScale>
                                    <p:animScale>
                                      <p:cBhvr>
                                        <p:cTn id="70" dur="26">
                                          <p:stCondLst>
                                            <p:cond delay="1808"/>
                                          </p:stCondLst>
                                        </p:cTn>
                                        <p:tgtEl>
                                          <p:spTgt spid="3">
                                            <p:txEl>
                                              <p:pRg st="12" end="12"/>
                                            </p:txEl>
                                          </p:spTgt>
                                        </p:tgtEl>
                                      </p:cBhvr>
                                      <p:to x="100000" y="95000"/>
                                    </p:animScale>
                                    <p:animScale>
                                      <p:cBhvr>
                                        <p:cTn id="71" dur="166" decel="50000">
                                          <p:stCondLst>
                                            <p:cond delay="1834"/>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533400" y="228600"/>
            <a:ext cx="8077200" cy="6068291"/>
          </a:xfrm>
          <a:prstGeom prst="round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t"/>
          <a:lstStyle/>
          <a:p>
            <a:r>
              <a:rPr lang="en-US" b="1" dirty="0" smtClean="0"/>
              <a:t>              </a:t>
            </a:r>
          </a:p>
          <a:p>
            <a:pPr algn="ctr"/>
            <a:r>
              <a:rPr lang="en-US" b="1" dirty="0"/>
              <a:t> </a:t>
            </a:r>
            <a:r>
              <a:rPr lang="en-US" b="1" dirty="0" smtClean="0"/>
              <a:t>      </a:t>
            </a:r>
            <a:r>
              <a:rPr lang="as-IN" sz="2800" dirty="0" smtClean="0">
                <a:solidFill>
                  <a:srgbClr val="7030A0"/>
                </a:solidFill>
              </a:rPr>
              <a:t>রক্ষণ য</a:t>
            </a:r>
            <a:r>
              <a:rPr lang="en-US" sz="2800" dirty="0" err="1" smtClean="0">
                <a:solidFill>
                  <a:srgbClr val="7030A0"/>
                </a:solidFill>
              </a:rPr>
              <a:t>ন্ত্র</a:t>
            </a:r>
            <a:r>
              <a:rPr lang="en-US" sz="2800" dirty="0" smtClean="0">
                <a:solidFill>
                  <a:srgbClr val="7030A0"/>
                </a:solidFill>
              </a:rPr>
              <a:t> </a:t>
            </a:r>
            <a:r>
              <a:rPr lang="en-US" sz="2800" dirty="0" err="1" smtClean="0">
                <a:solidFill>
                  <a:srgbClr val="7030A0"/>
                </a:solidFill>
              </a:rPr>
              <a:t>কেন</a:t>
            </a:r>
            <a:r>
              <a:rPr lang="en-US" sz="2800" dirty="0" smtClean="0">
                <a:solidFill>
                  <a:srgbClr val="7030A0"/>
                </a:solidFill>
              </a:rPr>
              <a:t> </a:t>
            </a:r>
            <a:r>
              <a:rPr lang="en-US" sz="2800" dirty="0" err="1" smtClean="0">
                <a:solidFill>
                  <a:srgbClr val="7030A0"/>
                </a:solidFill>
              </a:rPr>
              <a:t>ব্যবহার</a:t>
            </a:r>
            <a:r>
              <a:rPr lang="en-US" sz="2800" dirty="0" smtClean="0">
                <a:solidFill>
                  <a:srgbClr val="7030A0"/>
                </a:solidFill>
              </a:rPr>
              <a:t> </a:t>
            </a:r>
            <a:r>
              <a:rPr lang="en-US" sz="2800" dirty="0" err="1" smtClean="0">
                <a:solidFill>
                  <a:srgbClr val="7030A0"/>
                </a:solidFill>
              </a:rPr>
              <a:t>করা</a:t>
            </a:r>
            <a:r>
              <a:rPr lang="en-US" sz="2800" dirty="0" smtClean="0">
                <a:solidFill>
                  <a:srgbClr val="7030A0"/>
                </a:solidFill>
              </a:rPr>
              <a:t> </a:t>
            </a:r>
            <a:r>
              <a:rPr lang="en-US" sz="2800" dirty="0" err="1" smtClean="0">
                <a:solidFill>
                  <a:srgbClr val="7030A0"/>
                </a:solidFill>
              </a:rPr>
              <a:t>হয়</a:t>
            </a:r>
            <a:r>
              <a:rPr lang="as-IN" sz="2800" dirty="0" smtClean="0">
                <a:solidFill>
                  <a:srgbClr val="7030A0"/>
                </a:solidFill>
              </a:rPr>
              <a:t> </a:t>
            </a:r>
            <a:endParaRPr lang="en-US" sz="2800" dirty="0">
              <a:solidFill>
                <a:srgbClr val="7030A0"/>
              </a:solidFill>
            </a:endParaRPr>
          </a:p>
          <a:p>
            <a:endParaRPr lang="en-US" dirty="0" smtClean="0"/>
          </a:p>
          <a:p>
            <a:endParaRPr lang="en-US" dirty="0"/>
          </a:p>
          <a:p>
            <a:endParaRPr lang="en-US" dirty="0" smtClean="0"/>
          </a:p>
          <a:p>
            <a:r>
              <a:rPr lang="as-IN" dirty="0"/>
              <a:t>(ক) শর্ট সার্কিট, ওভারলােড কিংবা আর্থ-কল্টের কারণে প্রবাহিত </a:t>
            </a:r>
            <a:r>
              <a:rPr lang="as-IN" dirty="0" smtClean="0"/>
              <a:t>অতিরিক্ত</a:t>
            </a:r>
            <a:endParaRPr lang="en-US" dirty="0" smtClean="0"/>
          </a:p>
          <a:p>
            <a:r>
              <a:rPr lang="en-US" dirty="0"/>
              <a:t> </a:t>
            </a:r>
            <a:r>
              <a:rPr lang="en-US" dirty="0" smtClean="0"/>
              <a:t>      </a:t>
            </a:r>
            <a:r>
              <a:rPr lang="as-IN" dirty="0" smtClean="0"/>
              <a:t> </a:t>
            </a:r>
            <a:r>
              <a:rPr lang="as-IN" dirty="0"/>
              <a:t>কারেন্ট হতে সার্কিট এবং তৎসংলগ্ন যন্ত্রপাতিকে </a:t>
            </a:r>
            <a:r>
              <a:rPr lang="as-IN" dirty="0" smtClean="0"/>
              <a:t>রক্ষা </a:t>
            </a:r>
            <a:r>
              <a:rPr lang="as-IN" dirty="0"/>
              <a:t>করা</a:t>
            </a:r>
            <a:r>
              <a:rPr lang="as-IN" dirty="0" smtClean="0"/>
              <a:t>;</a:t>
            </a:r>
            <a:endParaRPr lang="en-US" dirty="0" smtClean="0"/>
          </a:p>
          <a:p>
            <a:endParaRPr lang="as-IN" dirty="0" smtClean="0">
              <a:effectLst/>
            </a:endParaRPr>
          </a:p>
          <a:p>
            <a:r>
              <a:rPr lang="as-IN" dirty="0"/>
              <a:t>(খ) আর্থ-ফল্ট বা আর্থ-লিকেজ (</a:t>
            </a:r>
            <a:r>
              <a:rPr lang="en-US" dirty="0"/>
              <a:t>Earth-leakage) </a:t>
            </a:r>
            <a:r>
              <a:rPr lang="as-IN" dirty="0"/>
              <a:t>কারেন্ট হতে সার্কিটকে </a:t>
            </a:r>
            <a:r>
              <a:rPr lang="as-IN" dirty="0" smtClean="0"/>
              <a:t>রক্ষা</a:t>
            </a:r>
            <a:endParaRPr lang="en-US" dirty="0" smtClean="0"/>
          </a:p>
          <a:p>
            <a:r>
              <a:rPr lang="en-US" dirty="0"/>
              <a:t> </a:t>
            </a:r>
            <a:r>
              <a:rPr lang="en-US" dirty="0" smtClean="0"/>
              <a:t>    </a:t>
            </a:r>
            <a:r>
              <a:rPr lang="as-IN" dirty="0" smtClean="0"/>
              <a:t> করা</a:t>
            </a:r>
            <a:r>
              <a:rPr lang="en-US" dirty="0"/>
              <a:t> </a:t>
            </a:r>
            <a:r>
              <a:rPr lang="en-US" dirty="0" smtClean="0"/>
              <a:t>।</a:t>
            </a:r>
          </a:p>
          <a:p>
            <a:endParaRPr lang="as-IN" dirty="0" smtClean="0">
              <a:effectLst/>
            </a:endParaRPr>
          </a:p>
          <a:p>
            <a:r>
              <a:rPr lang="as-IN" dirty="0"/>
              <a:t>(গ) প্রয়োজনের সময় বিদ্যুৎ ব্যবহারকারী বিদ্যুৎ সরবরাহ হতে সার্কিটকে </a:t>
            </a:r>
            <a:endParaRPr lang="en-US" dirty="0" smtClean="0"/>
          </a:p>
          <a:p>
            <a:r>
              <a:rPr lang="en-US" dirty="0"/>
              <a:t> </a:t>
            </a:r>
            <a:r>
              <a:rPr lang="en-US" dirty="0" smtClean="0"/>
              <a:t>      </a:t>
            </a:r>
            <a:r>
              <a:rPr lang="as-IN" dirty="0" smtClean="0"/>
              <a:t>বিচ্ছিন্ন </a:t>
            </a:r>
            <a:r>
              <a:rPr lang="as-IN" dirty="0"/>
              <a:t>করার </a:t>
            </a:r>
            <a:r>
              <a:rPr lang="as-IN" dirty="0" smtClean="0"/>
              <a:t>সু</a:t>
            </a:r>
            <a:r>
              <a:rPr lang="en-US" dirty="0" err="1" smtClean="0"/>
              <a:t>যো</a:t>
            </a:r>
            <a:r>
              <a:rPr lang="as-IN" dirty="0" smtClean="0"/>
              <a:t>গ </a:t>
            </a:r>
            <a:r>
              <a:rPr lang="as-IN" dirty="0"/>
              <a:t>দেয়া।</a:t>
            </a:r>
            <a:endParaRPr lang="as-IN" dirty="0">
              <a:effectLst/>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62" y="152430"/>
            <a:ext cx="733425" cy="504825"/>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2" y="6120648"/>
            <a:ext cx="733425" cy="504825"/>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213" y="152429"/>
            <a:ext cx="733425" cy="504825"/>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053" y="6020666"/>
            <a:ext cx="733425" cy="504825"/>
          </a:xfrm>
          <a:prstGeom prst="rect">
            <a:avLst/>
          </a:prstGeom>
        </p:spPr>
      </p:pic>
      <p:sp>
        <p:nvSpPr>
          <p:cNvPr id="4" name="Rectangle 1"/>
          <p:cNvSpPr>
            <a:spLocks noChangeArrowheads="1"/>
          </p:cNvSpPr>
          <p:nvPr/>
        </p:nvSpPr>
        <p:spPr bwMode="auto">
          <a:xfrm>
            <a:off x="0" y="28545"/>
            <a:ext cx="2423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anose="020B0604020202020204" pitchFamily="34" charset="0"/>
                <a:hlinkClick r:id="rId4"/>
              </a:rPr>
              <a:t>  </a:t>
            </a:r>
            <a:endParaRPr kumimoji="0" lang="en-US" altLang="en-US" sz="67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62217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anim calcmode="lin" valueType="num">
                                      <p:cBhvr>
                                        <p:cTn id="2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1000"/>
                                        <p:tgtEl>
                                          <p:spTgt spid="3">
                                            <p:txEl>
                                              <p:pRg st="11" end="11"/>
                                            </p:txEl>
                                          </p:spTgt>
                                        </p:tgtEl>
                                      </p:cBhvr>
                                    </p:animEffect>
                                    <p:anim calcmode="lin" valueType="num">
                                      <p:cBhvr>
                                        <p:cTn id="3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1000"/>
                                        <p:tgtEl>
                                          <p:spTgt spid="3">
                                            <p:txEl>
                                              <p:pRg st="12" end="12"/>
                                            </p:txEl>
                                          </p:spTgt>
                                        </p:tgtEl>
                                      </p:cBhvr>
                                    </p:animEffect>
                                    <p:anim calcmode="lin" valueType="num">
                                      <p:cBhvr>
                                        <p:cTn id="4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533400" y="394854"/>
            <a:ext cx="8077200" cy="6068291"/>
          </a:xfrm>
          <a:prstGeom prst="round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t"/>
          <a:lstStyle/>
          <a:p>
            <a:endParaRPr lang="en-US" dirty="0" smtClean="0"/>
          </a:p>
          <a:p>
            <a:endParaRPr lang="en-US" dirty="0"/>
          </a:p>
          <a:p>
            <a:r>
              <a:rPr lang="en-US" sz="2800" b="1" dirty="0" smtClean="0"/>
              <a:t>                                </a:t>
            </a:r>
            <a:r>
              <a:rPr lang="as-IN" sz="2800" b="1" dirty="0" smtClean="0">
                <a:solidFill>
                  <a:schemeClr val="tx2">
                    <a:lumMod val="75000"/>
                  </a:schemeClr>
                </a:solidFill>
              </a:rPr>
              <a:t>ফিউজ </a:t>
            </a:r>
            <a:r>
              <a:rPr lang="as-IN" sz="2800" b="1" dirty="0">
                <a:solidFill>
                  <a:schemeClr val="tx2">
                    <a:lumMod val="75000"/>
                  </a:schemeClr>
                </a:solidFill>
              </a:rPr>
              <a:t>কিঃ</a:t>
            </a:r>
            <a:endParaRPr lang="as-IN" sz="2800" b="1" dirty="0" smtClean="0">
              <a:solidFill>
                <a:schemeClr val="tx2">
                  <a:lumMod val="75000"/>
                </a:schemeClr>
              </a:solidFill>
            </a:endParaRPr>
          </a:p>
          <a:p>
            <a:pPr algn="ctr"/>
            <a:endParaRPr lang="en-US" sz="2800" dirty="0" smtClean="0"/>
          </a:p>
          <a:p>
            <a:endParaRPr lang="en-US" dirty="0"/>
          </a:p>
          <a:p>
            <a:endParaRPr lang="en-US" dirty="0" smtClean="0"/>
          </a:p>
          <a:p>
            <a:pPr algn="just"/>
            <a:r>
              <a:rPr lang="as-IN" dirty="0" smtClean="0"/>
              <a:t>তড়িৎ বর্তনীতে অতিরিক্ত তড়িৎপ্রবাহ রোধ করার জন্য যে বৈদ্যুতিক যন্ত্র ব্যবহার করা হয় তাকে ফিউজ বলে।</a:t>
            </a:r>
            <a:endParaRPr lang="en-US" dirty="0" smtClean="0"/>
          </a:p>
          <a:p>
            <a:pPr algn="just"/>
            <a:endParaRPr lang="as-IN" dirty="0" smtClean="0"/>
          </a:p>
          <a:p>
            <a:pPr algn="just"/>
            <a:r>
              <a:rPr lang="as-IN" dirty="0" smtClean="0"/>
              <a:t>ফিউজ একটি রক্ষাকারী ডিভাইস। যাহা একটি ইলেকট্রিক্যাল সার্কিটে নিদ্ধারিত মানের চেয়ে অধিক ইলেকট্রন প্রবাহিত হলে নিজে পুরে গিয়ে ইলেকট্রন প্রবাহের পথ বিচ্ছিন্ন করে দিয়ে সিস্টেমকে রক্ষাকরে।</a:t>
            </a:r>
            <a:endParaRPr lang="en-US" dirty="0" smtClean="0"/>
          </a:p>
          <a:p>
            <a:pPr algn="just"/>
            <a:r>
              <a:rPr lang="as-IN" dirty="0" smtClean="0"/>
              <a:t/>
            </a:r>
            <a:br>
              <a:rPr lang="as-IN" dirty="0" smtClean="0"/>
            </a:br>
            <a:r>
              <a:rPr lang="as-IN" dirty="0" smtClean="0"/>
              <a:t>অনাকাঙিক্ষত ইলেকট্রন প্রবাহ থেকে সার্কিটকে রক্ষা করতে ফিউজ ব্যবহার করাহয়।</a:t>
            </a:r>
            <a:endParaRPr lang="as-IN"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 y="191470"/>
            <a:ext cx="733425" cy="504825"/>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82" y="6210732"/>
            <a:ext cx="733425" cy="504825"/>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493" y="142441"/>
            <a:ext cx="733425" cy="504825"/>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875" y="6353174"/>
            <a:ext cx="733425" cy="504825"/>
          </a:xfrm>
          <a:prstGeom prst="rect">
            <a:avLst/>
          </a:prstGeom>
        </p:spPr>
      </p:pic>
    </p:spTree>
    <p:extLst>
      <p:ext uri="{BB962C8B-B14F-4D97-AF65-F5344CB8AC3E}">
        <p14:creationId xmlns:p14="http://schemas.microsoft.com/office/powerpoint/2010/main" val="5476066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2" end="2"/>
                                            </p:txEl>
                                          </p:spTgt>
                                        </p:tgtEl>
                                        <p:attrNameLst>
                                          <p:attrName>style.visibility</p:attrName>
                                        </p:attrNameLst>
                                      </p:cBhvr>
                                      <p:to>
                                        <p:strVal val="visible"/>
                                      </p:to>
                                    </p:set>
                                    <p:set>
                                      <p:cBhvr>
                                        <p:cTn id="7" dur="455" fill="hold">
                                          <p:stCondLst>
                                            <p:cond delay="0"/>
                                          </p:stCondLst>
                                        </p:cTn>
                                        <p:tgtEl>
                                          <p:spTgt spid="3">
                                            <p:txEl>
                                              <p:pRg st="2" end="2"/>
                                            </p:txEl>
                                          </p:spTgt>
                                        </p:tgtEl>
                                        <p:attrNameLst>
                                          <p:attrName>style.rotation</p:attrName>
                                        </p:attrNameLst>
                                      </p:cBhvr>
                                      <p:to>
                                        <p:strVal val="-45.0"/>
                                      </p:to>
                                    </p:set>
                                    <p:anim calcmode="lin" valueType="num">
                                      <p:cBhvr>
                                        <p:cTn id="8"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 calcmode="lin" valueType="num">
                                      <p:cBhvr>
                                        <p:cTn id="1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 calcmode="lin" valueType="num">
                                      <p:cBhvr>
                                        <p:cTn id="2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xEl>
                                              <p:pRg st="8" end="8"/>
                                            </p:txEl>
                                          </p:spTgt>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 calcmode="lin" valueType="num">
                                      <p:cBhvr>
                                        <p:cTn id="28"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533400" y="428655"/>
            <a:ext cx="8077200" cy="6068291"/>
          </a:xfrm>
          <a:prstGeom prst="round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t"/>
          <a:lstStyle/>
          <a:p>
            <a:endParaRPr lang="en-US" dirty="0" smtClean="0"/>
          </a:p>
          <a:p>
            <a:r>
              <a:rPr lang="en-US" altLang="en-US" b="1" dirty="0" smtClean="0">
                <a:solidFill>
                  <a:srgbClr val="993300"/>
                </a:solidFill>
                <a:latin typeface="Arial" panose="020B0604020202020204" pitchFamily="34" charset="0"/>
              </a:rPr>
              <a:t>                                            </a:t>
            </a:r>
            <a:r>
              <a:rPr lang="bn-IN" altLang="en-US" b="1" dirty="0" smtClean="0">
                <a:solidFill>
                  <a:srgbClr val="993300"/>
                </a:solidFill>
                <a:latin typeface="Arial" panose="020B0604020202020204" pitchFamily="34" charset="0"/>
              </a:rPr>
              <a:t>ফিউজের </a:t>
            </a:r>
            <a:r>
              <a:rPr lang="bn-IN" altLang="en-US" b="1" dirty="0">
                <a:solidFill>
                  <a:srgbClr val="993300"/>
                </a:solidFill>
                <a:latin typeface="Arial" panose="020B0604020202020204" pitchFamily="34" charset="0"/>
              </a:rPr>
              <a:t>প্রতিকঃ</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9" y="228600"/>
            <a:ext cx="733425" cy="504825"/>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87" y="6147193"/>
            <a:ext cx="733425" cy="504825"/>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875" y="105304"/>
            <a:ext cx="733425" cy="504825"/>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887" y="6322070"/>
            <a:ext cx="733425" cy="504825"/>
          </a:xfrm>
          <a:prstGeom prst="rect">
            <a:avLst/>
          </a:prstGeom>
        </p:spPr>
      </p:pic>
      <p:sp>
        <p:nvSpPr>
          <p:cNvPr id="4" name="Rectangle 1"/>
          <p:cNvSpPr>
            <a:spLocks noChangeArrowheads="1"/>
          </p:cNvSpPr>
          <p:nvPr/>
        </p:nvSpPr>
        <p:spPr bwMode="auto">
          <a:xfrm>
            <a:off x="0" y="28545"/>
            <a:ext cx="2423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anose="020B0604020202020204" pitchFamily="34" charset="0"/>
                <a:hlinkClick r:id="rId4"/>
              </a:rPr>
              <a:t>  </a:t>
            </a:r>
            <a:endParaRPr kumimoji="0" lang="en-US" altLang="en-US" sz="67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Captureuihy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2895600"/>
            <a:ext cx="28575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60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le 2"/>
          <p:cNvSpPr/>
          <p:nvPr/>
        </p:nvSpPr>
        <p:spPr>
          <a:xfrm>
            <a:off x="533400" y="428655"/>
            <a:ext cx="8077200" cy="6068291"/>
          </a:xfrm>
          <a:prstGeom prst="round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t"/>
          <a:lstStyle/>
          <a:p>
            <a:pPr algn="ctr"/>
            <a:r>
              <a:rPr lang="en-US" b="1" dirty="0" smtClean="0"/>
              <a:t> </a:t>
            </a:r>
            <a:r>
              <a:rPr lang="as-IN" b="1" dirty="0" smtClean="0"/>
              <a:t>প্রকারভেদঃ</a:t>
            </a:r>
            <a:endParaRPr lang="en-US" b="1" dirty="0" smtClean="0"/>
          </a:p>
          <a:p>
            <a:pPr algn="ctr"/>
            <a:endParaRPr lang="as-IN" b="1" dirty="0" smtClean="0"/>
          </a:p>
          <a:p>
            <a:r>
              <a:rPr lang="en-US" dirty="0" smtClean="0"/>
              <a:t>                       </a:t>
            </a:r>
            <a:r>
              <a:rPr lang="as-IN" dirty="0" smtClean="0"/>
              <a:t>গঠন অনুযায়ি ফিউজ তিন প্রকার যথাঃ</a:t>
            </a:r>
            <a:endParaRPr lang="en-US" dirty="0" smtClean="0"/>
          </a:p>
          <a:p>
            <a:endParaRPr lang="as-IN" dirty="0" smtClean="0"/>
          </a:p>
          <a:p>
            <a:pPr algn="ctr"/>
            <a:r>
              <a:rPr lang="en-US" dirty="0" smtClean="0"/>
              <a:t>১.</a:t>
            </a:r>
            <a:r>
              <a:rPr lang="as-IN" dirty="0" smtClean="0"/>
              <a:t>রি-ওয়্যায়েবল ফিউজ</a:t>
            </a:r>
            <a:endParaRPr lang="en-US" dirty="0" smtClean="0"/>
          </a:p>
          <a:p>
            <a:pPr marL="342900" indent="-342900" algn="ctr">
              <a:buAutoNum type="arabicPeriod"/>
            </a:pPr>
            <a:endParaRPr lang="as-IN" dirty="0" smtClean="0"/>
          </a:p>
          <a:p>
            <a:pPr algn="ctr"/>
            <a:r>
              <a:rPr lang="en-US" dirty="0" smtClean="0"/>
              <a:t>২.</a:t>
            </a:r>
            <a:r>
              <a:rPr lang="as-IN" dirty="0" smtClean="0"/>
              <a:t>কার্টিজ ফিউজ</a:t>
            </a:r>
            <a:endParaRPr lang="en-US" dirty="0" smtClean="0"/>
          </a:p>
          <a:p>
            <a:pPr algn="ctr"/>
            <a:endParaRPr lang="as-IN" dirty="0" smtClean="0"/>
          </a:p>
          <a:p>
            <a:pPr algn="ctr"/>
            <a:r>
              <a:rPr lang="en-US" dirty="0" smtClean="0"/>
              <a:t>৩.</a:t>
            </a:r>
            <a:r>
              <a:rPr lang="as-IN" dirty="0" smtClean="0"/>
              <a:t>এইচ আর সি ফিউজ</a:t>
            </a:r>
            <a:endParaRPr lang="en-US" dirty="0" smtClean="0"/>
          </a:p>
          <a:p>
            <a:endParaRPr lang="as-IN" dirty="0" smtClean="0"/>
          </a:p>
          <a:p>
            <a:r>
              <a:rPr lang="as-IN" dirty="0" smtClean="0"/>
              <a:t>ভোল্টেজ অনুসারে ফিউজ দুই প্রকার যথাঃ</a:t>
            </a:r>
            <a:endParaRPr lang="en-US" dirty="0" smtClean="0"/>
          </a:p>
          <a:p>
            <a:endParaRPr lang="as-IN" dirty="0" smtClean="0"/>
          </a:p>
          <a:p>
            <a:pPr algn="ctr"/>
            <a:r>
              <a:rPr lang="en-US" dirty="0" smtClean="0"/>
              <a:t>১.</a:t>
            </a:r>
            <a:r>
              <a:rPr lang="as-IN" dirty="0" smtClean="0"/>
              <a:t>লো –ভোল্টেজ ফিউজ</a:t>
            </a:r>
            <a:endParaRPr lang="en-US" dirty="0" smtClean="0"/>
          </a:p>
          <a:p>
            <a:pPr algn="ctr"/>
            <a:endParaRPr lang="as-IN" dirty="0" smtClean="0"/>
          </a:p>
          <a:p>
            <a:pPr algn="ctr"/>
            <a:r>
              <a:rPr lang="en-US" dirty="0" smtClean="0"/>
              <a:t>২.</a:t>
            </a:r>
            <a:r>
              <a:rPr lang="as-IN" dirty="0" smtClean="0"/>
              <a:t>হাই- ভোল্টেজ ফিউজ</a:t>
            </a:r>
            <a:endParaRPr lang="as-IN"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787"/>
            <a:ext cx="733425" cy="504825"/>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87" y="6215989"/>
            <a:ext cx="733425" cy="504825"/>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743" y="204786"/>
            <a:ext cx="733425" cy="504825"/>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683" y="6321503"/>
            <a:ext cx="733425" cy="504825"/>
          </a:xfrm>
          <a:prstGeom prst="rect">
            <a:avLst/>
          </a:prstGeom>
        </p:spPr>
      </p:pic>
      <p:sp>
        <p:nvSpPr>
          <p:cNvPr id="4" name="Rectangle 1"/>
          <p:cNvSpPr>
            <a:spLocks noChangeArrowheads="1"/>
          </p:cNvSpPr>
          <p:nvPr/>
        </p:nvSpPr>
        <p:spPr bwMode="auto">
          <a:xfrm>
            <a:off x="0" y="28545"/>
            <a:ext cx="2423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anose="020B0604020202020204" pitchFamily="34" charset="0"/>
                <a:hlinkClick r:id="rId4"/>
              </a:rPr>
              <a:t>  </a:t>
            </a:r>
            <a:endParaRPr kumimoji="0" lang="en-US" altLang="en-US" sz="67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4792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5" dur="500"/>
                                        <p:tgtEl>
                                          <p:spTgt spid="3">
                                            <p:txEl>
                                              <p:pRg st="2" end="2"/>
                                            </p:txEl>
                                          </p:spTgt>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p:cTn id="1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0"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21" dur="500"/>
                                        <p:tgtEl>
                                          <p:spTgt spid="3">
                                            <p:txEl>
                                              <p:pRg st="4" end="4"/>
                                            </p:txEl>
                                          </p:spTgt>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6"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27" dur="500"/>
                                        <p:tgtEl>
                                          <p:spTgt spid="3">
                                            <p:txEl>
                                              <p:pRg st="6" end="6"/>
                                            </p:txEl>
                                          </p:spTgt>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p:cTn id="3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2"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Scale>
                                      <p:cBhvr>
                                        <p:cTn id="38" dur="1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3">
                                            <p:txEl>
                                              <p:pRg st="10" end="10"/>
                                            </p:txEl>
                                          </p:spTgt>
                                        </p:tgtEl>
                                        <p:attrNameLst>
                                          <p:attrName>ppt_x</p:attrName>
                                          <p:attrName>ppt_y</p:attrName>
                                        </p:attrNameLst>
                                      </p:cBhvr>
                                    </p:animMotion>
                                    <p:animEffect transition="in" filter="fade">
                                      <p:cBhvr>
                                        <p:cTn id="40" dur="1000"/>
                                        <p:tgtEl>
                                          <p:spTgt spid="3">
                                            <p:txEl>
                                              <p:pRg st="10" end="10"/>
                                            </p:txEl>
                                          </p:spTgt>
                                        </p:tgtEl>
                                      </p:cBhvr>
                                    </p:animEffect>
                                  </p:childTnLst>
                                </p:cTn>
                              </p:par>
                              <p:par>
                                <p:cTn id="41" presetID="52"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Scale>
                                      <p:cBhvr>
                                        <p:cTn id="43" dur="1000" decel="50000" fill="hold">
                                          <p:stCondLst>
                                            <p:cond delay="0"/>
                                          </p:stCondLst>
                                        </p:cTn>
                                        <p:tgtEl>
                                          <p:spTgt spid="3">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
                                            <p:txEl>
                                              <p:pRg st="12" end="12"/>
                                            </p:txEl>
                                          </p:spTgt>
                                        </p:tgtEl>
                                        <p:attrNameLst>
                                          <p:attrName>ppt_x</p:attrName>
                                          <p:attrName>ppt_y</p:attrName>
                                        </p:attrNameLst>
                                      </p:cBhvr>
                                    </p:animMotion>
                                    <p:animEffect transition="in" filter="fade">
                                      <p:cBhvr>
                                        <p:cTn id="45" dur="1000"/>
                                        <p:tgtEl>
                                          <p:spTgt spid="3">
                                            <p:txEl>
                                              <p:pRg st="12" end="12"/>
                                            </p:txEl>
                                          </p:spTgt>
                                        </p:tgtEl>
                                      </p:cBhvr>
                                    </p:animEffect>
                                  </p:childTnLst>
                                </p:cTn>
                              </p:par>
                              <p:par>
                                <p:cTn id="46" presetID="52" presetClass="entr" presetSubtype="0" fill="hold" nodeType="withEffect">
                                  <p:stCondLst>
                                    <p:cond delay="0"/>
                                  </p:stCondLst>
                                  <p:childTnLst>
                                    <p:set>
                                      <p:cBhvr>
                                        <p:cTn id="47" dur="1" fill="hold">
                                          <p:stCondLst>
                                            <p:cond delay="0"/>
                                          </p:stCondLst>
                                        </p:cTn>
                                        <p:tgtEl>
                                          <p:spTgt spid="3">
                                            <p:txEl>
                                              <p:pRg st="14" end="14"/>
                                            </p:txEl>
                                          </p:spTgt>
                                        </p:tgtEl>
                                        <p:attrNameLst>
                                          <p:attrName>style.visibility</p:attrName>
                                        </p:attrNameLst>
                                      </p:cBhvr>
                                      <p:to>
                                        <p:strVal val="visible"/>
                                      </p:to>
                                    </p:set>
                                    <p:animScale>
                                      <p:cBhvr>
                                        <p:cTn id="48" dur="1000" decel="50000" fill="hold">
                                          <p:stCondLst>
                                            <p:cond delay="0"/>
                                          </p:stCondLst>
                                        </p:cTn>
                                        <p:tgtEl>
                                          <p:spTgt spid="3">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3">
                                            <p:txEl>
                                              <p:pRg st="14" end="14"/>
                                            </p:txEl>
                                          </p:spTgt>
                                        </p:tgtEl>
                                        <p:attrNameLst>
                                          <p:attrName>ppt_x</p:attrName>
                                          <p:attrName>ppt_y</p:attrName>
                                        </p:attrNameLst>
                                      </p:cBhvr>
                                    </p:animMotion>
                                    <p:animEffect transition="in" filter="fade">
                                      <p:cBhvr>
                                        <p:cTn id="50"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TotalTime>
  <Words>455</Words>
  <Application>Microsoft Office PowerPoint</Application>
  <PresentationFormat>On-screen Show (4:3)</PresentationFormat>
  <Paragraphs>140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dc:creator>
  <cp:lastModifiedBy>r</cp:lastModifiedBy>
  <cp:revision>10</cp:revision>
  <dcterms:created xsi:type="dcterms:W3CDTF">2021-06-29T10:06:47Z</dcterms:created>
  <dcterms:modified xsi:type="dcterms:W3CDTF">2021-06-30T13:14:06Z</dcterms:modified>
</cp:coreProperties>
</file>