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82" r:id="rId3"/>
    <p:sldId id="286" r:id="rId4"/>
    <p:sldId id="284" r:id="rId5"/>
    <p:sldId id="264" r:id="rId6"/>
    <p:sldId id="265" r:id="rId7"/>
    <p:sldId id="288" r:id="rId8"/>
    <p:sldId id="289" r:id="rId9"/>
    <p:sldId id="290" r:id="rId10"/>
    <p:sldId id="291" r:id="rId11"/>
    <p:sldId id="267" r:id="rId12"/>
    <p:sldId id="268" r:id="rId13"/>
    <p:sldId id="270" r:id="rId14"/>
    <p:sldId id="271" r:id="rId15"/>
    <p:sldId id="292" r:id="rId16"/>
    <p:sldId id="266" r:id="rId17"/>
    <p:sldId id="293" r:id="rId18"/>
    <p:sldId id="294" r:id="rId19"/>
    <p:sldId id="295" r:id="rId20"/>
    <p:sldId id="296" r:id="rId21"/>
    <p:sldId id="297" r:id="rId22"/>
    <p:sldId id="298" r:id="rId23"/>
    <p:sldId id="277" r:id="rId24"/>
    <p:sldId id="278" r:id="rId25"/>
    <p:sldId id="279" r:id="rId26"/>
    <p:sldId id="280"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snapToGrid="0" showGuides="1">
      <p:cViewPr varScale="1">
        <p:scale>
          <a:sx n="64" d="100"/>
          <a:sy n="64" d="100"/>
        </p:scale>
        <p:origin x="936" y="48"/>
      </p:cViewPr>
      <p:guideLst>
        <p:guide orient="horz" pos="2160"/>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C46B2-5919-4E2A-889E-379F4719C4BA}" type="datetimeFigureOut">
              <a:rPr lang="en-US" smtClean="0"/>
              <a:t>6/30/2021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8D349-4F7B-46FA-885A-C57091B91EAE}" type="slidenum">
              <a:rPr lang="en-US" smtClean="0"/>
              <a:t>‹#›</a:t>
            </a:fld>
            <a:endParaRPr lang="en-US"/>
          </a:p>
        </p:txBody>
      </p:sp>
    </p:spTree>
    <p:extLst>
      <p:ext uri="{BB962C8B-B14F-4D97-AF65-F5344CB8AC3E}">
        <p14:creationId xmlns:p14="http://schemas.microsoft.com/office/powerpoint/2010/main" val="3183600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8D349-4F7B-46FA-885A-C57091B91EAE}" type="slidenum">
              <a:rPr lang="en-US" smtClean="0"/>
              <a:t>24</a:t>
            </a:fld>
            <a:endParaRPr lang="en-US"/>
          </a:p>
        </p:txBody>
      </p:sp>
    </p:spTree>
    <p:extLst>
      <p:ext uri="{BB962C8B-B14F-4D97-AF65-F5344CB8AC3E}">
        <p14:creationId xmlns:p14="http://schemas.microsoft.com/office/powerpoint/2010/main" val="3081382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61E8888-A18B-4268-A644-75A594222FE0}"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9A0E4-0FA4-4D13-BB54-95AED203FC45}" type="slidenum">
              <a:rPr lang="en-US" smtClean="0"/>
              <a:t>‹#›</a:t>
            </a:fld>
            <a:endParaRPr lang="en-US"/>
          </a:p>
        </p:txBody>
      </p:sp>
    </p:spTree>
    <p:extLst>
      <p:ext uri="{BB962C8B-B14F-4D97-AF65-F5344CB8AC3E}">
        <p14:creationId xmlns:p14="http://schemas.microsoft.com/office/powerpoint/2010/main" val="1883852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1E8888-A18B-4268-A644-75A594222FE0}"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9A0E4-0FA4-4D13-BB54-95AED203FC45}" type="slidenum">
              <a:rPr lang="en-US" smtClean="0"/>
              <a:t>‹#›</a:t>
            </a:fld>
            <a:endParaRPr lang="en-US"/>
          </a:p>
        </p:txBody>
      </p:sp>
    </p:spTree>
    <p:extLst>
      <p:ext uri="{BB962C8B-B14F-4D97-AF65-F5344CB8AC3E}">
        <p14:creationId xmlns:p14="http://schemas.microsoft.com/office/powerpoint/2010/main" val="539263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1E8888-A18B-4268-A644-75A594222FE0}"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9A0E4-0FA4-4D13-BB54-95AED203FC45}" type="slidenum">
              <a:rPr lang="en-US" smtClean="0"/>
              <a:t>‹#›</a:t>
            </a:fld>
            <a:endParaRPr lang="en-US"/>
          </a:p>
        </p:txBody>
      </p:sp>
    </p:spTree>
    <p:extLst>
      <p:ext uri="{BB962C8B-B14F-4D97-AF65-F5344CB8AC3E}">
        <p14:creationId xmlns:p14="http://schemas.microsoft.com/office/powerpoint/2010/main" val="389554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1E8888-A18B-4268-A644-75A594222FE0}"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9A0E4-0FA4-4D13-BB54-95AED203FC45}" type="slidenum">
              <a:rPr lang="en-US" smtClean="0"/>
              <a:t>‹#›</a:t>
            </a:fld>
            <a:endParaRPr lang="en-US"/>
          </a:p>
        </p:txBody>
      </p:sp>
    </p:spTree>
    <p:extLst>
      <p:ext uri="{BB962C8B-B14F-4D97-AF65-F5344CB8AC3E}">
        <p14:creationId xmlns:p14="http://schemas.microsoft.com/office/powerpoint/2010/main" val="2103936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1E8888-A18B-4268-A644-75A594222FE0}"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9A0E4-0FA4-4D13-BB54-95AED203FC45}" type="slidenum">
              <a:rPr lang="en-US" smtClean="0"/>
              <a:t>‹#›</a:t>
            </a:fld>
            <a:endParaRPr lang="en-US"/>
          </a:p>
        </p:txBody>
      </p:sp>
    </p:spTree>
    <p:extLst>
      <p:ext uri="{BB962C8B-B14F-4D97-AF65-F5344CB8AC3E}">
        <p14:creationId xmlns:p14="http://schemas.microsoft.com/office/powerpoint/2010/main" val="1898385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1E8888-A18B-4268-A644-75A594222FE0}" type="datetimeFigureOut">
              <a:rPr lang="en-US" smtClean="0"/>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9A0E4-0FA4-4D13-BB54-95AED203FC45}" type="slidenum">
              <a:rPr lang="en-US" smtClean="0"/>
              <a:t>‹#›</a:t>
            </a:fld>
            <a:endParaRPr lang="en-US"/>
          </a:p>
        </p:txBody>
      </p:sp>
    </p:spTree>
    <p:extLst>
      <p:ext uri="{BB962C8B-B14F-4D97-AF65-F5344CB8AC3E}">
        <p14:creationId xmlns:p14="http://schemas.microsoft.com/office/powerpoint/2010/main" val="2216299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1E8888-A18B-4268-A644-75A594222FE0}" type="datetimeFigureOut">
              <a:rPr lang="en-US" smtClean="0"/>
              <a:t>6/30/2021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E9A0E4-0FA4-4D13-BB54-95AED203FC45}" type="slidenum">
              <a:rPr lang="en-US" smtClean="0"/>
              <a:t>‹#›</a:t>
            </a:fld>
            <a:endParaRPr lang="en-US"/>
          </a:p>
        </p:txBody>
      </p:sp>
    </p:spTree>
    <p:extLst>
      <p:ext uri="{BB962C8B-B14F-4D97-AF65-F5344CB8AC3E}">
        <p14:creationId xmlns:p14="http://schemas.microsoft.com/office/powerpoint/2010/main" val="663783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1E8888-A18B-4268-A644-75A594222FE0}" type="datetimeFigureOut">
              <a:rPr lang="en-US" smtClean="0"/>
              <a:t>6/30/2021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E9A0E4-0FA4-4D13-BB54-95AED203FC45}" type="slidenum">
              <a:rPr lang="en-US" smtClean="0"/>
              <a:t>‹#›</a:t>
            </a:fld>
            <a:endParaRPr lang="en-US"/>
          </a:p>
        </p:txBody>
      </p:sp>
    </p:spTree>
    <p:extLst>
      <p:ext uri="{BB962C8B-B14F-4D97-AF65-F5344CB8AC3E}">
        <p14:creationId xmlns:p14="http://schemas.microsoft.com/office/powerpoint/2010/main" val="3527935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1E8888-A18B-4268-A644-75A594222FE0}" type="datetimeFigureOut">
              <a:rPr lang="en-US" smtClean="0"/>
              <a:t>6/30/2021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E9A0E4-0FA4-4D13-BB54-95AED203FC45}" type="slidenum">
              <a:rPr lang="en-US" smtClean="0"/>
              <a:t>‹#›</a:t>
            </a:fld>
            <a:endParaRPr lang="en-US"/>
          </a:p>
        </p:txBody>
      </p:sp>
    </p:spTree>
    <p:extLst>
      <p:ext uri="{BB962C8B-B14F-4D97-AF65-F5344CB8AC3E}">
        <p14:creationId xmlns:p14="http://schemas.microsoft.com/office/powerpoint/2010/main" val="264482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1E8888-A18B-4268-A644-75A594222FE0}" type="datetimeFigureOut">
              <a:rPr lang="en-US" smtClean="0"/>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9A0E4-0FA4-4D13-BB54-95AED203FC45}" type="slidenum">
              <a:rPr lang="en-US" smtClean="0"/>
              <a:t>‹#›</a:t>
            </a:fld>
            <a:endParaRPr lang="en-US"/>
          </a:p>
        </p:txBody>
      </p:sp>
    </p:spTree>
    <p:extLst>
      <p:ext uri="{BB962C8B-B14F-4D97-AF65-F5344CB8AC3E}">
        <p14:creationId xmlns:p14="http://schemas.microsoft.com/office/powerpoint/2010/main" val="1901872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1E8888-A18B-4268-A644-75A594222FE0}" type="datetimeFigureOut">
              <a:rPr lang="en-US" smtClean="0"/>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9A0E4-0FA4-4D13-BB54-95AED203FC45}" type="slidenum">
              <a:rPr lang="en-US" smtClean="0"/>
              <a:t>‹#›</a:t>
            </a:fld>
            <a:endParaRPr lang="en-US"/>
          </a:p>
        </p:txBody>
      </p:sp>
    </p:spTree>
    <p:extLst>
      <p:ext uri="{BB962C8B-B14F-4D97-AF65-F5344CB8AC3E}">
        <p14:creationId xmlns:p14="http://schemas.microsoft.com/office/powerpoint/2010/main" val="2279261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1E8888-A18B-4268-A644-75A594222FE0}" type="datetimeFigureOut">
              <a:rPr lang="en-US" smtClean="0"/>
              <a:t>6/30/2021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E9A0E4-0FA4-4D13-BB54-95AED203FC45}" type="slidenum">
              <a:rPr lang="en-US" smtClean="0"/>
              <a:t>‹#›</a:t>
            </a:fld>
            <a:endParaRPr lang="en-US"/>
          </a:p>
        </p:txBody>
      </p:sp>
    </p:spTree>
    <p:extLst>
      <p:ext uri="{BB962C8B-B14F-4D97-AF65-F5344CB8AC3E}">
        <p14:creationId xmlns:p14="http://schemas.microsoft.com/office/powerpoint/2010/main" val="3043485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A86D6F0-201A-423E-BA70-222A6AE8BFAB}"/>
              </a:ext>
            </a:extLst>
          </p:cNvPr>
          <p:cNvPicPr>
            <a:picLocks noChangeAspect="1"/>
          </p:cNvPicPr>
          <p:nvPr/>
        </p:nvPicPr>
        <p:blipFill>
          <a:blip r:embed="rId2"/>
          <a:stretch>
            <a:fillRect/>
          </a:stretch>
        </p:blipFill>
        <p:spPr>
          <a:xfrm>
            <a:off x="0" y="0"/>
            <a:ext cx="12477750" cy="7029450"/>
          </a:xfrm>
          <a:prstGeom prst="rect">
            <a:avLst/>
          </a:prstGeom>
        </p:spPr>
      </p:pic>
    </p:spTree>
    <p:extLst>
      <p:ext uri="{BB962C8B-B14F-4D97-AF65-F5344CB8AC3E}">
        <p14:creationId xmlns:p14="http://schemas.microsoft.com/office/powerpoint/2010/main" val="14071767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EADF8B7-9637-4F00-9C21-2D85B95DB5D3}"/>
              </a:ext>
            </a:extLst>
          </p:cNvPr>
          <p:cNvSpPr/>
          <p:nvPr/>
        </p:nvSpPr>
        <p:spPr>
          <a:xfrm>
            <a:off x="2923735" y="110683"/>
            <a:ext cx="6344529" cy="63629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Let's introduce with some key words</a:t>
            </a:r>
          </a:p>
        </p:txBody>
      </p:sp>
      <p:sp>
        <p:nvSpPr>
          <p:cNvPr id="17" name="Rectangle 16">
            <a:extLst>
              <a:ext uri="{FF2B5EF4-FFF2-40B4-BE49-F238E27FC236}">
                <a16:creationId xmlns:a16="http://schemas.microsoft.com/office/drawing/2014/main" id="{D344AFE4-EA33-4E22-9335-CA1E2C9B8CA7}"/>
              </a:ext>
            </a:extLst>
          </p:cNvPr>
          <p:cNvSpPr/>
          <p:nvPr/>
        </p:nvSpPr>
        <p:spPr>
          <a:xfrm>
            <a:off x="2212144" y="4860011"/>
            <a:ext cx="7767710" cy="114133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Meaning: The amount by which something, especially a sum of money,  is too small.</a:t>
            </a:r>
          </a:p>
        </p:txBody>
      </p:sp>
      <p:sp>
        <p:nvSpPr>
          <p:cNvPr id="18" name="Rectangle 17">
            <a:extLst>
              <a:ext uri="{FF2B5EF4-FFF2-40B4-BE49-F238E27FC236}">
                <a16:creationId xmlns:a16="http://schemas.microsoft.com/office/drawing/2014/main" id="{E22AB961-4CE5-4041-9520-BDF14E3EDE65}"/>
              </a:ext>
            </a:extLst>
          </p:cNvPr>
          <p:cNvSpPr/>
          <p:nvPr/>
        </p:nvSpPr>
        <p:spPr>
          <a:xfrm>
            <a:off x="2811193" y="4955769"/>
            <a:ext cx="7043226" cy="78431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Sentence: He made up the </a:t>
            </a:r>
            <a:r>
              <a:rPr lang="en-US" sz="2800" b="1" dirty="0">
                <a:solidFill>
                  <a:schemeClr val="tx1"/>
                </a:solidFill>
              </a:rPr>
              <a:t>deficit</a:t>
            </a:r>
            <a:r>
              <a:rPr lang="en-US" sz="2800" dirty="0">
                <a:solidFill>
                  <a:schemeClr val="tx1"/>
                </a:solidFill>
              </a:rPr>
              <a:t> with a loan.</a:t>
            </a:r>
          </a:p>
        </p:txBody>
      </p:sp>
      <p:sp>
        <p:nvSpPr>
          <p:cNvPr id="19" name="Rectangle 18">
            <a:extLst>
              <a:ext uri="{FF2B5EF4-FFF2-40B4-BE49-F238E27FC236}">
                <a16:creationId xmlns:a16="http://schemas.microsoft.com/office/drawing/2014/main" id="{12D41638-B64B-4BD4-BA2D-36BDD8113486}"/>
              </a:ext>
            </a:extLst>
          </p:cNvPr>
          <p:cNvSpPr/>
          <p:nvPr/>
        </p:nvSpPr>
        <p:spPr>
          <a:xfrm>
            <a:off x="276665" y="1065426"/>
            <a:ext cx="2534529" cy="63629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Word</a:t>
            </a:r>
          </a:p>
        </p:txBody>
      </p:sp>
      <p:sp>
        <p:nvSpPr>
          <p:cNvPr id="20" name="Rectangle 19">
            <a:extLst>
              <a:ext uri="{FF2B5EF4-FFF2-40B4-BE49-F238E27FC236}">
                <a16:creationId xmlns:a16="http://schemas.microsoft.com/office/drawing/2014/main" id="{9F691E76-0543-43A8-9212-B01F584A0475}"/>
              </a:ext>
            </a:extLst>
          </p:cNvPr>
          <p:cNvSpPr/>
          <p:nvPr/>
        </p:nvSpPr>
        <p:spPr>
          <a:xfrm>
            <a:off x="2923736" y="893768"/>
            <a:ext cx="5713828" cy="3816735"/>
          </a:xfrm>
          <a:prstGeom prst="rect">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D41DAB5-DFF9-4E22-8964-DFA46B99D81B}"/>
              </a:ext>
            </a:extLst>
          </p:cNvPr>
          <p:cNvSpPr/>
          <p:nvPr/>
        </p:nvSpPr>
        <p:spPr>
          <a:xfrm>
            <a:off x="9268264" y="1540413"/>
            <a:ext cx="2534529" cy="63629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  shortfall</a:t>
            </a:r>
          </a:p>
        </p:txBody>
      </p:sp>
      <p:sp>
        <p:nvSpPr>
          <p:cNvPr id="22" name="Rectangle 21">
            <a:extLst>
              <a:ext uri="{FF2B5EF4-FFF2-40B4-BE49-F238E27FC236}">
                <a16:creationId xmlns:a16="http://schemas.microsoft.com/office/drawing/2014/main" id="{9C1464CB-A614-4519-B4B6-325A7B85A912}"/>
              </a:ext>
            </a:extLst>
          </p:cNvPr>
          <p:cNvSpPr/>
          <p:nvPr/>
        </p:nvSpPr>
        <p:spPr>
          <a:xfrm>
            <a:off x="9268263" y="2141790"/>
            <a:ext cx="2534529" cy="63629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Deficiency</a:t>
            </a:r>
          </a:p>
        </p:txBody>
      </p:sp>
      <p:sp>
        <p:nvSpPr>
          <p:cNvPr id="23" name="Rectangle 22">
            <a:extLst>
              <a:ext uri="{FF2B5EF4-FFF2-40B4-BE49-F238E27FC236}">
                <a16:creationId xmlns:a16="http://schemas.microsoft.com/office/drawing/2014/main" id="{539B1C14-31EE-410D-A47C-419993F982C4}"/>
              </a:ext>
            </a:extLst>
          </p:cNvPr>
          <p:cNvSpPr/>
          <p:nvPr/>
        </p:nvSpPr>
        <p:spPr>
          <a:xfrm>
            <a:off x="9268263" y="2719309"/>
            <a:ext cx="2534529" cy="63629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Scarcity</a:t>
            </a:r>
          </a:p>
        </p:txBody>
      </p:sp>
      <p:sp>
        <p:nvSpPr>
          <p:cNvPr id="24" name="Rectangle 23">
            <a:extLst>
              <a:ext uri="{FF2B5EF4-FFF2-40B4-BE49-F238E27FC236}">
                <a16:creationId xmlns:a16="http://schemas.microsoft.com/office/drawing/2014/main" id="{373E379E-CE33-4F8C-A470-378248340177}"/>
              </a:ext>
            </a:extLst>
          </p:cNvPr>
          <p:cNvSpPr/>
          <p:nvPr/>
        </p:nvSpPr>
        <p:spPr>
          <a:xfrm>
            <a:off x="9268263" y="3364729"/>
            <a:ext cx="2534529" cy="63629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Discrepancy</a:t>
            </a:r>
          </a:p>
        </p:txBody>
      </p:sp>
      <p:sp>
        <p:nvSpPr>
          <p:cNvPr id="25" name="Rectangle 24">
            <a:extLst>
              <a:ext uri="{FF2B5EF4-FFF2-40B4-BE49-F238E27FC236}">
                <a16:creationId xmlns:a16="http://schemas.microsoft.com/office/drawing/2014/main" id="{DF69972A-D293-413B-95D0-5956FAC22F2A}"/>
              </a:ext>
            </a:extLst>
          </p:cNvPr>
          <p:cNvSpPr/>
          <p:nvPr/>
        </p:nvSpPr>
        <p:spPr>
          <a:xfrm>
            <a:off x="276664" y="1701722"/>
            <a:ext cx="2534529" cy="63629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Deficit</a:t>
            </a:r>
          </a:p>
        </p:txBody>
      </p:sp>
      <p:sp>
        <p:nvSpPr>
          <p:cNvPr id="16" name="Rectangle 15">
            <a:extLst>
              <a:ext uri="{FF2B5EF4-FFF2-40B4-BE49-F238E27FC236}">
                <a16:creationId xmlns:a16="http://schemas.microsoft.com/office/drawing/2014/main" id="{D9B5D0B8-5517-4263-A40C-80167693756C}"/>
              </a:ext>
            </a:extLst>
          </p:cNvPr>
          <p:cNvSpPr/>
          <p:nvPr/>
        </p:nvSpPr>
        <p:spPr>
          <a:xfrm>
            <a:off x="9268264" y="893768"/>
            <a:ext cx="2534529" cy="63629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Synonym</a:t>
            </a:r>
          </a:p>
        </p:txBody>
      </p:sp>
    </p:spTree>
    <p:extLst>
      <p:ext uri="{BB962C8B-B14F-4D97-AF65-F5344CB8AC3E}">
        <p14:creationId xmlns:p14="http://schemas.microsoft.com/office/powerpoint/2010/main" val="235448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2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in)">
                                      <p:cBhvr>
                                        <p:cTn id="18" dur="2000"/>
                                        <p:tgtEl>
                                          <p:spTgt spid="2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ircle(in)">
                                      <p:cBhvr>
                                        <p:cTn id="21" dur="2000"/>
                                        <p:tgtEl>
                                          <p:spTgt spid="20"/>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circle(in)">
                                      <p:cBhvr>
                                        <p:cTn id="24" dur="2000"/>
                                        <p:tgtEl>
                                          <p:spTgt spid="21"/>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ircle(in)">
                                      <p:cBhvr>
                                        <p:cTn id="27" dur="2000"/>
                                        <p:tgtEl>
                                          <p:spTgt spid="22"/>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circle(in)">
                                      <p:cBhvr>
                                        <p:cTn id="30" dur="2000"/>
                                        <p:tgtEl>
                                          <p:spTgt spid="23"/>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circle(in)">
                                      <p:cBhvr>
                                        <p:cTn id="33" dur="2000"/>
                                        <p:tgtEl>
                                          <p:spTgt spid="24"/>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in)">
                                      <p:cBhvr>
                                        <p:cTn id="36" dur="2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grpId="1" nodeType="clickEffect">
                                  <p:stCondLst>
                                    <p:cond delay="0"/>
                                  </p:stCondLst>
                                  <p:childTnLst>
                                    <p:animEffect transition="out" filter="fade">
                                      <p:cBhvr>
                                        <p:cTn id="40" dur="1000"/>
                                        <p:tgtEl>
                                          <p:spTgt spid="17"/>
                                        </p:tgtEl>
                                      </p:cBhvr>
                                    </p:animEffect>
                                    <p:anim calcmode="lin" valueType="num">
                                      <p:cBhvr>
                                        <p:cTn id="41" dur="1000"/>
                                        <p:tgtEl>
                                          <p:spTgt spid="17"/>
                                        </p:tgtEl>
                                        <p:attrNameLst>
                                          <p:attrName>ppt_x</p:attrName>
                                        </p:attrNameLst>
                                      </p:cBhvr>
                                      <p:tavLst>
                                        <p:tav tm="0">
                                          <p:val>
                                            <p:strVal val="ppt_x"/>
                                          </p:val>
                                        </p:tav>
                                        <p:tav tm="100000">
                                          <p:val>
                                            <p:strVal val="ppt_x"/>
                                          </p:val>
                                        </p:tav>
                                      </p:tavLst>
                                    </p:anim>
                                    <p:anim calcmode="lin" valueType="num">
                                      <p:cBhvr>
                                        <p:cTn id="42" dur="1000"/>
                                        <p:tgtEl>
                                          <p:spTgt spid="17"/>
                                        </p:tgtEl>
                                        <p:attrNameLst>
                                          <p:attrName>ppt_y</p:attrName>
                                        </p:attrNameLst>
                                      </p:cBhvr>
                                      <p:tavLst>
                                        <p:tav tm="0">
                                          <p:val>
                                            <p:strVal val="ppt_y"/>
                                          </p:val>
                                        </p:tav>
                                        <p:tav tm="100000">
                                          <p:val>
                                            <p:strVal val="ppt_y+.1"/>
                                          </p:val>
                                        </p:tav>
                                      </p:tavLst>
                                    </p:anim>
                                    <p:set>
                                      <p:cBhvr>
                                        <p:cTn id="43" dur="1" fill="hold">
                                          <p:stCondLst>
                                            <p:cond delay="999"/>
                                          </p:stCondLst>
                                        </p:cTn>
                                        <p:tgtEl>
                                          <p:spTgt spid="1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circle(in)">
                                      <p:cBhvr>
                                        <p:cTn id="4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7" grpId="1" animBg="1"/>
      <p:bldP spid="18" grpId="0" animBg="1"/>
      <p:bldP spid="19" grpId="0" animBg="1"/>
      <p:bldP spid="20" grpId="0" animBg="1"/>
      <p:bldP spid="21" grpId="0" animBg="1"/>
      <p:bldP spid="22" grpId="0" animBg="1"/>
      <p:bldP spid="23" grpId="0" animBg="1"/>
      <p:bldP spid="24" grpId="0" animBg="1"/>
      <p:bldP spid="2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1986" y="5107785"/>
            <a:ext cx="10715625" cy="1200329"/>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Traditional childhood pastimes of climbing  trees and playing </a:t>
            </a:r>
            <a:r>
              <a:rPr lang="en-US" sz="2400" dirty="0" err="1">
                <a:latin typeface="Times New Roman" panose="02020603050405020304" pitchFamily="18" charset="0"/>
                <a:cs typeface="Times New Roman" panose="02020603050405020304" pitchFamily="18" charset="0"/>
              </a:rPr>
              <a:t>Conkers</a:t>
            </a:r>
            <a:r>
              <a:rPr lang="en-US" sz="2400" dirty="0">
                <a:latin typeface="Times New Roman" panose="02020603050405020304" pitchFamily="18" charset="0"/>
                <a:cs typeface="Times New Roman" panose="02020603050405020304" pitchFamily="18" charset="0"/>
              </a:rPr>
              <a:t> are in decline according to survey by the RSPB (Royal Society for the  protection of Birds). It’s a charitable organization registered in England and Wales.</a:t>
            </a:r>
          </a:p>
        </p:txBody>
      </p:sp>
      <p:sp>
        <p:nvSpPr>
          <p:cNvPr id="3" name="Rectangle 2"/>
          <p:cNvSpPr/>
          <p:nvPr/>
        </p:nvSpPr>
        <p:spPr>
          <a:xfrm>
            <a:off x="661986" y="5181399"/>
            <a:ext cx="10477500" cy="830997"/>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The survey shows that people under 34 recall far fewer such childhood outdoor experiences than their counterparts over 55, according to a survey by RSPB.</a:t>
            </a:r>
          </a:p>
        </p:txBody>
      </p:sp>
      <p:sp>
        <p:nvSpPr>
          <p:cNvPr id="4" name="Rectangle 3"/>
          <p:cNvSpPr/>
          <p:nvPr/>
        </p:nvSpPr>
        <p:spPr>
          <a:xfrm>
            <a:off x="938211" y="5181400"/>
            <a:ext cx="10439400" cy="830997"/>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People were asked which of 12 outdoor experiences they could remember during their childhood. </a:t>
            </a:r>
            <a:endParaRPr lang="en-US" sz="2400" dirty="0"/>
          </a:p>
        </p:txBody>
      </p:sp>
      <p:grpSp>
        <p:nvGrpSpPr>
          <p:cNvPr id="8" name="Group 7">
            <a:extLst>
              <a:ext uri="{FF2B5EF4-FFF2-40B4-BE49-F238E27FC236}">
                <a16:creationId xmlns:a16="http://schemas.microsoft.com/office/drawing/2014/main" id="{01DB1CE7-28BD-4589-A5A6-26142C405DC8}"/>
              </a:ext>
            </a:extLst>
          </p:cNvPr>
          <p:cNvGrpSpPr/>
          <p:nvPr/>
        </p:nvGrpSpPr>
        <p:grpSpPr>
          <a:xfrm>
            <a:off x="661985" y="809535"/>
            <a:ext cx="10715625" cy="4298250"/>
            <a:chOff x="76200" y="0"/>
            <a:chExt cx="12058650" cy="4704868"/>
          </a:xfrm>
        </p:grpSpPr>
        <p:pic>
          <p:nvPicPr>
            <p:cNvPr id="6" name="Picture 5">
              <a:extLst>
                <a:ext uri="{FF2B5EF4-FFF2-40B4-BE49-F238E27FC236}">
                  <a16:creationId xmlns:a16="http://schemas.microsoft.com/office/drawing/2014/main" id="{72EFEAEC-B821-47DA-BB9D-D0A0E3C4ADB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200" y="0"/>
              <a:ext cx="11982450" cy="2621190"/>
            </a:xfrm>
            <a:prstGeom prst="rect">
              <a:avLst/>
            </a:prstGeom>
          </p:spPr>
        </p:pic>
        <p:pic>
          <p:nvPicPr>
            <p:cNvPr id="7" name="Picture 6">
              <a:extLst>
                <a:ext uri="{FF2B5EF4-FFF2-40B4-BE49-F238E27FC236}">
                  <a16:creationId xmlns:a16="http://schemas.microsoft.com/office/drawing/2014/main" id="{5035E5F9-60DC-41AA-A4FA-D796A3419F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200" y="2396544"/>
              <a:ext cx="12058650" cy="2308324"/>
            </a:xfrm>
            <a:prstGeom prst="rect">
              <a:avLst/>
            </a:prstGeom>
          </p:spPr>
        </p:pic>
      </p:grpSp>
      <p:sp>
        <p:nvSpPr>
          <p:cNvPr id="5" name="Rectangle 4">
            <a:extLst>
              <a:ext uri="{FF2B5EF4-FFF2-40B4-BE49-F238E27FC236}">
                <a16:creationId xmlns:a16="http://schemas.microsoft.com/office/drawing/2014/main" id="{1C7D1AF6-8115-4BA5-B15D-EE266F572A87}"/>
              </a:ext>
            </a:extLst>
          </p:cNvPr>
          <p:cNvSpPr/>
          <p:nvPr/>
        </p:nvSpPr>
        <p:spPr>
          <a:xfrm>
            <a:off x="4547160" y="182881"/>
            <a:ext cx="3221502" cy="520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 Read the  text.</a:t>
            </a:r>
          </a:p>
        </p:txBody>
      </p:sp>
    </p:spTree>
    <p:extLst>
      <p:ext uri="{BB962C8B-B14F-4D97-AF65-F5344CB8AC3E}">
        <p14:creationId xmlns:p14="http://schemas.microsoft.com/office/powerpoint/2010/main" val="237870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1" nodeType="clickEffect">
                                  <p:stCondLst>
                                    <p:cond delay="0"/>
                                  </p:stCondLst>
                                  <p:childTnLst>
                                    <p:animEffect transition="out" filter="circle(out)">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1" nodeType="clickEffect">
                                  <p:stCondLst>
                                    <p:cond delay="0"/>
                                  </p:stCondLst>
                                  <p:childTnLst>
                                    <p:animEffect transition="out" filter="circle(out)">
                                      <p:cBhvr>
                                        <p:cTn id="21" dur="2000"/>
                                        <p:tgtEl>
                                          <p:spTgt spid="3"/>
                                        </p:tgtEl>
                                      </p:cBhvr>
                                    </p:animEffect>
                                    <p:set>
                                      <p:cBhvr>
                                        <p:cTn id="22" dur="1" fill="hold">
                                          <p:stCondLst>
                                            <p:cond delay="19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4690" y="5306523"/>
            <a:ext cx="10858500" cy="1200329"/>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The answer included making dens, daisy chains, climbing trees, playing </a:t>
            </a:r>
            <a:r>
              <a:rPr lang="en-US" sz="2400" dirty="0" err="1">
                <a:latin typeface="Times New Roman" panose="02020603050405020304" pitchFamily="18" charset="0"/>
                <a:cs typeface="Times New Roman" panose="02020603050405020304" pitchFamily="18" charset="0"/>
              </a:rPr>
              <a:t>conkers</a:t>
            </a:r>
            <a:r>
              <a:rPr lang="en-US" sz="2400" dirty="0">
                <a:latin typeface="Times New Roman" panose="02020603050405020304" pitchFamily="18" charset="0"/>
                <a:cs typeface="Times New Roman" panose="02020603050405020304" pitchFamily="18" charset="0"/>
              </a:rPr>
              <a:t> and feeding birds. Four out of five boys climbed trees and the same numbers of girls made daisy chains. </a:t>
            </a:r>
          </a:p>
        </p:txBody>
      </p:sp>
      <p:pic>
        <p:nvPicPr>
          <p:cNvPr id="3" name="Picture 2">
            <a:extLst>
              <a:ext uri="{FF2B5EF4-FFF2-40B4-BE49-F238E27FC236}">
                <a16:creationId xmlns:a16="http://schemas.microsoft.com/office/drawing/2014/main" id="{BCBEE479-C7F7-496E-948A-B4CE09EFAB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1322" y="518816"/>
            <a:ext cx="10395957" cy="4746186"/>
          </a:xfrm>
          <a:prstGeom prst="rect">
            <a:avLst/>
          </a:prstGeom>
        </p:spPr>
      </p:pic>
      <p:sp>
        <p:nvSpPr>
          <p:cNvPr id="4" name="Rectangle 3">
            <a:extLst>
              <a:ext uri="{FF2B5EF4-FFF2-40B4-BE49-F238E27FC236}">
                <a16:creationId xmlns:a16="http://schemas.microsoft.com/office/drawing/2014/main" id="{E651A2DF-E6A0-432E-85C9-7DE3048689A2}"/>
              </a:ext>
            </a:extLst>
          </p:cNvPr>
          <p:cNvSpPr/>
          <p:nvPr/>
        </p:nvSpPr>
        <p:spPr>
          <a:xfrm>
            <a:off x="757259" y="5491188"/>
            <a:ext cx="10077450" cy="461665"/>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But the survey showed  the numbers declining among the newer generations.</a:t>
            </a:r>
          </a:p>
        </p:txBody>
      </p:sp>
      <p:sp>
        <p:nvSpPr>
          <p:cNvPr id="5" name="Rectangle 4">
            <a:extLst>
              <a:ext uri="{FF2B5EF4-FFF2-40B4-BE49-F238E27FC236}">
                <a16:creationId xmlns:a16="http://schemas.microsoft.com/office/drawing/2014/main" id="{EF476026-6570-49FF-B811-F67E2FF3DCB5}"/>
              </a:ext>
            </a:extLst>
          </p:cNvPr>
          <p:cNvSpPr/>
          <p:nvPr/>
        </p:nvSpPr>
        <p:spPr>
          <a:xfrm>
            <a:off x="574690" y="5306523"/>
            <a:ext cx="10442589" cy="830997"/>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Some 15% more of those aged over 55 had these outdoor experiences in their childhood, compared with those between 15-34 years old. </a:t>
            </a:r>
          </a:p>
        </p:txBody>
      </p:sp>
    </p:spTree>
    <p:extLst>
      <p:ext uri="{BB962C8B-B14F-4D97-AF65-F5344CB8AC3E}">
        <p14:creationId xmlns:p14="http://schemas.microsoft.com/office/powerpoint/2010/main" val="290865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xit" presetSubtype="32" fill="hold" grpId="1" nodeType="clickEffect">
                                  <p:stCondLst>
                                    <p:cond delay="0"/>
                                  </p:stCondLst>
                                  <p:childTnLst>
                                    <p:animEffect transition="out" filter="circle(out)">
                                      <p:cBhvr>
                                        <p:cTn id="14" dur="2000"/>
                                        <p:tgtEl>
                                          <p:spTgt spid="2"/>
                                        </p:tgtEl>
                                      </p:cBhvr>
                                    </p:animEffect>
                                    <p:set>
                                      <p:cBhvr>
                                        <p:cTn id="15" dur="1" fill="hold">
                                          <p:stCondLst>
                                            <p:cond delay="19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grpId="1" nodeType="clickEffect">
                                  <p:stCondLst>
                                    <p:cond delay="0"/>
                                  </p:stCondLst>
                                  <p:childTnLst>
                                    <p:animEffect transition="out" filter="circle(out)">
                                      <p:cBhvr>
                                        <p:cTn id="24" dur="2000"/>
                                        <p:tgtEl>
                                          <p:spTgt spid="4"/>
                                        </p:tgtEl>
                                      </p:cBhvr>
                                    </p:animEffect>
                                    <p:set>
                                      <p:cBhvr>
                                        <p:cTn id="25" dur="1" fill="hold">
                                          <p:stCondLst>
                                            <p:cond delay="1999"/>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xit" presetSubtype="32" fill="hold" grpId="1" nodeType="clickEffect">
                                  <p:stCondLst>
                                    <p:cond delay="0"/>
                                  </p:stCondLst>
                                  <p:childTnLst>
                                    <p:animEffect transition="out" filter="circle(out)">
                                      <p:cBhvr>
                                        <p:cTn id="34" dur="2000"/>
                                        <p:tgtEl>
                                          <p:spTgt spid="5"/>
                                        </p:tgtEl>
                                      </p:cBhvr>
                                    </p:animEffect>
                                    <p:set>
                                      <p:cBhvr>
                                        <p:cTn id="35"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2610" y="4857749"/>
            <a:ext cx="10386780" cy="1200329"/>
          </a:xfrm>
          <a:prstGeom prst="rect">
            <a:avLst/>
          </a:prstGeom>
        </p:spPr>
        <p:txBody>
          <a:bodyPr wrap="square">
            <a:spAutoFit/>
          </a:bodyPr>
          <a:lstStyle/>
          <a:p>
            <a:pPr algn="just"/>
            <a:r>
              <a:rPr lang="en-US" sz="2400" dirty="0">
                <a:latin typeface="Times New Roman" pitchFamily="18" charset="0"/>
                <a:cs typeface="Times New Roman" pitchFamily="18" charset="0"/>
              </a:rPr>
              <a:t>Some 92% of the public agreed that experiences of nature were still important to children, and 82% agreed that schools should play a role in providing them to all children.</a:t>
            </a:r>
          </a:p>
        </p:txBody>
      </p:sp>
      <p:sp>
        <p:nvSpPr>
          <p:cNvPr id="3" name="Rectangle 2"/>
          <p:cNvSpPr/>
          <p:nvPr/>
        </p:nvSpPr>
        <p:spPr>
          <a:xfrm>
            <a:off x="902610" y="4857750"/>
            <a:ext cx="10565490" cy="830997"/>
          </a:xfrm>
          <a:prstGeom prst="rect">
            <a:avLst/>
          </a:prstGeom>
        </p:spPr>
        <p:txBody>
          <a:bodyPr wrap="square">
            <a:spAutoFit/>
          </a:bodyPr>
          <a:lstStyle/>
          <a:p>
            <a:pPr algn="just"/>
            <a:r>
              <a:rPr lang="en-US" sz="2400" dirty="0">
                <a:latin typeface="Times New Roman" pitchFamily="18" charset="0"/>
                <a:cs typeface="Times New Roman" pitchFamily="18" charset="0"/>
              </a:rPr>
              <a:t>The survey has highlighted the positive impact of contact with nature on a child's education, health, wellbeing and social skills. </a:t>
            </a:r>
          </a:p>
        </p:txBody>
      </p:sp>
      <p:pic>
        <p:nvPicPr>
          <p:cNvPr id="4" name="Picture 3">
            <a:extLst>
              <a:ext uri="{FF2B5EF4-FFF2-40B4-BE49-F238E27FC236}">
                <a16:creationId xmlns:a16="http://schemas.microsoft.com/office/drawing/2014/main" id="{9B344D10-D88A-4693-94DB-823E72986C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2610" y="512877"/>
            <a:ext cx="10386780" cy="4363923"/>
          </a:xfrm>
          <a:prstGeom prst="rect">
            <a:avLst/>
          </a:prstGeom>
        </p:spPr>
      </p:pic>
      <p:sp>
        <p:nvSpPr>
          <p:cNvPr id="6" name="TextBox 5">
            <a:extLst>
              <a:ext uri="{FF2B5EF4-FFF2-40B4-BE49-F238E27FC236}">
                <a16:creationId xmlns:a16="http://schemas.microsoft.com/office/drawing/2014/main" id="{1D801FE4-1BD5-4958-99D3-E3E9C66B1257}"/>
              </a:ext>
            </a:extLst>
          </p:cNvPr>
          <p:cNvSpPr txBox="1"/>
          <p:nvPr/>
        </p:nvSpPr>
        <p:spPr>
          <a:xfrm>
            <a:off x="902610" y="4857749"/>
            <a:ext cx="10386780" cy="1200329"/>
          </a:xfrm>
          <a:prstGeom prst="rect">
            <a:avLst/>
          </a:prstGeom>
          <a:noFill/>
        </p:spPr>
        <p:txBody>
          <a:bodyPr wrap="square">
            <a:spAutoFit/>
          </a:bodyPr>
          <a:lstStyle/>
          <a:p>
            <a:r>
              <a:rPr lang="en-US" sz="2400" dirty="0">
                <a:latin typeface="Times New Roman" pitchFamily="18" charset="0"/>
                <a:cs typeface="Times New Roman" pitchFamily="18" charset="0"/>
              </a:rPr>
              <a:t>At the same time, there has been a decline in these opportunities, with negative consequences for children, families and society - a condition now known as nature deficit disorder. </a:t>
            </a:r>
            <a:endParaRPr lang="en-US" sz="2400" dirty="0"/>
          </a:p>
        </p:txBody>
      </p:sp>
    </p:spTree>
    <p:extLst>
      <p:ext uri="{BB962C8B-B14F-4D97-AF65-F5344CB8AC3E}">
        <p14:creationId xmlns:p14="http://schemas.microsoft.com/office/powerpoint/2010/main" val="158663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xit" presetSubtype="32" fill="hold" grpId="1" nodeType="clickEffect">
                                  <p:stCondLst>
                                    <p:cond delay="0"/>
                                  </p:stCondLst>
                                  <p:childTnLst>
                                    <p:animEffect transition="out" filter="circle(out)">
                                      <p:cBhvr>
                                        <p:cTn id="14" dur="2000"/>
                                        <p:tgtEl>
                                          <p:spTgt spid="3"/>
                                        </p:tgtEl>
                                      </p:cBhvr>
                                    </p:animEffect>
                                    <p:set>
                                      <p:cBhvr>
                                        <p:cTn id="15" dur="1" fill="hold">
                                          <p:stCondLst>
                                            <p:cond delay="19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grpId="1" nodeType="clickEffect">
                                  <p:stCondLst>
                                    <p:cond delay="0"/>
                                  </p:stCondLst>
                                  <p:childTnLst>
                                    <p:animEffect transition="out" filter="circle(out)">
                                      <p:cBhvr>
                                        <p:cTn id="24" dur="2000"/>
                                        <p:tgtEl>
                                          <p:spTgt spid="6"/>
                                        </p:tgtEl>
                                      </p:cBhvr>
                                    </p:animEffect>
                                    <p:set>
                                      <p:cBhvr>
                                        <p:cTn id="25" dur="1" fill="hold">
                                          <p:stCondLst>
                                            <p:cond delay="19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6733" y="4408814"/>
            <a:ext cx="10122108" cy="2308324"/>
          </a:xfrm>
          <a:prstGeom prst="rect">
            <a:avLst/>
          </a:prstGeom>
        </p:spPr>
        <p:txBody>
          <a:bodyPr wrap="square">
            <a:spAutoFit/>
          </a:bodyPr>
          <a:lstStyle/>
          <a:p>
            <a:pPr algn="just"/>
            <a:r>
              <a:rPr lang="en-US" sz="2400" dirty="0">
                <a:latin typeface="Times New Roman" pitchFamily="18" charset="0"/>
                <a:cs typeface="Times New Roman" pitchFamily="18" charset="0"/>
              </a:rPr>
              <a:t>Mike Clarke, chief executive of the RSPB,  will meet parliament members on Tuesday to urge the government to join other organizations in providing children with first-hand experiences of the natural environment... “We believe this guidance should include the many positive impacts to children of having contact with nature and learning outside the classroom”.</a:t>
            </a:r>
            <a:endParaRPr lang="en-US" sz="2400" dirty="0"/>
          </a:p>
          <a:p>
            <a:pPr algn="just"/>
            <a:r>
              <a:rPr lang="en-US" sz="2400" dirty="0">
                <a:latin typeface="Times New Roman" pitchFamily="18" charset="0"/>
                <a:cs typeface="Times New Roman" pitchFamily="18" charset="0"/>
              </a:rPr>
              <a:t>  </a:t>
            </a:r>
          </a:p>
        </p:txBody>
      </p:sp>
      <p:grpSp>
        <p:nvGrpSpPr>
          <p:cNvPr id="16" name="Group 15">
            <a:extLst>
              <a:ext uri="{FF2B5EF4-FFF2-40B4-BE49-F238E27FC236}">
                <a16:creationId xmlns:a16="http://schemas.microsoft.com/office/drawing/2014/main" id="{1CCA0308-8AF8-4B72-BFC2-3E2BC910E1C3}"/>
              </a:ext>
            </a:extLst>
          </p:cNvPr>
          <p:cNvGrpSpPr/>
          <p:nvPr/>
        </p:nvGrpSpPr>
        <p:grpSpPr>
          <a:xfrm rot="573691">
            <a:off x="1002800" y="340004"/>
            <a:ext cx="10279372" cy="4424491"/>
            <a:chOff x="656057" y="-721116"/>
            <a:chExt cx="7015919" cy="3660042"/>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6057" y="381466"/>
              <a:ext cx="2557460" cy="2557460"/>
            </a:xfrm>
            <a:prstGeom prst="rect">
              <a:avLst/>
            </a:prstGeom>
            <a:ln w="38100" cap="sq">
              <a:noFill/>
              <a:prstDash val="solid"/>
              <a:miter lim="800000"/>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7" name="Picture 6">
              <a:extLst>
                <a:ext uri="{FF2B5EF4-FFF2-40B4-BE49-F238E27FC236}">
                  <a16:creationId xmlns:a16="http://schemas.microsoft.com/office/drawing/2014/main" id="{72F345D6-A441-4B65-B0CD-FA2D5B7C34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1560" y="275793"/>
              <a:ext cx="2557460" cy="2557460"/>
            </a:xfrm>
            <a:prstGeom prst="rect">
              <a:avLst/>
            </a:prstGeom>
            <a:ln w="38100" cap="sq">
              <a:noFill/>
              <a:prstDash val="solid"/>
              <a:miter lim="800000"/>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8" name="Picture 7">
              <a:extLst>
                <a:ext uri="{FF2B5EF4-FFF2-40B4-BE49-F238E27FC236}">
                  <a16:creationId xmlns:a16="http://schemas.microsoft.com/office/drawing/2014/main" id="{5EDE83D8-0256-43E0-9401-850D14A504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0502" y="146831"/>
              <a:ext cx="2557460" cy="2557460"/>
            </a:xfrm>
            <a:prstGeom prst="rect">
              <a:avLst/>
            </a:prstGeom>
            <a:ln w="38100" cap="sq">
              <a:noFill/>
              <a:prstDash val="solid"/>
              <a:miter lim="800000"/>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9" name="Picture 8">
              <a:extLst>
                <a:ext uri="{FF2B5EF4-FFF2-40B4-BE49-F238E27FC236}">
                  <a16:creationId xmlns:a16="http://schemas.microsoft.com/office/drawing/2014/main" id="{125168C3-7DBC-4F82-8F40-F46E947339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1064" y="111159"/>
              <a:ext cx="2557460" cy="2414958"/>
            </a:xfrm>
            <a:prstGeom prst="rect">
              <a:avLst/>
            </a:prstGeom>
            <a:ln w="38100" cap="sq">
              <a:noFill/>
              <a:prstDash val="solid"/>
              <a:miter lim="800000"/>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 name="Picture 9">
              <a:extLst>
                <a:ext uri="{FF2B5EF4-FFF2-40B4-BE49-F238E27FC236}">
                  <a16:creationId xmlns:a16="http://schemas.microsoft.com/office/drawing/2014/main" id="{6278D883-86B4-4407-B730-1F3F53F23A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9678" y="-78677"/>
              <a:ext cx="2557460" cy="2473694"/>
            </a:xfrm>
            <a:prstGeom prst="rect">
              <a:avLst/>
            </a:prstGeom>
            <a:ln w="38100" cap="sq">
              <a:noFill/>
              <a:prstDash val="solid"/>
              <a:miter lim="800000"/>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1" name="Picture 10">
              <a:extLst>
                <a:ext uri="{FF2B5EF4-FFF2-40B4-BE49-F238E27FC236}">
                  <a16:creationId xmlns:a16="http://schemas.microsoft.com/office/drawing/2014/main" id="{929BFF21-4947-47A7-8269-B9D67C77CC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4995" y="-225753"/>
              <a:ext cx="2557460" cy="2477711"/>
            </a:xfrm>
            <a:prstGeom prst="rect">
              <a:avLst/>
            </a:prstGeom>
            <a:ln w="38100" cap="sq">
              <a:noFill/>
              <a:prstDash val="solid"/>
              <a:miter lim="800000"/>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2" name="Picture 11">
              <a:extLst>
                <a:ext uri="{FF2B5EF4-FFF2-40B4-BE49-F238E27FC236}">
                  <a16:creationId xmlns:a16="http://schemas.microsoft.com/office/drawing/2014/main" id="{6E5E1915-4E9F-499C-A5E4-29BC8104B18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08815" y="-376946"/>
              <a:ext cx="2557460" cy="2465679"/>
            </a:xfrm>
            <a:prstGeom prst="rect">
              <a:avLst/>
            </a:prstGeom>
            <a:ln w="38100" cap="sq">
              <a:noFill/>
              <a:prstDash val="solid"/>
              <a:miter lim="800000"/>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3" name="Picture 12">
              <a:extLst>
                <a:ext uri="{FF2B5EF4-FFF2-40B4-BE49-F238E27FC236}">
                  <a16:creationId xmlns:a16="http://schemas.microsoft.com/office/drawing/2014/main" id="{7E344F88-1B31-4C41-AB29-18CFB74799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77888" y="-502490"/>
              <a:ext cx="2557460" cy="2515505"/>
            </a:xfrm>
            <a:prstGeom prst="rect">
              <a:avLst/>
            </a:prstGeom>
            <a:ln w="38100" cap="sq">
              <a:noFill/>
              <a:prstDash val="solid"/>
              <a:miter lim="800000"/>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7" name="Picture 16">
              <a:extLst>
                <a:ext uri="{FF2B5EF4-FFF2-40B4-BE49-F238E27FC236}">
                  <a16:creationId xmlns:a16="http://schemas.microsoft.com/office/drawing/2014/main" id="{9D78DF70-456E-43EA-A4A9-93A3071E315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09489" y="-616589"/>
              <a:ext cx="2557460" cy="2515505"/>
            </a:xfrm>
            <a:prstGeom prst="rect">
              <a:avLst/>
            </a:prstGeom>
            <a:ln w="38100" cap="sq">
              <a:noFill/>
              <a:prstDash val="solid"/>
              <a:miter lim="800000"/>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8" name="Picture 17">
              <a:extLst>
                <a:ext uri="{FF2B5EF4-FFF2-40B4-BE49-F238E27FC236}">
                  <a16:creationId xmlns:a16="http://schemas.microsoft.com/office/drawing/2014/main" id="{80022608-FC75-430A-9D19-481B75A000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14516" y="-721116"/>
              <a:ext cx="2557460" cy="2515505"/>
            </a:xfrm>
            <a:prstGeom prst="rect">
              <a:avLst/>
            </a:prstGeom>
            <a:ln w="38100" cap="sq">
              <a:noFill/>
              <a:prstDash val="solid"/>
              <a:miter lim="800000"/>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grpSp>
    </p:spTree>
    <p:extLst>
      <p:ext uri="{BB962C8B-B14F-4D97-AF65-F5344CB8AC3E}">
        <p14:creationId xmlns:p14="http://schemas.microsoft.com/office/powerpoint/2010/main" val="44765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0564" y="120220"/>
            <a:ext cx="10935621" cy="1454950"/>
          </a:xfrm>
          <a:prstGeom prst="rect">
            <a:avLst/>
          </a:prstGeom>
        </p:spPr>
        <p:txBody>
          <a:bodyPr wrap="square">
            <a:spAutoFit/>
          </a:bodyPr>
          <a:lstStyle/>
          <a:p>
            <a:pPr>
              <a:lnSpc>
                <a:spcPct val="107000"/>
              </a:lnSpc>
            </a:pPr>
            <a:r>
              <a:rPr lang="en-US" sz="2800" b="1" dirty="0">
                <a:ea typeface="Calibri" panose="020F0502020204030204" pitchFamily="34" charset="0"/>
                <a:cs typeface="Times New Roman" panose="02020603050405020304" pitchFamily="18" charset="0"/>
              </a:rPr>
              <a:t>B. Read the following words and write their meanings as you understand them from the context. If you don’t understand, check the words from a dictionary.</a:t>
            </a:r>
          </a:p>
        </p:txBody>
      </p:sp>
      <p:pic>
        <p:nvPicPr>
          <p:cNvPr id="4" name="Picture 3">
            <a:extLst>
              <a:ext uri="{FF2B5EF4-FFF2-40B4-BE49-F238E27FC236}">
                <a16:creationId xmlns:a16="http://schemas.microsoft.com/office/drawing/2014/main" id="{842F11F6-1C69-4631-BD52-F8314E73323B}"/>
              </a:ext>
            </a:extLst>
          </p:cNvPr>
          <p:cNvPicPr>
            <a:picLocks noChangeAspect="1"/>
          </p:cNvPicPr>
          <p:nvPr/>
        </p:nvPicPr>
        <p:blipFill>
          <a:blip r:embed="rId2"/>
          <a:stretch>
            <a:fillRect/>
          </a:stretch>
        </p:blipFill>
        <p:spPr>
          <a:xfrm>
            <a:off x="924732" y="1575170"/>
            <a:ext cx="4426199" cy="2868215"/>
          </a:xfrm>
          <a:prstGeom prst="rect">
            <a:avLst/>
          </a:prstGeom>
        </p:spPr>
      </p:pic>
      <p:pic>
        <p:nvPicPr>
          <p:cNvPr id="5" name="Picture 4">
            <a:extLst>
              <a:ext uri="{FF2B5EF4-FFF2-40B4-BE49-F238E27FC236}">
                <a16:creationId xmlns:a16="http://schemas.microsoft.com/office/drawing/2014/main" id="{BA371C11-4315-446E-8DD1-4203AE866EF4}"/>
              </a:ext>
            </a:extLst>
          </p:cNvPr>
          <p:cNvPicPr>
            <a:picLocks noChangeAspect="1"/>
          </p:cNvPicPr>
          <p:nvPr/>
        </p:nvPicPr>
        <p:blipFill>
          <a:blip r:embed="rId3"/>
          <a:stretch>
            <a:fillRect/>
          </a:stretch>
        </p:blipFill>
        <p:spPr>
          <a:xfrm>
            <a:off x="5895079" y="1575170"/>
            <a:ext cx="4426199" cy="2887033"/>
          </a:xfrm>
          <a:prstGeom prst="rect">
            <a:avLst/>
          </a:prstGeom>
        </p:spPr>
      </p:pic>
      <p:sp>
        <p:nvSpPr>
          <p:cNvPr id="10" name="TextBox 9">
            <a:extLst>
              <a:ext uri="{FF2B5EF4-FFF2-40B4-BE49-F238E27FC236}">
                <a16:creationId xmlns:a16="http://schemas.microsoft.com/office/drawing/2014/main" id="{E7E72BF5-778D-431C-B8EC-B237D7224065}"/>
              </a:ext>
            </a:extLst>
          </p:cNvPr>
          <p:cNvSpPr txBox="1"/>
          <p:nvPr/>
        </p:nvSpPr>
        <p:spPr>
          <a:xfrm>
            <a:off x="525695" y="4491011"/>
            <a:ext cx="10741573" cy="2246769"/>
          </a:xfrm>
          <a:prstGeom prst="rect">
            <a:avLst/>
          </a:prstGeom>
          <a:noFill/>
        </p:spPr>
        <p:txBody>
          <a:bodyPr wrap="square">
            <a:spAutoFit/>
          </a:bodyPr>
          <a:lstStyle/>
          <a:p>
            <a:pPr algn="just"/>
            <a:r>
              <a:rPr lang="en-US" sz="2800" b="1" dirty="0" err="1">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Conkers</a:t>
            </a:r>
            <a:r>
              <a:rPr lang="en-US" sz="28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en-US" sz="2800" b="1" dirty="0" err="1"/>
              <a:t>Conkers</a:t>
            </a:r>
            <a:r>
              <a:rPr lang="en-US" sz="2800" b="1" dirty="0"/>
              <a:t> is a traditional children's game in Great Britain and Ireland played using the seeds of horse chestnut trees—the name '</a:t>
            </a:r>
            <a:r>
              <a:rPr lang="en-US" sz="2800" b="1" dirty="0" err="1"/>
              <a:t>conker</a:t>
            </a:r>
            <a:r>
              <a:rPr lang="en-US" sz="2800" b="1" dirty="0"/>
              <a:t>' is also applied to the seed and to the tree itself. The game is played by two players, each with a </a:t>
            </a:r>
            <a:r>
              <a:rPr lang="en-US" sz="2800" b="1" dirty="0" err="1"/>
              <a:t>conker</a:t>
            </a:r>
            <a:r>
              <a:rPr lang="en-US" sz="2800" b="1" dirty="0"/>
              <a:t> threaded onto a piece of string: they take turns striking each other's </a:t>
            </a:r>
            <a:r>
              <a:rPr lang="en-US" sz="2800" b="1" dirty="0" err="1"/>
              <a:t>conker</a:t>
            </a:r>
            <a:r>
              <a:rPr lang="en-US" sz="2800" b="1" dirty="0"/>
              <a:t> until one breaks.</a:t>
            </a:r>
            <a:endParaRPr lang="en-US" sz="2800" dirty="0"/>
          </a:p>
        </p:txBody>
      </p:sp>
    </p:spTree>
    <p:extLst>
      <p:ext uri="{BB962C8B-B14F-4D97-AF65-F5344CB8AC3E}">
        <p14:creationId xmlns:p14="http://schemas.microsoft.com/office/powerpoint/2010/main" val="29230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4"/>
                                        </p:tgtEl>
                                      </p:cBhvr>
                                    </p:animEffect>
                                  </p:childTnLst>
                                </p:cTn>
                              </p:par>
                              <p:par>
                                <p:cTn id="20" presetID="25"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5"/>
                                        </p:tgtEl>
                                      </p:cBhvr>
                                    </p:animEffect>
                                  </p:childTnLst>
                                </p:cTn>
                              </p:par>
                              <p:par>
                                <p:cTn id="30" presetID="2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5" dur="1000" fill="hold"/>
                                        <p:tgtEl>
                                          <p:spTgt spid="10"/>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18964" y="4552078"/>
            <a:ext cx="5358767" cy="993926"/>
          </a:xfrm>
          <a:prstGeom prst="rect">
            <a:avLst/>
          </a:prstGeom>
        </p:spPr>
        <p:txBody>
          <a:bodyPr wrap="square">
            <a:spAutoFit/>
          </a:bodyPr>
          <a:lstStyle/>
          <a:p>
            <a:pPr algn="just">
              <a:lnSpc>
                <a:spcPct val="107000"/>
              </a:lnSpc>
            </a:pPr>
            <a:r>
              <a:rPr lang="en-US" sz="28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Dens: </a:t>
            </a:r>
            <a:r>
              <a:rPr lang="en-US" sz="2800" b="1" dirty="0"/>
              <a:t>A small structure built by children as a place to play.</a:t>
            </a:r>
            <a:endParaRPr lang="en-US" sz="2800" b="1" dirty="0">
              <a:effectLs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658A9994-F70A-4CFB-BA00-A0E6CE79C64D}"/>
              </a:ext>
            </a:extLst>
          </p:cNvPr>
          <p:cNvPicPr>
            <a:picLocks noChangeAspect="1"/>
          </p:cNvPicPr>
          <p:nvPr/>
        </p:nvPicPr>
        <p:blipFill>
          <a:blip r:embed="rId2"/>
          <a:stretch>
            <a:fillRect/>
          </a:stretch>
        </p:blipFill>
        <p:spPr>
          <a:xfrm>
            <a:off x="628416" y="673702"/>
            <a:ext cx="4693092" cy="3758213"/>
          </a:xfrm>
          <a:prstGeom prst="rect">
            <a:avLst/>
          </a:prstGeom>
        </p:spPr>
      </p:pic>
      <p:sp>
        <p:nvSpPr>
          <p:cNvPr id="8" name="Rectangle 7">
            <a:extLst>
              <a:ext uri="{FF2B5EF4-FFF2-40B4-BE49-F238E27FC236}">
                <a16:creationId xmlns:a16="http://schemas.microsoft.com/office/drawing/2014/main" id="{D15EE04B-187E-4FFF-8B99-C32D599C25AA}"/>
              </a:ext>
            </a:extLst>
          </p:cNvPr>
          <p:cNvSpPr/>
          <p:nvPr/>
        </p:nvSpPr>
        <p:spPr>
          <a:xfrm>
            <a:off x="544642" y="4552078"/>
            <a:ext cx="4776866" cy="993926"/>
          </a:xfrm>
          <a:prstGeom prst="rect">
            <a:avLst/>
          </a:prstGeom>
        </p:spPr>
        <p:txBody>
          <a:bodyPr wrap="square">
            <a:spAutoFit/>
          </a:bodyPr>
          <a:lstStyle/>
          <a:p>
            <a:pPr algn="just">
              <a:lnSpc>
                <a:spcPct val="107000"/>
              </a:lnSpc>
            </a:pPr>
            <a:r>
              <a:rPr lang="en-US" sz="28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Dens: </a:t>
            </a:r>
            <a:r>
              <a:rPr lang="en-US" sz="2800" b="1" dirty="0">
                <a:ea typeface="Calibri" panose="020F0502020204030204" pitchFamily="34" charset="0"/>
                <a:cs typeface="Times New Roman" panose="02020603050405020304" pitchFamily="18" charset="0"/>
              </a:rPr>
              <a:t>The hidden home of wild animals.</a:t>
            </a:r>
            <a:endParaRPr lang="en-US" sz="2800" b="1" dirty="0">
              <a:effectLs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B0CEC9F8-0E71-4775-BB73-D9EE7940E5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6636" y="669791"/>
            <a:ext cx="5181600" cy="3886200"/>
          </a:xfrm>
          <a:prstGeom prst="rect">
            <a:avLst/>
          </a:prstGeom>
        </p:spPr>
      </p:pic>
    </p:spTree>
    <p:extLst>
      <p:ext uri="{BB962C8B-B14F-4D97-AF65-F5344CB8AC3E}">
        <p14:creationId xmlns:p14="http://schemas.microsoft.com/office/powerpoint/2010/main" val="102056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
                                        </p:tgtEl>
                                      </p:cBhvr>
                                    </p:animEffect>
                                  </p:childTnLst>
                                </p:cTn>
                              </p:par>
                              <p:par>
                                <p:cTn id="25" presetID="25"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4"/>
                                        </p:tgtEl>
                                      </p:cBhvr>
                                    </p:animEffect>
                                  </p:childTnLst>
                                </p:cTn>
                              </p:par>
                              <p:par>
                                <p:cTn id="35" presetID="25"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0" dur="1000" fill="hold"/>
                                        <p:tgtEl>
                                          <p:spTgt spid="7"/>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5EE04B-187E-4FFF-8B99-C32D599C25AA}"/>
              </a:ext>
            </a:extLst>
          </p:cNvPr>
          <p:cNvSpPr/>
          <p:nvPr/>
        </p:nvSpPr>
        <p:spPr>
          <a:xfrm>
            <a:off x="1490930" y="5272543"/>
            <a:ext cx="9558070" cy="532903"/>
          </a:xfrm>
          <a:prstGeom prst="rect">
            <a:avLst/>
          </a:prstGeom>
        </p:spPr>
        <p:txBody>
          <a:bodyPr wrap="square">
            <a:spAutoFit/>
          </a:bodyPr>
          <a:lstStyle/>
          <a:p>
            <a:pPr algn="just">
              <a:lnSpc>
                <a:spcPct val="107000"/>
              </a:lnSpc>
            </a:pPr>
            <a:r>
              <a:rPr lang="en-US" sz="28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Decline: A gradual or continuous loss of numbers or value.</a:t>
            </a:r>
            <a:endParaRPr lang="en-US" sz="2800" b="1" dirty="0">
              <a:effectLs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DDB2EFF8-FCCC-414C-95FC-ECDE314F2CF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2046" y1="48454" x2="32432" y2="61340"/>
                        <a14:foregroundMark x1="80695" y1="76289" x2="80695" y2="76289"/>
                        <a14:foregroundMark x1="77220" y1="73196" x2="70656" y2="67526"/>
                        <a14:foregroundMark x1="17375" y1="30412" x2="20463" y2="45876"/>
                        <a14:foregroundMark x1="45560" y1="57732" x2="46332" y2="65464"/>
                        <a14:foregroundMark x1="51737" y1="64433" x2="52124" y2="72165"/>
                        <a14:foregroundMark x1="59459" y1="72165" x2="59459" y2="78351"/>
                        <a14:foregroundMark x1="66795" y1="76804" x2="67181" y2="83505"/>
                        <a14:backgroundMark x1="21449" y1="45533" x2="20849" y2="89175"/>
                      </a14:backgroundRemoval>
                    </a14:imgEffect>
                  </a14:imgLayer>
                </a14:imgProps>
              </a:ext>
            </a:extLst>
          </a:blip>
          <a:stretch>
            <a:fillRect/>
          </a:stretch>
        </p:blipFill>
        <p:spPr>
          <a:xfrm>
            <a:off x="1757284" y="-346128"/>
            <a:ext cx="8212668" cy="6151574"/>
          </a:xfrm>
          <a:prstGeom prst="rect">
            <a:avLst/>
          </a:prstGeom>
        </p:spPr>
      </p:pic>
    </p:spTree>
    <p:extLst>
      <p:ext uri="{BB962C8B-B14F-4D97-AF65-F5344CB8AC3E}">
        <p14:creationId xmlns:p14="http://schemas.microsoft.com/office/powerpoint/2010/main" val="129191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5EE04B-187E-4FFF-8B99-C32D599C25AA}"/>
              </a:ext>
            </a:extLst>
          </p:cNvPr>
          <p:cNvSpPr/>
          <p:nvPr/>
        </p:nvSpPr>
        <p:spPr>
          <a:xfrm>
            <a:off x="149902" y="3888738"/>
            <a:ext cx="11632367" cy="2838021"/>
          </a:xfrm>
          <a:prstGeom prst="rect">
            <a:avLst/>
          </a:prstGeom>
        </p:spPr>
        <p:txBody>
          <a:bodyPr wrap="square">
            <a:spAutoFit/>
          </a:bodyPr>
          <a:lstStyle/>
          <a:p>
            <a:pPr algn="just">
              <a:lnSpc>
                <a:spcPct val="107000"/>
              </a:lnSpc>
            </a:pPr>
            <a:r>
              <a:rPr lang="en-US" sz="2800" b="1" dirty="0"/>
              <a:t>Highlight: Highlight refers to the action or process of making an object stand out from the rest of the objects on the display screen. The highlighted objects could be a selected block of text, menu options or command buttons. The objects are usually highlighted when they are selected by a combination of mouse clicks or keyboard buttons. The highlighted objects appear more prominent than the rest of the objects.</a:t>
            </a:r>
            <a:endParaRPr lang="en-US" sz="2800" b="1" dirty="0">
              <a:effectLs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811FFC0-669E-4EC2-875A-4E19AB26509E}"/>
              </a:ext>
            </a:extLst>
          </p:cNvPr>
          <p:cNvPicPr>
            <a:picLocks noChangeAspect="1"/>
          </p:cNvPicPr>
          <p:nvPr/>
        </p:nvPicPr>
        <p:blipFill>
          <a:blip r:embed="rId2"/>
          <a:stretch>
            <a:fillRect/>
          </a:stretch>
        </p:blipFill>
        <p:spPr>
          <a:xfrm>
            <a:off x="338689" y="131241"/>
            <a:ext cx="5627396" cy="3757497"/>
          </a:xfrm>
          <a:prstGeom prst="rect">
            <a:avLst/>
          </a:prstGeom>
        </p:spPr>
      </p:pic>
      <p:sp>
        <p:nvSpPr>
          <p:cNvPr id="5" name="Rectangle 4">
            <a:extLst>
              <a:ext uri="{FF2B5EF4-FFF2-40B4-BE49-F238E27FC236}">
                <a16:creationId xmlns:a16="http://schemas.microsoft.com/office/drawing/2014/main" id="{10F8365D-46E0-4525-A0AA-A13162FB9D0F}"/>
              </a:ext>
            </a:extLst>
          </p:cNvPr>
          <p:cNvSpPr/>
          <p:nvPr/>
        </p:nvSpPr>
        <p:spPr>
          <a:xfrm>
            <a:off x="6096000" y="1109272"/>
            <a:ext cx="5261548" cy="205365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800" dirty="0"/>
              <a:t>Emphasize</a:t>
            </a:r>
          </a:p>
        </p:txBody>
      </p:sp>
    </p:spTree>
    <p:extLst>
      <p:ext uri="{BB962C8B-B14F-4D97-AF65-F5344CB8AC3E}">
        <p14:creationId xmlns:p14="http://schemas.microsoft.com/office/powerpoint/2010/main" val="5876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5EE04B-187E-4FFF-8B99-C32D599C25AA}"/>
              </a:ext>
            </a:extLst>
          </p:cNvPr>
          <p:cNvSpPr/>
          <p:nvPr/>
        </p:nvSpPr>
        <p:spPr>
          <a:xfrm>
            <a:off x="254835" y="4383414"/>
            <a:ext cx="5673356" cy="993926"/>
          </a:xfrm>
          <a:prstGeom prst="rect">
            <a:avLst/>
          </a:prstGeom>
        </p:spPr>
        <p:txBody>
          <a:bodyPr wrap="square">
            <a:spAutoFit/>
          </a:bodyPr>
          <a:lstStyle/>
          <a:p>
            <a:pPr algn="just">
              <a:lnSpc>
                <a:spcPct val="107000"/>
              </a:lnSpc>
            </a:pPr>
            <a:r>
              <a:rPr lang="en-US" sz="2800" b="1" dirty="0"/>
              <a:t>Impact: Impression of one thing on another.</a:t>
            </a:r>
            <a:endParaRPr lang="en-US" sz="2800" b="1" dirty="0">
              <a:effectLs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8E275DC5-2F01-4FBD-AC0F-9EBFA0D9CFE4}"/>
              </a:ext>
            </a:extLst>
          </p:cNvPr>
          <p:cNvPicPr>
            <a:picLocks noChangeAspect="1"/>
          </p:cNvPicPr>
          <p:nvPr/>
        </p:nvPicPr>
        <p:blipFill>
          <a:blip r:embed="rId2"/>
          <a:stretch>
            <a:fillRect/>
          </a:stretch>
        </p:blipFill>
        <p:spPr>
          <a:xfrm>
            <a:off x="494677" y="608038"/>
            <a:ext cx="5673356" cy="3634178"/>
          </a:xfrm>
          <a:prstGeom prst="rect">
            <a:avLst/>
          </a:prstGeom>
        </p:spPr>
      </p:pic>
      <p:pic>
        <p:nvPicPr>
          <p:cNvPr id="3" name="Picture 2">
            <a:extLst>
              <a:ext uri="{FF2B5EF4-FFF2-40B4-BE49-F238E27FC236}">
                <a16:creationId xmlns:a16="http://schemas.microsoft.com/office/drawing/2014/main" id="{B687CA9F-0C2D-4CDA-90D4-9394EBB308FA}"/>
              </a:ext>
            </a:extLst>
          </p:cNvPr>
          <p:cNvPicPr>
            <a:picLocks noChangeAspect="1"/>
          </p:cNvPicPr>
          <p:nvPr/>
        </p:nvPicPr>
        <p:blipFill>
          <a:blip r:embed="rId3"/>
          <a:stretch>
            <a:fillRect/>
          </a:stretch>
        </p:blipFill>
        <p:spPr>
          <a:xfrm>
            <a:off x="6351455" y="608037"/>
            <a:ext cx="5470265" cy="3516599"/>
          </a:xfrm>
          <a:prstGeom prst="rect">
            <a:avLst/>
          </a:prstGeom>
        </p:spPr>
      </p:pic>
      <p:sp>
        <p:nvSpPr>
          <p:cNvPr id="7" name="Rectangle 6">
            <a:extLst>
              <a:ext uri="{FF2B5EF4-FFF2-40B4-BE49-F238E27FC236}">
                <a16:creationId xmlns:a16="http://schemas.microsoft.com/office/drawing/2014/main" id="{CDA0AA5C-09BC-4460-A7B5-995AEAD52DBC}"/>
              </a:ext>
            </a:extLst>
          </p:cNvPr>
          <p:cNvSpPr/>
          <p:nvPr/>
        </p:nvSpPr>
        <p:spPr>
          <a:xfrm>
            <a:off x="6351454" y="4383414"/>
            <a:ext cx="5470265" cy="1454950"/>
          </a:xfrm>
          <a:prstGeom prst="rect">
            <a:avLst/>
          </a:prstGeom>
        </p:spPr>
        <p:txBody>
          <a:bodyPr wrap="square">
            <a:spAutoFit/>
          </a:bodyPr>
          <a:lstStyle/>
          <a:p>
            <a:pPr algn="just">
              <a:lnSpc>
                <a:spcPct val="107000"/>
              </a:lnSpc>
            </a:pPr>
            <a:r>
              <a:rPr lang="en-US" sz="2800" b="1" dirty="0">
                <a:effectLst/>
                <a:ea typeface="Calibri" panose="020F0502020204030204" pitchFamily="34" charset="0"/>
                <a:cs typeface="Times New Roman" panose="02020603050405020304" pitchFamily="18" charset="0"/>
              </a:rPr>
              <a:t>Consequence: A result of effect, typically one that is unwelcome or unpleasant</a:t>
            </a:r>
          </a:p>
        </p:txBody>
      </p:sp>
    </p:spTree>
    <p:extLst>
      <p:ext uri="{BB962C8B-B14F-4D97-AF65-F5344CB8AC3E}">
        <p14:creationId xmlns:p14="http://schemas.microsoft.com/office/powerpoint/2010/main" val="267901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8183" y="222774"/>
            <a:ext cx="6343403" cy="101566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6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INTRODUCTION</a:t>
            </a:r>
          </a:p>
        </p:txBody>
      </p:sp>
      <p:sp>
        <p:nvSpPr>
          <p:cNvPr id="4" name="TextBox 3"/>
          <p:cNvSpPr txBox="1"/>
          <p:nvPr/>
        </p:nvSpPr>
        <p:spPr>
          <a:xfrm>
            <a:off x="3696233" y="1497338"/>
            <a:ext cx="7276567" cy="2308324"/>
          </a:xfrm>
          <a:prstGeom prst="rect">
            <a:avLst/>
          </a:prstGeom>
          <a:noFill/>
          <a:ln>
            <a:noFill/>
          </a:ln>
        </p:spPr>
        <p:txBody>
          <a:bodyPr wrap="square" rtlCol="0">
            <a:spAutoFit/>
          </a:bodyPr>
          <a:lstStyle/>
          <a:p>
            <a:pPr algn="just"/>
            <a:r>
              <a:rPr lang="en-US" sz="3600" dirty="0">
                <a:latin typeface="Times New Roman" panose="02020603050405020304" pitchFamily="18" charset="0"/>
                <a:cs typeface="Times New Roman" panose="02020603050405020304" pitchFamily="18" charset="0"/>
              </a:rPr>
              <a:t>MD. AFSAR ALI</a:t>
            </a:r>
          </a:p>
          <a:p>
            <a:pPr algn="just"/>
            <a:r>
              <a:rPr lang="en-US" sz="3600" dirty="0">
                <a:latin typeface="Times New Roman" panose="02020603050405020304" pitchFamily="18" charset="0"/>
                <a:cs typeface="Times New Roman" panose="02020603050405020304" pitchFamily="18" charset="0"/>
              </a:rPr>
              <a:t>Assistant Teacher in English</a:t>
            </a:r>
          </a:p>
          <a:p>
            <a:pPr algn="just"/>
            <a:r>
              <a:rPr lang="en-US" sz="3600" dirty="0">
                <a:latin typeface="Times New Roman" panose="02020603050405020304" pitchFamily="18" charset="0"/>
                <a:cs typeface="Times New Roman" panose="02020603050405020304" pitchFamily="18" charset="0"/>
              </a:rPr>
              <a:t>MAJHIRA MODEL HIGH SCHOOL</a:t>
            </a:r>
          </a:p>
          <a:p>
            <a:pPr algn="just"/>
            <a:r>
              <a:rPr lang="en-US" sz="3600" dirty="0">
                <a:latin typeface="Times New Roman" panose="02020603050405020304" pitchFamily="18" charset="0"/>
                <a:cs typeface="Times New Roman" panose="02020603050405020304" pitchFamily="18" charset="0"/>
              </a:rPr>
              <a:t>SHAJAHANPUR, BOGURA</a:t>
            </a:r>
          </a:p>
        </p:txBody>
      </p:sp>
      <p:sp>
        <p:nvSpPr>
          <p:cNvPr id="6" name="TextBox 5">
            <a:extLst>
              <a:ext uri="{FF2B5EF4-FFF2-40B4-BE49-F238E27FC236}">
                <a16:creationId xmlns:a16="http://schemas.microsoft.com/office/drawing/2014/main" id="{EFD7077C-C013-4C5D-922A-C86D82350ED2}"/>
              </a:ext>
            </a:extLst>
          </p:cNvPr>
          <p:cNvSpPr txBox="1"/>
          <p:nvPr/>
        </p:nvSpPr>
        <p:spPr>
          <a:xfrm>
            <a:off x="6787775" y="4927065"/>
            <a:ext cx="5113938" cy="1200329"/>
          </a:xfrm>
          <a:prstGeom prst="rect">
            <a:avLst/>
          </a:prstGeom>
          <a:noFill/>
          <a:ln>
            <a:noFill/>
          </a:ln>
        </p:spPr>
        <p:txBody>
          <a:bodyPr wrap="square" rtlCol="0">
            <a:spAutoFit/>
          </a:bodyPr>
          <a:lstStyle/>
          <a:p>
            <a:pPr algn="just"/>
            <a:r>
              <a:rPr lang="en-US"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ENGLISH FOR TODAY</a:t>
            </a:r>
          </a:p>
          <a:p>
            <a:pPr algn="just"/>
            <a:r>
              <a:rPr lang="en-US"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CLASS: NINE</a:t>
            </a:r>
          </a:p>
        </p:txBody>
      </p:sp>
      <p:sp>
        <p:nvSpPr>
          <p:cNvPr id="7" name="Rectangle 6">
            <a:extLst>
              <a:ext uri="{FF2B5EF4-FFF2-40B4-BE49-F238E27FC236}">
                <a16:creationId xmlns:a16="http://schemas.microsoft.com/office/drawing/2014/main" id="{201C403E-E63E-4D36-8EF4-14A059B352E0}"/>
              </a:ext>
            </a:extLst>
          </p:cNvPr>
          <p:cNvSpPr/>
          <p:nvPr/>
        </p:nvSpPr>
        <p:spPr>
          <a:xfrm>
            <a:off x="1451428" y="1497338"/>
            <a:ext cx="1988457" cy="2308324"/>
          </a:xfrm>
          <a:prstGeom prst="rect">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49437B1-8291-4F83-AAC4-E94B40D86BDC}"/>
              </a:ext>
            </a:extLst>
          </p:cNvPr>
          <p:cNvSpPr/>
          <p:nvPr/>
        </p:nvSpPr>
        <p:spPr>
          <a:xfrm>
            <a:off x="4847771" y="4128407"/>
            <a:ext cx="1940004" cy="246450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80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3"/>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3"/>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strVal val="#ppt_w+.3"/>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Effect transition="in" filter="fade">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5EE04B-187E-4FFF-8B99-C32D599C25AA}"/>
              </a:ext>
            </a:extLst>
          </p:cNvPr>
          <p:cNvSpPr/>
          <p:nvPr/>
        </p:nvSpPr>
        <p:spPr>
          <a:xfrm>
            <a:off x="254835" y="4383414"/>
            <a:ext cx="5673356" cy="1454950"/>
          </a:xfrm>
          <a:prstGeom prst="rect">
            <a:avLst/>
          </a:prstGeom>
        </p:spPr>
        <p:txBody>
          <a:bodyPr wrap="square">
            <a:spAutoFit/>
          </a:bodyPr>
          <a:lstStyle/>
          <a:p>
            <a:pPr algn="just">
              <a:lnSpc>
                <a:spcPct val="107000"/>
              </a:lnSpc>
            </a:pPr>
            <a:r>
              <a:rPr lang="en-US" sz="2800" b="1" dirty="0"/>
              <a:t>Disorder: A physical or mental condition that is not normal or healthy.</a:t>
            </a:r>
            <a:endParaRPr lang="en-US" sz="2800" b="1" dirty="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CDA0AA5C-09BC-4460-A7B5-995AEAD52DBC}"/>
              </a:ext>
            </a:extLst>
          </p:cNvPr>
          <p:cNvSpPr/>
          <p:nvPr/>
        </p:nvSpPr>
        <p:spPr>
          <a:xfrm>
            <a:off x="6466900" y="4383413"/>
            <a:ext cx="5470265" cy="532903"/>
          </a:xfrm>
          <a:prstGeom prst="rect">
            <a:avLst/>
          </a:prstGeom>
        </p:spPr>
        <p:txBody>
          <a:bodyPr wrap="square">
            <a:spAutoFit/>
          </a:bodyPr>
          <a:lstStyle/>
          <a:p>
            <a:pPr algn="just">
              <a:lnSpc>
                <a:spcPct val="107000"/>
              </a:lnSpc>
            </a:pPr>
            <a:r>
              <a:rPr lang="en-US" sz="2800" b="1" dirty="0">
                <a:effectLst/>
                <a:ea typeface="Calibri" panose="020F0502020204030204" pitchFamily="34" charset="0"/>
                <a:cs typeface="Times New Roman" panose="02020603050405020304" pitchFamily="18" charset="0"/>
              </a:rPr>
              <a:t>Urge: To demand, request.</a:t>
            </a:r>
          </a:p>
        </p:txBody>
      </p:sp>
      <p:pic>
        <p:nvPicPr>
          <p:cNvPr id="4" name="Picture 3">
            <a:extLst>
              <a:ext uri="{FF2B5EF4-FFF2-40B4-BE49-F238E27FC236}">
                <a16:creationId xmlns:a16="http://schemas.microsoft.com/office/drawing/2014/main" id="{C4389A59-C4C2-4C19-BEE0-2E5EBE740434}"/>
              </a:ext>
            </a:extLst>
          </p:cNvPr>
          <p:cNvPicPr>
            <a:picLocks noChangeAspect="1"/>
          </p:cNvPicPr>
          <p:nvPr/>
        </p:nvPicPr>
        <p:blipFill>
          <a:blip r:embed="rId2"/>
          <a:stretch>
            <a:fillRect/>
          </a:stretch>
        </p:blipFill>
        <p:spPr>
          <a:xfrm>
            <a:off x="387618" y="648508"/>
            <a:ext cx="5222767" cy="3734906"/>
          </a:xfrm>
          <a:prstGeom prst="rect">
            <a:avLst/>
          </a:prstGeom>
        </p:spPr>
      </p:pic>
      <p:pic>
        <p:nvPicPr>
          <p:cNvPr id="5" name="Picture 4">
            <a:extLst>
              <a:ext uri="{FF2B5EF4-FFF2-40B4-BE49-F238E27FC236}">
                <a16:creationId xmlns:a16="http://schemas.microsoft.com/office/drawing/2014/main" id="{AF20B172-C2AF-44F1-82C1-16B3DA5D33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51454" y="648507"/>
            <a:ext cx="4435366" cy="3734906"/>
          </a:xfrm>
          <a:prstGeom prst="rect">
            <a:avLst/>
          </a:prstGeom>
        </p:spPr>
      </p:pic>
    </p:spTree>
    <p:extLst>
      <p:ext uri="{BB962C8B-B14F-4D97-AF65-F5344CB8AC3E}">
        <p14:creationId xmlns:p14="http://schemas.microsoft.com/office/powerpoint/2010/main" val="227821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7806AC-D96C-4D0F-B89A-27479DF7C023}"/>
              </a:ext>
            </a:extLst>
          </p:cNvPr>
          <p:cNvSpPr/>
          <p:nvPr/>
        </p:nvSpPr>
        <p:spPr>
          <a:xfrm>
            <a:off x="449213" y="55640"/>
            <a:ext cx="11198836" cy="983283"/>
          </a:xfrm>
          <a:prstGeom prst="rect">
            <a:avLst/>
          </a:prstGeom>
        </p:spPr>
        <p:txBody>
          <a:bodyPr wrap="square">
            <a:spAutoFit/>
          </a:bodyPr>
          <a:lstStyle/>
          <a:p>
            <a:pPr algn="just">
              <a:lnSpc>
                <a:spcPct val="107000"/>
              </a:lnSpc>
            </a:pPr>
            <a:r>
              <a:rPr lang="en-US" sz="2800" dirty="0">
                <a:latin typeface="Times New Roman" panose="02020603050405020304" pitchFamily="18" charset="0"/>
                <a:cs typeface="Times New Roman" panose="02020603050405020304" pitchFamily="18" charset="0"/>
              </a:rPr>
              <a:t>C. Read the following statement from the text in A and say what the subject of comparison in. Find out the other comparison in the text above.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CCB8AF7F-6DCE-4BD4-AC46-D7F25AEA507D}"/>
              </a:ext>
            </a:extLst>
          </p:cNvPr>
          <p:cNvSpPr/>
          <p:nvPr/>
        </p:nvSpPr>
        <p:spPr>
          <a:xfrm>
            <a:off x="449214" y="5501751"/>
            <a:ext cx="10506950" cy="856068"/>
          </a:xfrm>
          <a:prstGeom prst="rect">
            <a:avLst/>
          </a:prstGeom>
        </p:spPr>
        <p:txBody>
          <a:bodyPr wrap="square">
            <a:spAutoFit/>
          </a:bodyPr>
          <a:lstStyle/>
          <a:p>
            <a:pPr algn="just">
              <a:lnSpc>
                <a:spcPct val="107000"/>
              </a:lnSpc>
            </a:pPr>
            <a:r>
              <a:rPr lang="en-US" sz="2400" dirty="0">
                <a:latin typeface="Times New Roman" panose="02020603050405020304" pitchFamily="18" charset="0"/>
                <a:cs typeface="Times New Roman" panose="02020603050405020304" pitchFamily="18" charset="0"/>
              </a:rPr>
              <a:t>People under 34 recall fewer such childhood out door experiences than people over 55, according to the survey by Ipsos Mori for RSPB.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9012E8A-0222-43C5-9E1D-8EDECC0A7E2B}"/>
              </a:ext>
            </a:extLst>
          </p:cNvPr>
          <p:cNvSpPr/>
          <p:nvPr/>
        </p:nvSpPr>
        <p:spPr>
          <a:xfrm>
            <a:off x="449214" y="5304165"/>
            <a:ext cx="10506950" cy="1251240"/>
          </a:xfrm>
          <a:prstGeom prst="rect">
            <a:avLst/>
          </a:prstGeom>
        </p:spPr>
        <p:txBody>
          <a:bodyPr wrap="square">
            <a:spAutoFit/>
          </a:bodyPr>
          <a:lstStyle/>
          <a:p>
            <a:pPr algn="just">
              <a:lnSpc>
                <a:spcPct val="107000"/>
              </a:lnSpc>
            </a:pPr>
            <a:r>
              <a:rPr lang="en-US" sz="2400" dirty="0">
                <a:latin typeface="Times New Roman" panose="02020603050405020304" pitchFamily="18" charset="0"/>
                <a:cs typeface="Times New Roman" panose="02020603050405020304" pitchFamily="18" charset="0"/>
              </a:rPr>
              <a:t>Ans: Here the change of  pastimes has been compared. The other comparison is that some 15% more of those aged over 55 had these outdoor experiences in their childhood, compared with those between 15-34 years old.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A3A836B0-22E4-4A6C-BDB0-CF5800227A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13870" y="1038923"/>
            <a:ext cx="3503278" cy="4265242"/>
          </a:xfrm>
          <a:prstGeom prst="rect">
            <a:avLst/>
          </a:prstGeom>
        </p:spPr>
      </p:pic>
    </p:spTree>
    <p:extLst>
      <p:ext uri="{BB962C8B-B14F-4D97-AF65-F5344CB8AC3E}">
        <p14:creationId xmlns:p14="http://schemas.microsoft.com/office/powerpoint/2010/main" val="237234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xit" presetSubtype="0" fill="hold" grpId="1" nodeType="clickEffect">
                                  <p:stCondLst>
                                    <p:cond delay="0"/>
                                  </p:stCondLst>
                                  <p:childTnLst>
                                    <p:animEffect transition="out" filter="fade">
                                      <p:cBhvr>
                                        <p:cTn id="19" dur="1000"/>
                                        <p:tgtEl>
                                          <p:spTgt spid="3"/>
                                        </p:tgtEl>
                                      </p:cBhvr>
                                    </p:animEffect>
                                    <p:anim calcmode="lin" valueType="num">
                                      <p:cBhvr>
                                        <p:cTn id="20" dur="1000"/>
                                        <p:tgtEl>
                                          <p:spTgt spid="3"/>
                                        </p:tgtEl>
                                        <p:attrNameLst>
                                          <p:attrName>ppt_x</p:attrName>
                                        </p:attrNameLst>
                                      </p:cBhvr>
                                      <p:tavLst>
                                        <p:tav tm="0">
                                          <p:val>
                                            <p:strVal val="ppt_x"/>
                                          </p:val>
                                        </p:tav>
                                        <p:tav tm="100000">
                                          <p:val>
                                            <p:strVal val="ppt_x"/>
                                          </p:val>
                                        </p:tav>
                                      </p:tavLst>
                                    </p:anim>
                                    <p:anim calcmode="lin" valueType="num">
                                      <p:cBhvr>
                                        <p:cTn id="21" dur="1000"/>
                                        <p:tgtEl>
                                          <p:spTgt spid="3"/>
                                        </p:tgtEl>
                                        <p:attrNameLst>
                                          <p:attrName>ppt_y</p:attrName>
                                        </p:attrNameLst>
                                      </p:cBhvr>
                                      <p:tavLst>
                                        <p:tav tm="0">
                                          <p:val>
                                            <p:strVal val="ppt_y"/>
                                          </p:val>
                                        </p:tav>
                                        <p:tav tm="100000">
                                          <p:val>
                                            <p:strVal val="ppt_y+.1"/>
                                          </p:val>
                                        </p:tav>
                                      </p:tavLst>
                                    </p:anim>
                                    <p:set>
                                      <p:cBhvr>
                                        <p:cTn id="22" dur="1" fill="hold">
                                          <p:stCondLst>
                                            <p:cond delay="9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7806AC-D96C-4D0F-B89A-27479DF7C023}"/>
              </a:ext>
            </a:extLst>
          </p:cNvPr>
          <p:cNvSpPr/>
          <p:nvPr/>
        </p:nvSpPr>
        <p:spPr>
          <a:xfrm>
            <a:off x="676866" y="32022"/>
            <a:ext cx="10506950" cy="1260345"/>
          </a:xfrm>
          <a:prstGeom prst="rect">
            <a:avLst/>
          </a:prstGeom>
        </p:spPr>
        <p:txBody>
          <a:bodyPr wrap="square">
            <a:spAutoFit/>
          </a:bodyPr>
          <a:lstStyle/>
          <a:p>
            <a:pPr algn="just">
              <a:lnSpc>
                <a:spcPct val="107000"/>
              </a:lnSpc>
            </a:pPr>
            <a:r>
              <a:rPr lang="en-US" sz="2400" dirty="0">
                <a:latin typeface="Times New Roman" panose="02020603050405020304" pitchFamily="18" charset="0"/>
                <a:cs typeface="Times New Roman" panose="02020603050405020304" pitchFamily="18" charset="0"/>
              </a:rPr>
              <a:t>D. Do you agree that if children have more contacts with nature, they may have a positive impact on them? Make a list of the benefits or harms they may have if taken to nature frequently.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CCB8AF7F-6DCE-4BD4-AC46-D7F25AEA507D}"/>
              </a:ext>
            </a:extLst>
          </p:cNvPr>
          <p:cNvSpPr/>
          <p:nvPr/>
        </p:nvSpPr>
        <p:spPr>
          <a:xfrm>
            <a:off x="501020" y="4257927"/>
            <a:ext cx="11189960" cy="2445862"/>
          </a:xfrm>
          <a:prstGeom prst="rect">
            <a:avLst/>
          </a:prstGeom>
        </p:spPr>
        <p:txBody>
          <a:bodyPr wrap="square">
            <a:spAutoFit/>
          </a:bodyPr>
          <a:lstStyle/>
          <a:p>
            <a:pPr algn="just">
              <a:lnSpc>
                <a:spcPct val="107000"/>
              </a:lnSpc>
            </a:pPr>
            <a:r>
              <a:rPr lang="en-US" sz="2400" dirty="0"/>
              <a:t>Ans: Nature is the best healer. Children can be benefitted if they are taken to nature frequently, Some of them are listed below:</a:t>
            </a:r>
          </a:p>
          <a:p>
            <a:pPr marL="514350" indent="-514350" algn="just">
              <a:lnSpc>
                <a:spcPct val="107000"/>
              </a:lnSpc>
              <a:buAutoNum type="arabicPeriod"/>
            </a:pPr>
            <a:r>
              <a:rPr lang="en-US" sz="2400" dirty="0">
                <a:effectLst/>
                <a:ea typeface="Calibri" panose="020F0502020204030204" pitchFamily="34" charset="0"/>
                <a:cs typeface="Times New Roman" panose="02020603050405020304" pitchFamily="18" charset="0"/>
              </a:rPr>
              <a:t>Nature broadens one’s mind.</a:t>
            </a:r>
            <a:endParaRPr lang="en-US" sz="2400" dirty="0">
              <a:ea typeface="Calibri" panose="020F0502020204030204" pitchFamily="34" charset="0"/>
              <a:cs typeface="Times New Roman" panose="02020603050405020304" pitchFamily="18" charset="0"/>
            </a:endParaRPr>
          </a:p>
          <a:p>
            <a:pPr marL="514350" indent="-514350" algn="just">
              <a:lnSpc>
                <a:spcPct val="107000"/>
              </a:lnSpc>
              <a:buAutoNum type="arabicPeriod"/>
            </a:pPr>
            <a:r>
              <a:rPr lang="en-US" sz="2400" dirty="0">
                <a:effectLst/>
                <a:ea typeface="Calibri" panose="020F0502020204030204" pitchFamily="34" charset="0"/>
                <a:cs typeface="Times New Roman" panose="02020603050405020304" pitchFamily="18" charset="0"/>
              </a:rPr>
              <a:t>It teaches one to be votary of knowledge.</a:t>
            </a:r>
          </a:p>
          <a:p>
            <a:pPr marL="514350" indent="-514350" algn="just">
              <a:lnSpc>
                <a:spcPct val="107000"/>
              </a:lnSpc>
              <a:buAutoNum type="arabicPeriod"/>
            </a:pPr>
            <a:r>
              <a:rPr lang="en-US" sz="2400" dirty="0">
                <a:ea typeface="Calibri" panose="020F0502020204030204" pitchFamily="34" charset="0"/>
                <a:cs typeface="Times New Roman" panose="02020603050405020304" pitchFamily="18" charset="0"/>
              </a:rPr>
              <a:t>It is the best place to contemplate.</a:t>
            </a:r>
          </a:p>
          <a:p>
            <a:pPr marL="514350" indent="-514350" algn="just">
              <a:lnSpc>
                <a:spcPct val="107000"/>
              </a:lnSpc>
              <a:buAutoNum type="arabicPeriod"/>
            </a:pPr>
            <a:r>
              <a:rPr lang="en-US" sz="2400" dirty="0">
                <a:effectLst/>
                <a:ea typeface="Calibri" panose="020F0502020204030204" pitchFamily="34" charset="0"/>
                <a:cs typeface="Times New Roman" panose="02020603050405020304" pitchFamily="18" charset="0"/>
              </a:rPr>
              <a:t>It has positive impact on a child’s education, health, wellbeing and social skills, etc. </a:t>
            </a:r>
          </a:p>
        </p:txBody>
      </p:sp>
      <p:sp>
        <p:nvSpPr>
          <p:cNvPr id="6" name="Rectangle 5">
            <a:extLst>
              <a:ext uri="{FF2B5EF4-FFF2-40B4-BE49-F238E27FC236}">
                <a16:creationId xmlns:a16="http://schemas.microsoft.com/office/drawing/2014/main" id="{83E058B3-89A2-402B-B5A4-CCC21857BC20}"/>
              </a:ext>
            </a:extLst>
          </p:cNvPr>
          <p:cNvSpPr/>
          <p:nvPr/>
        </p:nvSpPr>
        <p:spPr>
          <a:xfrm>
            <a:off x="501020" y="4455513"/>
            <a:ext cx="11273638" cy="2050690"/>
          </a:xfrm>
          <a:prstGeom prst="rect">
            <a:avLst/>
          </a:prstGeom>
        </p:spPr>
        <p:txBody>
          <a:bodyPr wrap="square">
            <a:spAutoFit/>
          </a:bodyPr>
          <a:lstStyle/>
          <a:p>
            <a:pPr algn="just">
              <a:lnSpc>
                <a:spcPct val="107000"/>
              </a:lnSpc>
            </a:pPr>
            <a:r>
              <a:rPr lang="en-US" sz="2400" dirty="0"/>
              <a:t>I don’t have any big problem if children are taken to nature frequently. But some small problems may rise. Such as:</a:t>
            </a:r>
          </a:p>
          <a:p>
            <a:pPr marL="514350" indent="-514350" algn="just">
              <a:lnSpc>
                <a:spcPct val="107000"/>
              </a:lnSpc>
              <a:buAutoNum type="arabicPeriod"/>
            </a:pPr>
            <a:r>
              <a:rPr lang="en-US" sz="2400" dirty="0">
                <a:effectLst/>
                <a:ea typeface="Calibri" panose="020F0502020204030204" pitchFamily="34" charset="0"/>
                <a:cs typeface="Times New Roman" panose="02020603050405020304" pitchFamily="18" charset="0"/>
              </a:rPr>
              <a:t>For some weaker children, it may be waste of time.</a:t>
            </a:r>
          </a:p>
          <a:p>
            <a:pPr marL="514350" indent="-514350" algn="just">
              <a:lnSpc>
                <a:spcPct val="107000"/>
              </a:lnSpc>
              <a:buAutoNum type="arabicPeriod"/>
            </a:pPr>
            <a:r>
              <a:rPr lang="en-US" sz="2400" dirty="0">
                <a:ea typeface="Calibri" panose="020F0502020204030204" pitchFamily="34" charset="0"/>
                <a:cs typeface="Times New Roman" panose="02020603050405020304" pitchFamily="18" charset="0"/>
              </a:rPr>
              <a:t>Wild animals or insects may bit the children.</a:t>
            </a:r>
          </a:p>
          <a:p>
            <a:pPr marL="514350" indent="-514350" algn="just">
              <a:lnSpc>
                <a:spcPct val="107000"/>
              </a:lnSpc>
              <a:buAutoNum type="arabicPeriod"/>
            </a:pPr>
            <a:r>
              <a:rPr lang="en-US" sz="2400" dirty="0">
                <a:effectLst/>
                <a:ea typeface="Calibri" panose="020F0502020204030204" pitchFamily="34" charset="0"/>
                <a:cs typeface="Times New Roman" panose="02020603050405020304" pitchFamily="18" charset="0"/>
              </a:rPr>
              <a:t>Running in open nature, they may sometimes hurt themselves.</a:t>
            </a:r>
          </a:p>
        </p:txBody>
      </p:sp>
      <p:pic>
        <p:nvPicPr>
          <p:cNvPr id="7" name="Picture 6">
            <a:extLst>
              <a:ext uri="{FF2B5EF4-FFF2-40B4-BE49-F238E27FC236}">
                <a16:creationId xmlns:a16="http://schemas.microsoft.com/office/drawing/2014/main" id="{86DE7674-1606-45AD-B696-71FAF2FADE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56072" y="949886"/>
            <a:ext cx="4080331" cy="3308041"/>
          </a:xfrm>
          <a:prstGeom prst="rect">
            <a:avLst/>
          </a:prstGeom>
        </p:spPr>
      </p:pic>
    </p:spTree>
    <p:extLst>
      <p:ext uri="{BB962C8B-B14F-4D97-AF65-F5344CB8AC3E}">
        <p14:creationId xmlns:p14="http://schemas.microsoft.com/office/powerpoint/2010/main" val="233094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xit" presetSubtype="0" fill="hold" grpId="1" nodeType="clickEffect">
                                  <p:stCondLst>
                                    <p:cond delay="0"/>
                                  </p:stCondLst>
                                  <p:childTnLst>
                                    <p:animEffect transition="out" filter="fade">
                                      <p:cBhvr>
                                        <p:cTn id="19" dur="1000"/>
                                        <p:tgtEl>
                                          <p:spTgt spid="3"/>
                                        </p:tgtEl>
                                      </p:cBhvr>
                                    </p:animEffect>
                                    <p:anim calcmode="lin" valueType="num">
                                      <p:cBhvr>
                                        <p:cTn id="20" dur="1000"/>
                                        <p:tgtEl>
                                          <p:spTgt spid="3"/>
                                        </p:tgtEl>
                                        <p:attrNameLst>
                                          <p:attrName>ppt_x</p:attrName>
                                        </p:attrNameLst>
                                      </p:cBhvr>
                                      <p:tavLst>
                                        <p:tav tm="0">
                                          <p:val>
                                            <p:strVal val="ppt_x"/>
                                          </p:val>
                                        </p:tav>
                                        <p:tav tm="100000">
                                          <p:val>
                                            <p:strVal val="ppt_x"/>
                                          </p:val>
                                        </p:tav>
                                      </p:tavLst>
                                    </p:anim>
                                    <p:anim calcmode="lin" valueType="num">
                                      <p:cBhvr>
                                        <p:cTn id="21" dur="1000"/>
                                        <p:tgtEl>
                                          <p:spTgt spid="3"/>
                                        </p:tgtEl>
                                        <p:attrNameLst>
                                          <p:attrName>ppt_y</p:attrName>
                                        </p:attrNameLst>
                                      </p:cBhvr>
                                      <p:tavLst>
                                        <p:tav tm="0">
                                          <p:val>
                                            <p:strVal val="ppt_y"/>
                                          </p:val>
                                        </p:tav>
                                        <p:tav tm="100000">
                                          <p:val>
                                            <p:strVal val="ppt_y+.1"/>
                                          </p:val>
                                        </p:tav>
                                      </p:tavLst>
                                    </p:anim>
                                    <p:set>
                                      <p:cBhvr>
                                        <p:cTn id="22" dur="1" fill="hold">
                                          <p:stCondLst>
                                            <p:cond delay="9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grpId="1" nodeType="clickEffect">
                                  <p:stCondLst>
                                    <p:cond delay="0"/>
                                  </p:stCondLst>
                                  <p:childTnLst>
                                    <p:animEffect transition="out" filter="fade">
                                      <p:cBhvr>
                                        <p:cTn id="31" dur="1000"/>
                                        <p:tgtEl>
                                          <p:spTgt spid="6"/>
                                        </p:tgtEl>
                                      </p:cBhvr>
                                    </p:animEffect>
                                    <p:anim calcmode="lin" valueType="num">
                                      <p:cBhvr>
                                        <p:cTn id="32" dur="1000"/>
                                        <p:tgtEl>
                                          <p:spTgt spid="6"/>
                                        </p:tgtEl>
                                        <p:attrNameLst>
                                          <p:attrName>ppt_x</p:attrName>
                                        </p:attrNameLst>
                                      </p:cBhvr>
                                      <p:tavLst>
                                        <p:tav tm="0">
                                          <p:val>
                                            <p:strVal val="ppt_x"/>
                                          </p:val>
                                        </p:tav>
                                        <p:tav tm="100000">
                                          <p:val>
                                            <p:strVal val="ppt_x"/>
                                          </p:val>
                                        </p:tav>
                                      </p:tavLst>
                                    </p:anim>
                                    <p:anim calcmode="lin" valueType="num">
                                      <p:cBhvr>
                                        <p:cTn id="33" dur="1000"/>
                                        <p:tgtEl>
                                          <p:spTgt spid="6"/>
                                        </p:tgtEl>
                                        <p:attrNameLst>
                                          <p:attrName>ppt_y</p:attrName>
                                        </p:attrNameLst>
                                      </p:cBhvr>
                                      <p:tavLst>
                                        <p:tav tm="0">
                                          <p:val>
                                            <p:strVal val="ppt_y"/>
                                          </p:val>
                                        </p:tav>
                                        <p:tav tm="100000">
                                          <p:val>
                                            <p:strVal val="ppt_y+.1"/>
                                          </p:val>
                                        </p:tav>
                                      </p:tavLst>
                                    </p:anim>
                                    <p:set>
                                      <p:cBhvr>
                                        <p:cTn id="34"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9123" y="927361"/>
            <a:ext cx="11272877" cy="4013086"/>
          </a:xfrm>
          <a:prstGeom prst="rect">
            <a:avLst/>
          </a:prstGeom>
        </p:spPr>
        <p:txBody>
          <a:bodyPr wrap="square">
            <a:spAutoFit/>
          </a:bodyPr>
          <a:lstStyle/>
          <a:p>
            <a:pPr algn="just">
              <a:lnSpc>
                <a:spcPct val="107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1. The word ‘in decline’ means __.</a:t>
            </a: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latin typeface="Times New Roman" panose="02020603050405020304" pitchFamily="18" charset="0"/>
                <a:ea typeface="Calibri" panose="020F0502020204030204" pitchFamily="34" charset="0"/>
                <a:cs typeface="Times New Roman" panose="02020603050405020304" pitchFamily="18" charset="0"/>
              </a:rPr>
              <a:t>i</a:t>
            </a:r>
            <a:r>
              <a:rPr lang="en-US" sz="2800" dirty="0">
                <a:latin typeface="Times New Roman" panose="02020603050405020304" pitchFamily="18" charset="0"/>
                <a:ea typeface="Calibri" panose="020F0502020204030204" pitchFamily="34" charset="0"/>
                <a:cs typeface="Times New Roman" panose="02020603050405020304" pitchFamily="18" charset="0"/>
              </a:rPr>
              <a:t>) rising (ii) spoiling (iii) decaying (iv) weakening</a:t>
            </a:r>
          </a:p>
          <a:p>
            <a:pPr algn="just">
              <a:lnSpc>
                <a:spcPct val="107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2. The word ‘providing’ stands for __.</a:t>
            </a: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latin typeface="Times New Roman" panose="02020603050405020304" pitchFamily="18" charset="0"/>
                <a:ea typeface="Calibri" panose="020F0502020204030204" pitchFamily="34" charset="0"/>
                <a:cs typeface="Times New Roman" panose="02020603050405020304" pitchFamily="18" charset="0"/>
              </a:rPr>
              <a:t>i</a:t>
            </a:r>
            <a:r>
              <a:rPr lang="en-US" sz="2800" dirty="0">
                <a:latin typeface="Times New Roman" panose="02020603050405020304" pitchFamily="18" charset="0"/>
                <a:ea typeface="Calibri" panose="020F0502020204030204" pitchFamily="34" charset="0"/>
                <a:cs typeface="Times New Roman" panose="02020603050405020304" pitchFamily="18" charset="0"/>
              </a:rPr>
              <a:t>) supplying (ii) bringing (iii) buying (iv) making </a:t>
            </a:r>
          </a:p>
          <a:p>
            <a:pPr algn="just">
              <a:lnSpc>
                <a:spcPct val="107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3. The word ‘charitable’ refers to __.</a:t>
            </a: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latin typeface="Times New Roman" panose="02020603050405020304" pitchFamily="18" charset="0"/>
                <a:ea typeface="Calibri" panose="020F0502020204030204" pitchFamily="34" charset="0"/>
                <a:cs typeface="Times New Roman" panose="02020603050405020304" pitchFamily="18" charset="0"/>
              </a:rPr>
              <a:t>i</a:t>
            </a:r>
            <a:r>
              <a:rPr lang="en-US" sz="2800" dirty="0">
                <a:latin typeface="Times New Roman" panose="02020603050405020304" pitchFamily="18" charset="0"/>
                <a:ea typeface="Calibri" panose="020F0502020204030204" pitchFamily="34" charset="0"/>
                <a:cs typeface="Times New Roman" panose="02020603050405020304" pitchFamily="18" charset="0"/>
              </a:rPr>
              <a:t>) educational (ii) recreational (iii) commercial (iv) philanthropic </a:t>
            </a:r>
          </a:p>
          <a:p>
            <a:pPr algn="just">
              <a:lnSpc>
                <a:spcPct val="107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4. Traditional childhood pastimes are __?</a:t>
            </a: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latin typeface="Times New Roman" panose="02020603050405020304" pitchFamily="18" charset="0"/>
                <a:ea typeface="Calibri" panose="020F0502020204030204" pitchFamily="34" charset="0"/>
                <a:cs typeface="Times New Roman" panose="02020603050405020304" pitchFamily="18" charset="0"/>
              </a:rPr>
              <a:t>i</a:t>
            </a:r>
            <a:r>
              <a:rPr lang="en-US" sz="2800" dirty="0">
                <a:latin typeface="Times New Roman" panose="02020603050405020304" pitchFamily="18" charset="0"/>
                <a:ea typeface="Calibri" panose="020F0502020204030204" pitchFamily="34" charset="0"/>
                <a:cs typeface="Times New Roman" panose="02020603050405020304" pitchFamily="18" charset="0"/>
              </a:rPr>
              <a:t>) becoming popular (ii) gaining appeal (iii) disappearing (iv) reappearing</a:t>
            </a:r>
          </a:p>
        </p:txBody>
      </p:sp>
      <p:sp>
        <p:nvSpPr>
          <p:cNvPr id="9" name="TextBox 8">
            <a:extLst>
              <a:ext uri="{FF2B5EF4-FFF2-40B4-BE49-F238E27FC236}">
                <a16:creationId xmlns:a16="http://schemas.microsoft.com/office/drawing/2014/main" id="{63AA0BF2-C6B4-44FA-B305-4968F91C4FDD}"/>
              </a:ext>
            </a:extLst>
          </p:cNvPr>
          <p:cNvSpPr txBox="1"/>
          <p:nvPr/>
        </p:nvSpPr>
        <p:spPr>
          <a:xfrm>
            <a:off x="2214796" y="330357"/>
            <a:ext cx="6198432" cy="523220"/>
          </a:xfrm>
          <a:prstGeom prst="rect">
            <a:avLst/>
          </a:prstGeom>
          <a:noFill/>
        </p:spPr>
        <p:txBody>
          <a:bodyPr wrap="square">
            <a:spAutoFit/>
          </a:bodyPr>
          <a:lstStyle/>
          <a:p>
            <a:pPr algn="ctr"/>
            <a:r>
              <a:rPr lang="en-US" sz="2800" b="1" cap="none" spc="0" dirty="0">
                <a:ln w="0"/>
                <a:solidFill>
                  <a:schemeClr val="tx1"/>
                </a:solidFill>
                <a:latin typeface="Times New Roman" panose="02020603050405020304" pitchFamily="18" charset="0"/>
                <a:cs typeface="Times New Roman" panose="02020603050405020304" pitchFamily="18" charset="0"/>
              </a:rPr>
              <a:t>Choos</a:t>
            </a:r>
            <a:r>
              <a:rPr lang="en-US" sz="2800" b="1" dirty="0">
                <a:ln w="0"/>
                <a:latin typeface="Times New Roman" panose="02020603050405020304" pitchFamily="18" charset="0"/>
                <a:cs typeface="Times New Roman" panose="02020603050405020304" pitchFamily="18" charset="0"/>
              </a:rPr>
              <a:t>e the best answer</a:t>
            </a:r>
            <a:endParaRPr lang="en-US" sz="2800" b="1" cap="none" spc="0" dirty="0">
              <a:ln w="0"/>
              <a:solidFill>
                <a:schemeClr val="tx1"/>
              </a:solidFill>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D279709F-E0C5-4802-911E-DE4C8B13C0BC}"/>
              </a:ext>
            </a:extLst>
          </p:cNvPr>
          <p:cNvSpPr/>
          <p:nvPr/>
        </p:nvSpPr>
        <p:spPr>
          <a:xfrm>
            <a:off x="4017365" y="1454045"/>
            <a:ext cx="614596" cy="56962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B133D60-B35A-4C6A-BCD0-68414C90DAFC}"/>
              </a:ext>
            </a:extLst>
          </p:cNvPr>
          <p:cNvSpPr/>
          <p:nvPr/>
        </p:nvSpPr>
        <p:spPr>
          <a:xfrm>
            <a:off x="919123" y="2439226"/>
            <a:ext cx="614596" cy="56962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1400FF9-6FF1-4239-9172-F9FC72A1B649}"/>
              </a:ext>
            </a:extLst>
          </p:cNvPr>
          <p:cNvSpPr/>
          <p:nvPr/>
        </p:nvSpPr>
        <p:spPr>
          <a:xfrm>
            <a:off x="7798632" y="3429000"/>
            <a:ext cx="614596" cy="56962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C7A639D-73A2-4693-8596-48C945C96F56}"/>
              </a:ext>
            </a:extLst>
          </p:cNvPr>
          <p:cNvSpPr/>
          <p:nvPr/>
        </p:nvSpPr>
        <p:spPr>
          <a:xfrm>
            <a:off x="6718091" y="4370820"/>
            <a:ext cx="614596" cy="56962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74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24964" y="897375"/>
            <a:ext cx="9682943" cy="5132495"/>
          </a:xfrm>
          <a:prstGeom prst="rect">
            <a:avLst/>
          </a:prstGeom>
        </p:spPr>
        <p:txBody>
          <a:bodyPr wrap="square">
            <a:spAutoFit/>
          </a:bodyPr>
          <a:lstStyle/>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5. The word ‘recall’ refers to __.</a:t>
            </a:r>
          </a:p>
          <a:p>
            <a:pPr marL="571500" indent="-571500" algn="just">
              <a:lnSpc>
                <a:spcPct val="107000"/>
              </a:lnSpc>
              <a:buAutoNum type="romanLcParenBoth"/>
            </a:pPr>
            <a:r>
              <a:rPr lang="en-US" sz="2800" dirty="0">
                <a:latin typeface="Times New Roman" panose="02020603050405020304" pitchFamily="18" charset="0"/>
                <a:ea typeface="Calibri" panose="020F0502020204030204" pitchFamily="34" charset="0"/>
                <a:cs typeface="Times New Roman" panose="02020603050405020304" pitchFamily="18" charset="0"/>
              </a:rPr>
              <a:t>recast                              (ii)  recap </a:t>
            </a:r>
          </a:p>
          <a:p>
            <a:pPr marL="571500" indent="-571500" algn="just">
              <a:lnSpc>
                <a:spcPct val="107000"/>
              </a:lnSpc>
              <a:buAutoNum type="romanLcParenBoth"/>
            </a:pPr>
            <a:r>
              <a:rPr lang="en-US" sz="2800" dirty="0">
                <a:latin typeface="Times New Roman" panose="02020603050405020304" pitchFamily="18" charset="0"/>
                <a:ea typeface="Calibri" panose="020F0502020204030204" pitchFamily="34" charset="0"/>
                <a:cs typeface="Times New Roman" panose="02020603050405020304" pitchFamily="18" charset="0"/>
              </a:rPr>
              <a:t>(iii) discuss                    (iv) remember</a:t>
            </a:r>
          </a:p>
          <a:p>
            <a:pPr algn="just">
              <a:lnSpc>
                <a:spcPct val="107000"/>
              </a:lnSpc>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6. What is the closest meaning of the word ‘wellbeing’?</a:t>
            </a:r>
          </a:p>
          <a:p>
            <a:pPr marL="571500" indent="-571500" algn="just">
              <a:lnSpc>
                <a:spcPct val="107000"/>
              </a:lnSpc>
              <a:buAutoNum type="romanLcParenBoth"/>
            </a:pPr>
            <a:r>
              <a:rPr lang="en-US" sz="2800" dirty="0">
                <a:latin typeface="Times New Roman" panose="02020603050405020304" pitchFamily="18" charset="0"/>
                <a:ea typeface="Calibri" panose="020F0502020204030204" pitchFamily="34" charset="0"/>
                <a:cs typeface="Times New Roman" panose="02020603050405020304" pitchFamily="18" charset="0"/>
              </a:rPr>
              <a:t>Goodness                        (ii) Development</a:t>
            </a:r>
          </a:p>
          <a:p>
            <a:pPr marL="571500" indent="-571500" algn="just">
              <a:lnSpc>
                <a:spcPct val="107000"/>
              </a:lnSpc>
              <a:buAutoNum type="romanLcParenBoth"/>
            </a:pPr>
            <a:r>
              <a:rPr lang="en-US" sz="2800" dirty="0">
                <a:latin typeface="Times New Roman" panose="02020603050405020304" pitchFamily="18" charset="0"/>
                <a:ea typeface="Calibri" panose="020F0502020204030204" pitchFamily="34" charset="0"/>
                <a:cs typeface="Times New Roman" panose="02020603050405020304" pitchFamily="18" charset="0"/>
              </a:rPr>
              <a:t> (iii) Welfare                   (iv) Flourishment </a:t>
            </a:r>
          </a:p>
          <a:p>
            <a:pPr algn="just">
              <a:lnSpc>
                <a:spcPct val="107000"/>
              </a:lnSpc>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7. The word ‘highlight’ means?</a:t>
            </a:r>
          </a:p>
          <a:p>
            <a:pPr marL="571500" indent="-571500" algn="just">
              <a:lnSpc>
                <a:spcPct val="107000"/>
              </a:lnSpc>
              <a:buAutoNum type="romanLcParenBoth"/>
            </a:pPr>
            <a:r>
              <a:rPr lang="en-US" sz="2800" dirty="0">
                <a:latin typeface="Times New Roman" panose="02020603050405020304" pitchFamily="18" charset="0"/>
                <a:ea typeface="Calibri" panose="020F0502020204030204" pitchFamily="34" charset="0"/>
                <a:cs typeface="Times New Roman" panose="02020603050405020304" pitchFamily="18" charset="0"/>
              </a:rPr>
              <a:t>To light a lamp               (ii) Mention </a:t>
            </a:r>
          </a:p>
          <a:p>
            <a:pPr marL="571500" indent="-571500" algn="just">
              <a:lnSpc>
                <a:spcPct val="107000"/>
              </a:lnSpc>
              <a:buAutoNum type="romanLcParenBoth"/>
            </a:pPr>
            <a:r>
              <a:rPr lang="en-US" sz="2800" dirty="0">
                <a:latin typeface="Times New Roman" panose="02020603050405020304" pitchFamily="18" charset="0"/>
                <a:ea typeface="Calibri" panose="020F0502020204030204" pitchFamily="34" charset="0"/>
                <a:cs typeface="Times New Roman" panose="02020603050405020304" pitchFamily="18" charset="0"/>
              </a:rPr>
              <a:t>(iii) Focus                      (iv) To put the light at a higher place</a:t>
            </a:r>
          </a:p>
        </p:txBody>
      </p:sp>
      <p:sp>
        <p:nvSpPr>
          <p:cNvPr id="6" name="Oval 5">
            <a:extLst>
              <a:ext uri="{FF2B5EF4-FFF2-40B4-BE49-F238E27FC236}">
                <a16:creationId xmlns:a16="http://schemas.microsoft.com/office/drawing/2014/main" id="{DA8A105B-D5B2-42F8-B32A-014EADF44025}"/>
              </a:ext>
            </a:extLst>
          </p:cNvPr>
          <p:cNvSpPr/>
          <p:nvPr/>
        </p:nvSpPr>
        <p:spPr>
          <a:xfrm>
            <a:off x="5231568" y="1843789"/>
            <a:ext cx="614596" cy="56962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841866-163B-4007-8957-D5242E8D20B1}"/>
              </a:ext>
            </a:extLst>
          </p:cNvPr>
          <p:cNvSpPr/>
          <p:nvPr/>
        </p:nvSpPr>
        <p:spPr>
          <a:xfrm>
            <a:off x="5261549" y="3652015"/>
            <a:ext cx="614596" cy="56962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D70EFBE-84EB-47FE-A954-EC4D67BE156D}"/>
              </a:ext>
            </a:extLst>
          </p:cNvPr>
          <p:cNvSpPr/>
          <p:nvPr/>
        </p:nvSpPr>
        <p:spPr>
          <a:xfrm>
            <a:off x="5106649" y="5460243"/>
            <a:ext cx="614596" cy="56962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474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6010" y="723163"/>
            <a:ext cx="9512016" cy="5601855"/>
          </a:xfrm>
          <a:prstGeom prst="rect">
            <a:avLst/>
          </a:prstGeom>
        </p:spPr>
        <p:txBody>
          <a:bodyPr wrap="square">
            <a:spAutoFit/>
          </a:bodyPr>
          <a:lstStyle/>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Traditional childhood pastimes are on the (a) .................. The older generation (b) ................... their childhood outdoor (c).....................more than that of the younger (d) ..................... In the past, people like to (e)......................their free time in the midst of (f) ...................... They would (g) ................... dens, daisy chains, climb trees, play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conkers</a:t>
            </a:r>
            <a:r>
              <a:rPr lang="en-US" sz="2800" dirty="0">
                <a:latin typeface="Times New Roman" panose="02020603050405020304" pitchFamily="18" charset="0"/>
                <a:ea typeface="Calibri" panose="020F0502020204030204" pitchFamily="34" charset="0"/>
                <a:cs typeface="Times New Roman" panose="02020603050405020304" pitchFamily="18" charset="0"/>
              </a:rPr>
              <a:t> and feed birds. In the past almost all the children had close (h) ....................with nature. Nature played 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i</a:t>
            </a:r>
            <a:r>
              <a:rPr lang="en-US" sz="2800" dirty="0">
                <a:latin typeface="Times New Roman" panose="02020603050405020304" pitchFamily="18" charset="0"/>
                <a:ea typeface="Calibri" panose="020F0502020204030204" pitchFamily="34" charset="0"/>
                <a:cs typeface="Times New Roman" panose="02020603050405020304" pitchFamily="18" charset="0"/>
              </a:rPr>
              <a:t>) ................... role in their life. They had much outdoor experiences because of having relation with nature. Nature had positive impact on them. But today children have less connection with nature and they are deprived of natural (j) ................... of the citizens.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8149776" y="626137"/>
            <a:ext cx="1218603" cy="523220"/>
          </a:xfrm>
          <a:prstGeom prst="rect">
            <a:avLst/>
          </a:prstGeom>
          <a:noFill/>
        </p:spPr>
        <p:txBody>
          <a:bodyPr wrap="none" lIns="91440" tIns="45720" rIns="91440" bIns="45720">
            <a:spAutoFit/>
          </a:bodyPr>
          <a:lstStyle/>
          <a:p>
            <a:pPr algn="ctr"/>
            <a:r>
              <a:rPr lang="en-US" sz="2800" cap="none" spc="0" dirty="0">
                <a:ln w="0"/>
                <a:solidFill>
                  <a:srgbClr val="00B050"/>
                </a:solidFill>
                <a:latin typeface="Times New Roman" panose="02020603050405020304" pitchFamily="18" charset="0"/>
                <a:cs typeface="Times New Roman" panose="02020603050405020304" pitchFamily="18" charset="0"/>
              </a:rPr>
              <a:t>decline</a:t>
            </a:r>
          </a:p>
        </p:txBody>
      </p:sp>
      <p:sp>
        <p:nvSpPr>
          <p:cNvPr id="13" name="Rectangle 12"/>
          <p:cNvSpPr/>
          <p:nvPr/>
        </p:nvSpPr>
        <p:spPr>
          <a:xfrm>
            <a:off x="4756658" y="1067734"/>
            <a:ext cx="1556836" cy="523220"/>
          </a:xfrm>
          <a:prstGeom prst="rect">
            <a:avLst/>
          </a:prstGeom>
          <a:noFill/>
        </p:spPr>
        <p:txBody>
          <a:bodyPr wrap="none" lIns="91440" tIns="45720" rIns="91440" bIns="45720">
            <a:spAutoFit/>
          </a:bodyPr>
          <a:lstStyle/>
          <a:p>
            <a:pPr algn="ctr"/>
            <a:r>
              <a:rPr lang="en-US" sz="2800" cap="none" spc="0" dirty="0">
                <a:ln w="0"/>
                <a:solidFill>
                  <a:srgbClr val="00B050"/>
                </a:solidFill>
                <a:latin typeface="Times New Roman" panose="02020603050405020304" pitchFamily="18" charset="0"/>
                <a:cs typeface="Times New Roman" panose="02020603050405020304" pitchFamily="18" charset="0"/>
              </a:rPr>
              <a:t>recollects</a:t>
            </a:r>
          </a:p>
        </p:txBody>
      </p:sp>
      <p:sp>
        <p:nvSpPr>
          <p:cNvPr id="14" name="Rectangle 13"/>
          <p:cNvSpPr/>
          <p:nvPr/>
        </p:nvSpPr>
        <p:spPr>
          <a:xfrm>
            <a:off x="1563974" y="1491366"/>
            <a:ext cx="1736373" cy="523220"/>
          </a:xfrm>
          <a:prstGeom prst="rect">
            <a:avLst/>
          </a:prstGeom>
          <a:noFill/>
        </p:spPr>
        <p:txBody>
          <a:bodyPr wrap="none" lIns="91440" tIns="45720" rIns="91440" bIns="45720">
            <a:spAutoFit/>
          </a:bodyPr>
          <a:lstStyle/>
          <a:p>
            <a:pPr algn="ctr"/>
            <a:r>
              <a:rPr lang="en-US" sz="2800" cap="none" spc="0" dirty="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experience</a:t>
            </a:r>
          </a:p>
        </p:txBody>
      </p:sp>
      <p:sp>
        <p:nvSpPr>
          <p:cNvPr id="15" name="Rectangle 14"/>
          <p:cNvSpPr/>
          <p:nvPr/>
        </p:nvSpPr>
        <p:spPr>
          <a:xfrm>
            <a:off x="8256240" y="1516004"/>
            <a:ext cx="1697902" cy="523220"/>
          </a:xfrm>
          <a:prstGeom prst="rect">
            <a:avLst/>
          </a:prstGeom>
          <a:noFill/>
        </p:spPr>
        <p:txBody>
          <a:bodyPr wrap="none" lIns="91440" tIns="45720" rIns="91440" bIns="45720">
            <a:spAutoFit/>
          </a:bodyPr>
          <a:lstStyle/>
          <a:p>
            <a:pPr algn="ctr"/>
            <a:r>
              <a:rPr lang="en-US" sz="2800" cap="none" spc="0" dirty="0">
                <a:ln w="0"/>
                <a:solidFill>
                  <a:srgbClr val="00B050"/>
                </a:solidFill>
                <a:latin typeface="Times New Roman" panose="02020603050405020304" pitchFamily="18" charset="0"/>
                <a:cs typeface="Times New Roman" panose="02020603050405020304" pitchFamily="18" charset="0"/>
              </a:rPr>
              <a:t>generation</a:t>
            </a:r>
          </a:p>
        </p:txBody>
      </p:sp>
      <p:sp>
        <p:nvSpPr>
          <p:cNvPr id="16" name="Rectangle 15"/>
          <p:cNvSpPr/>
          <p:nvPr/>
        </p:nvSpPr>
        <p:spPr>
          <a:xfrm>
            <a:off x="5585283" y="1976919"/>
            <a:ext cx="1021433" cy="523220"/>
          </a:xfrm>
          <a:prstGeom prst="rect">
            <a:avLst/>
          </a:prstGeom>
          <a:noFill/>
        </p:spPr>
        <p:txBody>
          <a:bodyPr wrap="none" lIns="91440" tIns="45720" rIns="91440" bIns="45720">
            <a:spAutoFit/>
          </a:bodyPr>
          <a:lstStyle/>
          <a:p>
            <a:pPr algn="ctr"/>
            <a:r>
              <a:rPr lang="en-US" sz="2800" cap="none" spc="0" dirty="0">
                <a:ln w="0"/>
                <a:solidFill>
                  <a:srgbClr val="00B050"/>
                </a:solidFill>
                <a:latin typeface="Times New Roman" panose="02020603050405020304" pitchFamily="18" charset="0"/>
                <a:cs typeface="Times New Roman" panose="02020603050405020304" pitchFamily="18" charset="0"/>
              </a:rPr>
              <a:t>spend</a:t>
            </a:r>
          </a:p>
        </p:txBody>
      </p:sp>
      <p:sp>
        <p:nvSpPr>
          <p:cNvPr id="17" name="Rectangle 16"/>
          <p:cNvSpPr/>
          <p:nvPr/>
        </p:nvSpPr>
        <p:spPr>
          <a:xfrm>
            <a:off x="3525106" y="2448578"/>
            <a:ext cx="1080745" cy="523220"/>
          </a:xfrm>
          <a:prstGeom prst="rect">
            <a:avLst/>
          </a:prstGeom>
          <a:noFill/>
        </p:spPr>
        <p:txBody>
          <a:bodyPr wrap="none" lIns="91440" tIns="45720" rIns="91440" bIns="45720">
            <a:spAutoFit/>
          </a:bodyPr>
          <a:lstStyle/>
          <a:p>
            <a:pPr algn="ctr"/>
            <a:r>
              <a:rPr lang="en-US" sz="2800" cap="none" spc="0" dirty="0">
                <a:ln w="0"/>
                <a:solidFill>
                  <a:srgbClr val="00B050"/>
                </a:solidFill>
                <a:latin typeface="Times New Roman" panose="02020603050405020304" pitchFamily="18" charset="0"/>
                <a:cs typeface="Times New Roman" panose="02020603050405020304" pitchFamily="18" charset="0"/>
              </a:rPr>
              <a:t>nature</a:t>
            </a:r>
          </a:p>
        </p:txBody>
      </p:sp>
      <p:sp>
        <p:nvSpPr>
          <p:cNvPr id="18" name="Rectangle 17"/>
          <p:cNvSpPr/>
          <p:nvPr/>
        </p:nvSpPr>
        <p:spPr>
          <a:xfrm>
            <a:off x="8236057" y="2410968"/>
            <a:ext cx="960519" cy="523220"/>
          </a:xfrm>
          <a:prstGeom prst="rect">
            <a:avLst/>
          </a:prstGeom>
          <a:noFill/>
        </p:spPr>
        <p:txBody>
          <a:bodyPr wrap="none" lIns="91440" tIns="45720" rIns="91440" bIns="45720">
            <a:spAutoFit/>
          </a:bodyPr>
          <a:lstStyle/>
          <a:p>
            <a:pPr algn="ctr"/>
            <a:r>
              <a:rPr lang="en-US" sz="2800" cap="none" spc="0" dirty="0">
                <a:ln w="0"/>
                <a:solidFill>
                  <a:srgbClr val="00B050"/>
                </a:solidFill>
                <a:latin typeface="Times New Roman" panose="02020603050405020304" pitchFamily="18" charset="0"/>
                <a:cs typeface="Times New Roman" panose="02020603050405020304" pitchFamily="18" charset="0"/>
              </a:rPr>
              <a:t>make</a:t>
            </a:r>
          </a:p>
        </p:txBody>
      </p:sp>
      <p:sp>
        <p:nvSpPr>
          <p:cNvPr id="19" name="Rectangle 18"/>
          <p:cNvSpPr/>
          <p:nvPr/>
        </p:nvSpPr>
        <p:spPr>
          <a:xfrm>
            <a:off x="6900210" y="3367411"/>
            <a:ext cx="1757212" cy="523220"/>
          </a:xfrm>
          <a:prstGeom prst="rect">
            <a:avLst/>
          </a:prstGeom>
          <a:noFill/>
        </p:spPr>
        <p:txBody>
          <a:bodyPr wrap="none" lIns="91440" tIns="45720" rIns="91440" bIns="45720">
            <a:spAutoFit/>
          </a:bodyPr>
          <a:lstStyle/>
          <a:p>
            <a:pPr algn="ctr"/>
            <a:r>
              <a:rPr lang="en-US" sz="2800" cap="none" spc="0" dirty="0">
                <a:ln w="0"/>
                <a:solidFill>
                  <a:srgbClr val="00B050"/>
                </a:solidFill>
                <a:latin typeface="Times New Roman" panose="02020603050405020304" pitchFamily="18" charset="0"/>
                <a:cs typeface="Times New Roman" panose="02020603050405020304" pitchFamily="18" charset="0"/>
              </a:rPr>
              <a:t>connection</a:t>
            </a:r>
          </a:p>
        </p:txBody>
      </p:sp>
      <p:sp>
        <p:nvSpPr>
          <p:cNvPr id="20" name="Rectangle 19"/>
          <p:cNvSpPr/>
          <p:nvPr/>
        </p:nvSpPr>
        <p:spPr>
          <a:xfrm>
            <a:off x="4346128" y="3785701"/>
            <a:ext cx="821059" cy="523220"/>
          </a:xfrm>
          <a:prstGeom prst="rect">
            <a:avLst/>
          </a:prstGeom>
          <a:noFill/>
        </p:spPr>
        <p:txBody>
          <a:bodyPr wrap="none" lIns="91440" tIns="45720" rIns="91440" bIns="45720">
            <a:spAutoFit/>
          </a:bodyPr>
          <a:lstStyle/>
          <a:p>
            <a:pPr algn="ctr"/>
            <a:r>
              <a:rPr lang="en-US" sz="2800" cap="none" spc="0" dirty="0">
                <a:ln w="0"/>
                <a:solidFill>
                  <a:srgbClr val="00B050"/>
                </a:solidFill>
                <a:latin typeface="Times New Roman" panose="02020603050405020304" pitchFamily="18" charset="0"/>
                <a:cs typeface="Times New Roman" panose="02020603050405020304" pitchFamily="18" charset="0"/>
              </a:rPr>
              <a:t>vital</a:t>
            </a:r>
          </a:p>
        </p:txBody>
      </p:sp>
      <p:sp>
        <p:nvSpPr>
          <p:cNvPr id="21" name="Rectangle 20"/>
          <p:cNvSpPr/>
          <p:nvPr/>
        </p:nvSpPr>
        <p:spPr>
          <a:xfrm>
            <a:off x="1201811" y="5611617"/>
            <a:ext cx="1736373" cy="523220"/>
          </a:xfrm>
          <a:prstGeom prst="rect">
            <a:avLst/>
          </a:prstGeom>
          <a:noFill/>
        </p:spPr>
        <p:txBody>
          <a:bodyPr wrap="none" lIns="91440" tIns="45720" rIns="91440" bIns="45720">
            <a:spAutoFit/>
          </a:bodyPr>
          <a:lstStyle/>
          <a:p>
            <a:pPr algn="ctr"/>
            <a:r>
              <a:rPr lang="en-US" sz="2800" cap="none" spc="0" dirty="0">
                <a:ln w="0"/>
                <a:solidFill>
                  <a:srgbClr val="00B050"/>
                </a:solidFill>
                <a:latin typeface="Times New Roman" panose="02020603050405020304" pitchFamily="18" charset="0"/>
                <a:cs typeface="Times New Roman" panose="02020603050405020304" pitchFamily="18" charset="0"/>
              </a:rPr>
              <a:t>experience</a:t>
            </a:r>
          </a:p>
        </p:txBody>
      </p:sp>
      <p:sp>
        <p:nvSpPr>
          <p:cNvPr id="22" name="TextBox 21">
            <a:extLst>
              <a:ext uri="{FF2B5EF4-FFF2-40B4-BE49-F238E27FC236}">
                <a16:creationId xmlns:a16="http://schemas.microsoft.com/office/drawing/2014/main" id="{274535AC-D3FB-4AF2-8351-65E066E14AE0}"/>
              </a:ext>
            </a:extLst>
          </p:cNvPr>
          <p:cNvSpPr txBox="1"/>
          <p:nvPr/>
        </p:nvSpPr>
        <p:spPr>
          <a:xfrm>
            <a:off x="2938184" y="136515"/>
            <a:ext cx="6258392" cy="523220"/>
          </a:xfrm>
          <a:prstGeom prst="rect">
            <a:avLst/>
          </a:prstGeom>
          <a:noFill/>
        </p:spPr>
        <p:txBody>
          <a:bodyPr wrap="square">
            <a:spAutoFit/>
          </a:bodyPr>
          <a:lstStyle/>
          <a:p>
            <a:pPr algn="ctr"/>
            <a:r>
              <a:rPr lang="en-US" sz="2800" b="1" cap="none" spc="0" dirty="0">
                <a:ln w="0"/>
                <a:solidFill>
                  <a:schemeClr val="tx1"/>
                </a:solidFill>
                <a:latin typeface="Times New Roman" panose="02020603050405020304" pitchFamily="18" charset="0"/>
                <a:cs typeface="Times New Roman" panose="02020603050405020304" pitchFamily="18" charset="0"/>
              </a:rPr>
              <a:t>Fill in the blanks with suitable words</a:t>
            </a:r>
          </a:p>
        </p:txBody>
      </p:sp>
    </p:spTree>
    <p:extLst>
      <p:ext uri="{BB962C8B-B14F-4D97-AF65-F5344CB8AC3E}">
        <p14:creationId xmlns:p14="http://schemas.microsoft.com/office/powerpoint/2010/main" val="34182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1000"/>
                            </p:stCondLst>
                            <p:childTnLst>
                              <p:par>
                                <p:cTn id="24" presetID="26" presetClass="emph" presetSubtype="0" repeatCount="indefinite" fill="hold" grpId="1" nodeType="afterEffect">
                                  <p:stCondLst>
                                    <p:cond delay="0"/>
                                  </p:stCondLst>
                                  <p:childTnLst>
                                    <p:animEffect transition="out" filter="fade">
                                      <p:cBhvr>
                                        <p:cTn id="25" dur="500" tmFilter="0, 0; .2, .5; .8, .5; 1, 0"/>
                                        <p:tgtEl>
                                          <p:spTgt spid="5"/>
                                        </p:tgtEl>
                                      </p:cBhvr>
                                    </p:animEffect>
                                    <p:animScale>
                                      <p:cBhvr>
                                        <p:cTn id="26" dur="250" autoRev="1" fill="hold"/>
                                        <p:tgtEl>
                                          <p:spTgt spid="5"/>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1000"/>
                            </p:stCondLst>
                            <p:childTnLst>
                              <p:par>
                                <p:cTn id="36" presetID="26" presetClass="emph" presetSubtype="0" repeatCount="indefinite" fill="hold" grpId="1" nodeType="afterEffect">
                                  <p:stCondLst>
                                    <p:cond delay="0"/>
                                  </p:stCondLst>
                                  <p:childTnLst>
                                    <p:animEffect transition="out" filter="fade">
                                      <p:cBhvr>
                                        <p:cTn id="37" dur="500" tmFilter="0, 0; .2, .5; .8, .5; 1, 0"/>
                                        <p:tgtEl>
                                          <p:spTgt spid="13"/>
                                        </p:tgtEl>
                                      </p:cBhvr>
                                    </p:animEffect>
                                    <p:animScale>
                                      <p:cBhvr>
                                        <p:cTn id="38" dur="250" autoRev="1" fill="hold"/>
                                        <p:tgtEl>
                                          <p:spTgt spid="13"/>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1000" fill="hold"/>
                                        <p:tgtEl>
                                          <p:spTgt spid="14"/>
                                        </p:tgtEl>
                                        <p:attrNameLst>
                                          <p:attrName>ppt_w</p:attrName>
                                        </p:attrNameLst>
                                      </p:cBhvr>
                                      <p:tavLst>
                                        <p:tav tm="0">
                                          <p:val>
                                            <p:fltVal val="0"/>
                                          </p:val>
                                        </p:tav>
                                        <p:tav tm="100000">
                                          <p:val>
                                            <p:strVal val="#ppt_w"/>
                                          </p:val>
                                        </p:tav>
                                      </p:tavLst>
                                    </p:anim>
                                    <p:anim calcmode="lin" valueType="num">
                                      <p:cBhvr>
                                        <p:cTn id="44" dur="1000" fill="hold"/>
                                        <p:tgtEl>
                                          <p:spTgt spid="14"/>
                                        </p:tgtEl>
                                        <p:attrNameLst>
                                          <p:attrName>ppt_h</p:attrName>
                                        </p:attrNameLst>
                                      </p:cBhvr>
                                      <p:tavLst>
                                        <p:tav tm="0">
                                          <p:val>
                                            <p:fltVal val="0"/>
                                          </p:val>
                                        </p:tav>
                                        <p:tav tm="100000">
                                          <p:val>
                                            <p:strVal val="#ppt_h"/>
                                          </p:val>
                                        </p:tav>
                                      </p:tavLst>
                                    </p:anim>
                                    <p:anim calcmode="lin" valueType="num">
                                      <p:cBhvr>
                                        <p:cTn id="4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47" fill="hold">
                            <p:stCondLst>
                              <p:cond delay="1000"/>
                            </p:stCondLst>
                            <p:childTnLst>
                              <p:par>
                                <p:cTn id="48" presetID="26" presetClass="emph" presetSubtype="0" repeatCount="indefinite" fill="hold" grpId="1" nodeType="afterEffect">
                                  <p:stCondLst>
                                    <p:cond delay="0"/>
                                  </p:stCondLst>
                                  <p:childTnLst>
                                    <p:animEffect transition="out" filter="fade">
                                      <p:cBhvr>
                                        <p:cTn id="49" dur="500" tmFilter="0, 0; .2, .5; .8, .5; 1, 0"/>
                                        <p:tgtEl>
                                          <p:spTgt spid="14"/>
                                        </p:tgtEl>
                                      </p:cBhvr>
                                    </p:animEffect>
                                    <p:animScale>
                                      <p:cBhvr>
                                        <p:cTn id="50" dur="250" autoRev="1" fill="hold"/>
                                        <p:tgtEl>
                                          <p:spTgt spid="14"/>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ppt_w</p:attrName>
                                        </p:attrNameLst>
                                      </p:cBhvr>
                                      <p:tavLst>
                                        <p:tav tm="0">
                                          <p:val>
                                            <p:fltVal val="0"/>
                                          </p:val>
                                        </p:tav>
                                        <p:tav tm="100000">
                                          <p:val>
                                            <p:strVal val="#ppt_w"/>
                                          </p:val>
                                        </p:tav>
                                      </p:tavLst>
                                    </p:anim>
                                    <p:anim calcmode="lin" valueType="num">
                                      <p:cBhvr>
                                        <p:cTn id="56" dur="1000" fill="hold"/>
                                        <p:tgtEl>
                                          <p:spTgt spid="15"/>
                                        </p:tgtEl>
                                        <p:attrNameLst>
                                          <p:attrName>ppt_h</p:attrName>
                                        </p:attrNameLst>
                                      </p:cBhvr>
                                      <p:tavLst>
                                        <p:tav tm="0">
                                          <p:val>
                                            <p:fltVal val="0"/>
                                          </p:val>
                                        </p:tav>
                                        <p:tav tm="100000">
                                          <p:val>
                                            <p:strVal val="#ppt_h"/>
                                          </p:val>
                                        </p:tav>
                                      </p:tavLst>
                                    </p:anim>
                                    <p:anim calcmode="lin" valueType="num">
                                      <p:cBhvr>
                                        <p:cTn id="57"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59" fill="hold">
                            <p:stCondLst>
                              <p:cond delay="1000"/>
                            </p:stCondLst>
                            <p:childTnLst>
                              <p:par>
                                <p:cTn id="60" presetID="26" presetClass="emph" presetSubtype="0" repeatCount="indefinite" fill="hold" grpId="1" nodeType="afterEffect">
                                  <p:stCondLst>
                                    <p:cond delay="0"/>
                                  </p:stCondLst>
                                  <p:childTnLst>
                                    <p:animEffect transition="out" filter="fade">
                                      <p:cBhvr>
                                        <p:cTn id="61" dur="500" tmFilter="0, 0; .2, .5; .8, .5; 1, 0"/>
                                        <p:tgtEl>
                                          <p:spTgt spid="15"/>
                                        </p:tgtEl>
                                      </p:cBhvr>
                                    </p:animEffect>
                                    <p:animScale>
                                      <p:cBhvr>
                                        <p:cTn id="62" dur="250" autoRev="1" fill="hold"/>
                                        <p:tgtEl>
                                          <p:spTgt spid="15"/>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15"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1000" fill="hold"/>
                                        <p:tgtEl>
                                          <p:spTgt spid="16"/>
                                        </p:tgtEl>
                                        <p:attrNameLst>
                                          <p:attrName>ppt_w</p:attrName>
                                        </p:attrNameLst>
                                      </p:cBhvr>
                                      <p:tavLst>
                                        <p:tav tm="0">
                                          <p:val>
                                            <p:fltVal val="0"/>
                                          </p:val>
                                        </p:tav>
                                        <p:tav tm="100000">
                                          <p:val>
                                            <p:strVal val="#ppt_w"/>
                                          </p:val>
                                        </p:tav>
                                      </p:tavLst>
                                    </p:anim>
                                    <p:anim calcmode="lin" valueType="num">
                                      <p:cBhvr>
                                        <p:cTn id="68" dur="1000" fill="hold"/>
                                        <p:tgtEl>
                                          <p:spTgt spid="16"/>
                                        </p:tgtEl>
                                        <p:attrNameLst>
                                          <p:attrName>ppt_h</p:attrName>
                                        </p:attrNameLst>
                                      </p:cBhvr>
                                      <p:tavLst>
                                        <p:tav tm="0">
                                          <p:val>
                                            <p:fltVal val="0"/>
                                          </p:val>
                                        </p:tav>
                                        <p:tav tm="100000">
                                          <p:val>
                                            <p:strVal val="#ppt_h"/>
                                          </p:val>
                                        </p:tav>
                                      </p:tavLst>
                                    </p:anim>
                                    <p:anim calcmode="lin" valueType="num">
                                      <p:cBhvr>
                                        <p:cTn id="69"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par>
                          <p:cTn id="71" fill="hold">
                            <p:stCondLst>
                              <p:cond delay="1000"/>
                            </p:stCondLst>
                            <p:childTnLst>
                              <p:par>
                                <p:cTn id="72" presetID="26" presetClass="emph" presetSubtype="0" repeatCount="indefinite" fill="hold" grpId="1" nodeType="afterEffect">
                                  <p:stCondLst>
                                    <p:cond delay="0"/>
                                  </p:stCondLst>
                                  <p:childTnLst>
                                    <p:animEffect transition="out" filter="fade">
                                      <p:cBhvr>
                                        <p:cTn id="73" dur="500" tmFilter="0, 0; .2, .5; .8, .5; 1, 0"/>
                                        <p:tgtEl>
                                          <p:spTgt spid="16"/>
                                        </p:tgtEl>
                                      </p:cBhvr>
                                    </p:animEffect>
                                    <p:animScale>
                                      <p:cBhvr>
                                        <p:cTn id="74" dur="250" autoRev="1" fill="hold"/>
                                        <p:tgtEl>
                                          <p:spTgt spid="16"/>
                                        </p:tgtEl>
                                      </p:cBhvr>
                                      <p:by x="105000" y="105000"/>
                                    </p:animScale>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1000" fill="hold"/>
                                        <p:tgtEl>
                                          <p:spTgt spid="17"/>
                                        </p:tgtEl>
                                        <p:attrNameLst>
                                          <p:attrName>ppt_w</p:attrName>
                                        </p:attrNameLst>
                                      </p:cBhvr>
                                      <p:tavLst>
                                        <p:tav tm="0">
                                          <p:val>
                                            <p:fltVal val="0"/>
                                          </p:val>
                                        </p:tav>
                                        <p:tav tm="100000">
                                          <p:val>
                                            <p:strVal val="#ppt_w"/>
                                          </p:val>
                                        </p:tav>
                                      </p:tavLst>
                                    </p:anim>
                                    <p:anim calcmode="lin" valueType="num">
                                      <p:cBhvr>
                                        <p:cTn id="80" dur="1000" fill="hold"/>
                                        <p:tgtEl>
                                          <p:spTgt spid="17"/>
                                        </p:tgtEl>
                                        <p:attrNameLst>
                                          <p:attrName>ppt_h</p:attrName>
                                        </p:attrNameLst>
                                      </p:cBhvr>
                                      <p:tavLst>
                                        <p:tav tm="0">
                                          <p:val>
                                            <p:fltVal val="0"/>
                                          </p:val>
                                        </p:tav>
                                        <p:tav tm="100000">
                                          <p:val>
                                            <p:strVal val="#ppt_h"/>
                                          </p:val>
                                        </p:tav>
                                      </p:tavLst>
                                    </p:anim>
                                    <p:anim calcmode="lin" valueType="num">
                                      <p:cBhvr>
                                        <p:cTn id="81"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
                            </p:stCondLst>
                            <p:childTnLst>
                              <p:par>
                                <p:cTn id="84" presetID="26" presetClass="emph" presetSubtype="0" repeatCount="indefinite" fill="hold" grpId="1" nodeType="afterEffect">
                                  <p:stCondLst>
                                    <p:cond delay="0"/>
                                  </p:stCondLst>
                                  <p:childTnLst>
                                    <p:animEffect transition="out" filter="fade">
                                      <p:cBhvr>
                                        <p:cTn id="85" dur="500" tmFilter="0, 0; .2, .5; .8, .5; 1, 0"/>
                                        <p:tgtEl>
                                          <p:spTgt spid="17"/>
                                        </p:tgtEl>
                                      </p:cBhvr>
                                    </p:animEffect>
                                    <p:animScale>
                                      <p:cBhvr>
                                        <p:cTn id="86" dur="250" autoRev="1" fill="hold"/>
                                        <p:tgtEl>
                                          <p:spTgt spid="17"/>
                                        </p:tgtEl>
                                      </p:cBhvr>
                                      <p:by x="105000" y="105000"/>
                                    </p:animScale>
                                  </p:childTnLst>
                                </p:cTn>
                              </p:par>
                            </p:childTnLst>
                          </p:cTn>
                        </p:par>
                      </p:childTnLst>
                    </p:cTn>
                  </p:par>
                  <p:par>
                    <p:cTn id="87" fill="hold">
                      <p:stCondLst>
                        <p:cond delay="indefinite"/>
                      </p:stCondLst>
                      <p:childTnLst>
                        <p:par>
                          <p:cTn id="88" fill="hold">
                            <p:stCondLst>
                              <p:cond delay="0"/>
                            </p:stCondLst>
                            <p:childTnLst>
                              <p:par>
                                <p:cTn id="89" presetID="15" presetClass="entr" presetSubtype="0"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1000" fill="hold"/>
                                        <p:tgtEl>
                                          <p:spTgt spid="18"/>
                                        </p:tgtEl>
                                        <p:attrNameLst>
                                          <p:attrName>ppt_w</p:attrName>
                                        </p:attrNameLst>
                                      </p:cBhvr>
                                      <p:tavLst>
                                        <p:tav tm="0">
                                          <p:val>
                                            <p:fltVal val="0"/>
                                          </p:val>
                                        </p:tav>
                                        <p:tav tm="100000">
                                          <p:val>
                                            <p:strVal val="#ppt_w"/>
                                          </p:val>
                                        </p:tav>
                                      </p:tavLst>
                                    </p:anim>
                                    <p:anim calcmode="lin" valueType="num">
                                      <p:cBhvr>
                                        <p:cTn id="92" dur="1000" fill="hold"/>
                                        <p:tgtEl>
                                          <p:spTgt spid="18"/>
                                        </p:tgtEl>
                                        <p:attrNameLst>
                                          <p:attrName>ppt_h</p:attrName>
                                        </p:attrNameLst>
                                      </p:cBhvr>
                                      <p:tavLst>
                                        <p:tav tm="0">
                                          <p:val>
                                            <p:fltVal val="0"/>
                                          </p:val>
                                        </p:tav>
                                        <p:tav tm="100000">
                                          <p:val>
                                            <p:strVal val="#ppt_h"/>
                                          </p:val>
                                        </p:tav>
                                      </p:tavLst>
                                    </p:anim>
                                    <p:anim calcmode="lin" valueType="num">
                                      <p:cBhvr>
                                        <p:cTn id="93"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par>
                          <p:cTn id="95" fill="hold">
                            <p:stCondLst>
                              <p:cond delay="1000"/>
                            </p:stCondLst>
                            <p:childTnLst>
                              <p:par>
                                <p:cTn id="96" presetID="26" presetClass="emph" presetSubtype="0" repeatCount="indefinite" fill="hold" grpId="1" nodeType="afterEffect">
                                  <p:stCondLst>
                                    <p:cond delay="0"/>
                                  </p:stCondLst>
                                  <p:childTnLst>
                                    <p:animEffect transition="out" filter="fade">
                                      <p:cBhvr>
                                        <p:cTn id="97" dur="500" tmFilter="0, 0; .2, .5; .8, .5; 1, 0"/>
                                        <p:tgtEl>
                                          <p:spTgt spid="18"/>
                                        </p:tgtEl>
                                      </p:cBhvr>
                                    </p:animEffect>
                                    <p:animScale>
                                      <p:cBhvr>
                                        <p:cTn id="98" dur="250" autoRev="1" fill="hold"/>
                                        <p:tgtEl>
                                          <p:spTgt spid="18"/>
                                        </p:tgtEl>
                                      </p:cBhvr>
                                      <p:by x="105000" y="105000"/>
                                    </p:animScale>
                                  </p:childTnLst>
                                </p:cTn>
                              </p:par>
                            </p:childTnLst>
                          </p:cTn>
                        </p:par>
                      </p:childTnLst>
                    </p:cTn>
                  </p:par>
                  <p:par>
                    <p:cTn id="99" fill="hold">
                      <p:stCondLst>
                        <p:cond delay="indefinite"/>
                      </p:stCondLst>
                      <p:childTnLst>
                        <p:par>
                          <p:cTn id="100" fill="hold">
                            <p:stCondLst>
                              <p:cond delay="0"/>
                            </p:stCondLst>
                            <p:childTnLst>
                              <p:par>
                                <p:cTn id="101" presetID="15" presetClass="entr" presetSubtype="0"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1000" fill="hold"/>
                                        <p:tgtEl>
                                          <p:spTgt spid="19"/>
                                        </p:tgtEl>
                                        <p:attrNameLst>
                                          <p:attrName>ppt_w</p:attrName>
                                        </p:attrNameLst>
                                      </p:cBhvr>
                                      <p:tavLst>
                                        <p:tav tm="0">
                                          <p:val>
                                            <p:fltVal val="0"/>
                                          </p:val>
                                        </p:tav>
                                        <p:tav tm="100000">
                                          <p:val>
                                            <p:strVal val="#ppt_w"/>
                                          </p:val>
                                        </p:tav>
                                      </p:tavLst>
                                    </p:anim>
                                    <p:anim calcmode="lin" valueType="num">
                                      <p:cBhvr>
                                        <p:cTn id="104" dur="1000" fill="hold"/>
                                        <p:tgtEl>
                                          <p:spTgt spid="19"/>
                                        </p:tgtEl>
                                        <p:attrNameLst>
                                          <p:attrName>ppt_h</p:attrName>
                                        </p:attrNameLst>
                                      </p:cBhvr>
                                      <p:tavLst>
                                        <p:tav tm="0">
                                          <p:val>
                                            <p:fltVal val="0"/>
                                          </p:val>
                                        </p:tav>
                                        <p:tav tm="100000">
                                          <p:val>
                                            <p:strVal val="#ppt_h"/>
                                          </p:val>
                                        </p:tav>
                                      </p:tavLst>
                                    </p:anim>
                                    <p:anim calcmode="lin" valueType="num">
                                      <p:cBhvr>
                                        <p:cTn id="105"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06"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107" fill="hold">
                            <p:stCondLst>
                              <p:cond delay="1000"/>
                            </p:stCondLst>
                            <p:childTnLst>
                              <p:par>
                                <p:cTn id="108" presetID="26" presetClass="emph" presetSubtype="0" repeatCount="indefinite" fill="hold" grpId="1" nodeType="afterEffect">
                                  <p:stCondLst>
                                    <p:cond delay="0"/>
                                  </p:stCondLst>
                                  <p:childTnLst>
                                    <p:animEffect transition="out" filter="fade">
                                      <p:cBhvr>
                                        <p:cTn id="109" dur="500" tmFilter="0, 0; .2, .5; .8, .5; 1, 0"/>
                                        <p:tgtEl>
                                          <p:spTgt spid="19"/>
                                        </p:tgtEl>
                                      </p:cBhvr>
                                    </p:animEffect>
                                    <p:animScale>
                                      <p:cBhvr>
                                        <p:cTn id="110" dur="250" autoRev="1" fill="hold"/>
                                        <p:tgtEl>
                                          <p:spTgt spid="19"/>
                                        </p:tgtEl>
                                      </p:cBhvr>
                                      <p:by x="105000" y="105000"/>
                                    </p:animScale>
                                  </p:childTnLst>
                                </p:cTn>
                              </p:par>
                            </p:childTnLst>
                          </p:cTn>
                        </p:par>
                      </p:childTnLst>
                    </p:cTn>
                  </p:par>
                  <p:par>
                    <p:cTn id="111" fill="hold">
                      <p:stCondLst>
                        <p:cond delay="indefinite"/>
                      </p:stCondLst>
                      <p:childTnLst>
                        <p:par>
                          <p:cTn id="112" fill="hold">
                            <p:stCondLst>
                              <p:cond delay="0"/>
                            </p:stCondLst>
                            <p:childTnLst>
                              <p:par>
                                <p:cTn id="113" presetID="15" presetClass="entr" presetSubtype="0" fill="hold" grpId="0" nodeType="click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p:cTn id="115" dur="1000" fill="hold"/>
                                        <p:tgtEl>
                                          <p:spTgt spid="20"/>
                                        </p:tgtEl>
                                        <p:attrNameLst>
                                          <p:attrName>ppt_w</p:attrName>
                                        </p:attrNameLst>
                                      </p:cBhvr>
                                      <p:tavLst>
                                        <p:tav tm="0">
                                          <p:val>
                                            <p:fltVal val="0"/>
                                          </p:val>
                                        </p:tav>
                                        <p:tav tm="100000">
                                          <p:val>
                                            <p:strVal val="#ppt_w"/>
                                          </p:val>
                                        </p:tav>
                                      </p:tavLst>
                                    </p:anim>
                                    <p:anim calcmode="lin" valueType="num">
                                      <p:cBhvr>
                                        <p:cTn id="116" dur="1000" fill="hold"/>
                                        <p:tgtEl>
                                          <p:spTgt spid="20"/>
                                        </p:tgtEl>
                                        <p:attrNameLst>
                                          <p:attrName>ppt_h</p:attrName>
                                        </p:attrNameLst>
                                      </p:cBhvr>
                                      <p:tavLst>
                                        <p:tav tm="0">
                                          <p:val>
                                            <p:fltVal val="0"/>
                                          </p:val>
                                        </p:tav>
                                        <p:tav tm="100000">
                                          <p:val>
                                            <p:strVal val="#ppt_h"/>
                                          </p:val>
                                        </p:tav>
                                      </p:tavLst>
                                    </p:anim>
                                    <p:anim calcmode="lin" valueType="num">
                                      <p:cBhvr>
                                        <p:cTn id="117"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18"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par>
                          <p:cTn id="119" fill="hold">
                            <p:stCondLst>
                              <p:cond delay="1000"/>
                            </p:stCondLst>
                            <p:childTnLst>
                              <p:par>
                                <p:cTn id="120" presetID="26" presetClass="emph" presetSubtype="0" repeatCount="indefinite" fill="hold" grpId="1" nodeType="afterEffect">
                                  <p:stCondLst>
                                    <p:cond delay="0"/>
                                  </p:stCondLst>
                                  <p:childTnLst>
                                    <p:animEffect transition="out" filter="fade">
                                      <p:cBhvr>
                                        <p:cTn id="121" dur="500" tmFilter="0, 0; .2, .5; .8, .5; 1, 0"/>
                                        <p:tgtEl>
                                          <p:spTgt spid="20"/>
                                        </p:tgtEl>
                                      </p:cBhvr>
                                    </p:animEffect>
                                    <p:animScale>
                                      <p:cBhvr>
                                        <p:cTn id="122" dur="250" autoRev="1" fill="hold"/>
                                        <p:tgtEl>
                                          <p:spTgt spid="20"/>
                                        </p:tgtEl>
                                      </p:cBhvr>
                                      <p:by x="105000" y="105000"/>
                                    </p:animScale>
                                  </p:childTnLst>
                                </p:cTn>
                              </p:par>
                            </p:childTnLst>
                          </p:cTn>
                        </p:par>
                      </p:childTnLst>
                    </p:cTn>
                  </p:par>
                  <p:par>
                    <p:cTn id="123" fill="hold">
                      <p:stCondLst>
                        <p:cond delay="indefinite"/>
                      </p:stCondLst>
                      <p:childTnLst>
                        <p:par>
                          <p:cTn id="124" fill="hold">
                            <p:stCondLst>
                              <p:cond delay="0"/>
                            </p:stCondLst>
                            <p:childTnLst>
                              <p:par>
                                <p:cTn id="125" presetID="15" presetClass="entr" presetSubtype="0" fill="hold" grpId="0" nodeType="clickEffect">
                                  <p:stCondLst>
                                    <p:cond delay="0"/>
                                  </p:stCondLst>
                                  <p:childTnLst>
                                    <p:set>
                                      <p:cBhvr>
                                        <p:cTn id="126" dur="1" fill="hold">
                                          <p:stCondLst>
                                            <p:cond delay="0"/>
                                          </p:stCondLst>
                                        </p:cTn>
                                        <p:tgtEl>
                                          <p:spTgt spid="21"/>
                                        </p:tgtEl>
                                        <p:attrNameLst>
                                          <p:attrName>style.visibility</p:attrName>
                                        </p:attrNameLst>
                                      </p:cBhvr>
                                      <p:to>
                                        <p:strVal val="visible"/>
                                      </p:to>
                                    </p:set>
                                    <p:anim calcmode="lin" valueType="num">
                                      <p:cBhvr>
                                        <p:cTn id="127" dur="1000" fill="hold"/>
                                        <p:tgtEl>
                                          <p:spTgt spid="21"/>
                                        </p:tgtEl>
                                        <p:attrNameLst>
                                          <p:attrName>ppt_w</p:attrName>
                                        </p:attrNameLst>
                                      </p:cBhvr>
                                      <p:tavLst>
                                        <p:tav tm="0">
                                          <p:val>
                                            <p:fltVal val="0"/>
                                          </p:val>
                                        </p:tav>
                                        <p:tav tm="100000">
                                          <p:val>
                                            <p:strVal val="#ppt_w"/>
                                          </p:val>
                                        </p:tav>
                                      </p:tavLst>
                                    </p:anim>
                                    <p:anim calcmode="lin" valueType="num">
                                      <p:cBhvr>
                                        <p:cTn id="128" dur="1000" fill="hold"/>
                                        <p:tgtEl>
                                          <p:spTgt spid="21"/>
                                        </p:tgtEl>
                                        <p:attrNameLst>
                                          <p:attrName>ppt_h</p:attrName>
                                        </p:attrNameLst>
                                      </p:cBhvr>
                                      <p:tavLst>
                                        <p:tav tm="0">
                                          <p:val>
                                            <p:fltVal val="0"/>
                                          </p:val>
                                        </p:tav>
                                        <p:tav tm="100000">
                                          <p:val>
                                            <p:strVal val="#ppt_h"/>
                                          </p:val>
                                        </p:tav>
                                      </p:tavLst>
                                    </p:anim>
                                    <p:anim calcmode="lin" valueType="num">
                                      <p:cBhvr>
                                        <p:cTn id="129"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130"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131" fill="hold">
                            <p:stCondLst>
                              <p:cond delay="1000"/>
                            </p:stCondLst>
                            <p:childTnLst>
                              <p:par>
                                <p:cTn id="132" presetID="26" presetClass="emph" presetSubtype="0" repeatCount="indefinite" fill="hold" grpId="1" nodeType="afterEffect">
                                  <p:stCondLst>
                                    <p:cond delay="0"/>
                                  </p:stCondLst>
                                  <p:childTnLst>
                                    <p:animEffect transition="out" filter="fade">
                                      <p:cBhvr>
                                        <p:cTn id="133" dur="500" tmFilter="0, 0; .2, .5; .8, .5; 1, 0"/>
                                        <p:tgtEl>
                                          <p:spTgt spid="21"/>
                                        </p:tgtEl>
                                      </p:cBhvr>
                                    </p:animEffect>
                                    <p:animScale>
                                      <p:cBhvr>
                                        <p:cTn id="134"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5999" y="1480485"/>
            <a:ext cx="10900002" cy="4765792"/>
          </a:xfrm>
          <a:prstGeom prst="rect">
            <a:avLst/>
          </a:prstGeom>
        </p:spPr>
        <p:txBody>
          <a:bodyPr wrap="square">
            <a:spAutoFit/>
          </a:bodyPr>
          <a:lstStyle/>
          <a:p>
            <a:pPr algn="just">
              <a:lnSpc>
                <a:spcPct val="107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err="1">
                <a:latin typeface="Times New Roman" panose="02020603050405020304" pitchFamily="18" charset="0"/>
                <a:ea typeface="Calibri" panose="020F0502020204030204" pitchFamily="34" charset="0"/>
                <a:cs typeface="Times New Roman" panose="02020603050405020304" pitchFamily="18" charset="0"/>
              </a:rPr>
              <a:t>i</a:t>
            </a:r>
            <a:r>
              <a:rPr lang="en-US" sz="3200" dirty="0">
                <a:latin typeface="Times New Roman" panose="02020603050405020304" pitchFamily="18" charset="0"/>
                <a:ea typeface="Calibri" panose="020F0502020204030204" pitchFamily="34" charset="0"/>
                <a:cs typeface="Times New Roman" panose="02020603050405020304" pitchFamily="18" charset="0"/>
              </a:rPr>
              <a:t>) What is pastime?</a:t>
            </a:r>
          </a:p>
          <a:p>
            <a:pPr algn="just">
              <a:lnSpc>
                <a:spcPct val="107000"/>
              </a:lnSpc>
            </a:pPr>
            <a:r>
              <a:rPr lang="en-US" sz="3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Answer: Pastime is the activity that we enjoy by doing in our leisure period. </a:t>
            </a:r>
          </a:p>
          <a:p>
            <a:pPr algn="just">
              <a:lnSpc>
                <a:spcPct val="107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(ii) Can you tell some names of work that one does in pastime?</a:t>
            </a:r>
          </a:p>
          <a:p>
            <a:pPr>
              <a:lnSpc>
                <a:spcPct val="107000"/>
              </a:lnSpc>
            </a:pPr>
            <a:r>
              <a:rPr lang="en-US" sz="3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Answer: Gardening/singing/dancing/story writing/reading books/playing games/internet browsing etc.</a:t>
            </a:r>
          </a:p>
          <a:p>
            <a:pPr algn="just">
              <a:lnSpc>
                <a:spcPct val="107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(iii) Among the mentioned pastime works which one is yours?</a:t>
            </a:r>
          </a:p>
          <a:p>
            <a:r>
              <a:rPr lang="en-US" sz="3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Answer: Gardening/singing/dancing/story writing/reading books/playing games/internet browsing etc.</a:t>
            </a:r>
            <a:endParaRPr lang="en-US" sz="3200" dirty="0">
              <a:solidFill>
                <a:srgbClr val="00B05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B27FD83-F98D-49BB-9ACE-4D048BF64843}"/>
              </a:ext>
            </a:extLst>
          </p:cNvPr>
          <p:cNvSpPr txBox="1"/>
          <p:nvPr/>
        </p:nvSpPr>
        <p:spPr>
          <a:xfrm>
            <a:off x="2147341" y="611723"/>
            <a:ext cx="6273382" cy="646331"/>
          </a:xfrm>
          <a:prstGeom prst="rect">
            <a:avLst/>
          </a:prstGeom>
          <a:noFill/>
        </p:spPr>
        <p:txBody>
          <a:bodyPr wrap="square">
            <a:spAutoFit/>
          </a:bodyPr>
          <a:lstStyle/>
          <a:p>
            <a:pPr algn="ctr"/>
            <a:r>
              <a:rPr lang="en-US" sz="3600" dirty="0">
                <a:solidFill>
                  <a:schemeClr val="tx1"/>
                </a:solidFill>
                <a:latin typeface="Times New Roman" panose="02020603050405020304" pitchFamily="18" charset="0"/>
                <a:cs typeface="Times New Roman" panose="02020603050405020304" pitchFamily="18" charset="0"/>
              </a:rPr>
              <a:t>Answer the following questions</a:t>
            </a:r>
          </a:p>
        </p:txBody>
      </p:sp>
    </p:spTree>
    <p:extLst>
      <p:ext uri="{BB962C8B-B14F-4D97-AF65-F5344CB8AC3E}">
        <p14:creationId xmlns:p14="http://schemas.microsoft.com/office/powerpoint/2010/main" val="67025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circle(in)">
                                      <p:cBhvr>
                                        <p:cTn id="7" dur="2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circle(in)">
                                      <p:cBhvr>
                                        <p:cTn id="12" dur="20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circle(in)">
                                      <p:cBhvr>
                                        <p:cTn id="17"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193363-E616-45C7-BB17-F590B06DCB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 y="0"/>
            <a:ext cx="12363450" cy="6857999"/>
          </a:xfrm>
          <a:prstGeom prst="rect">
            <a:avLst/>
          </a:prstGeom>
        </p:spPr>
      </p:pic>
    </p:spTree>
    <p:extLst>
      <p:ext uri="{BB962C8B-B14F-4D97-AF65-F5344CB8AC3E}">
        <p14:creationId xmlns:p14="http://schemas.microsoft.com/office/powerpoint/2010/main" val="33088413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322E81-A4CA-40FD-99C3-1F601670F4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562" y="123782"/>
            <a:ext cx="11838876" cy="6610435"/>
          </a:xfrm>
          <a:prstGeom prst="rect">
            <a:avLst/>
          </a:prstGeom>
        </p:spPr>
      </p:pic>
      <p:sp>
        <p:nvSpPr>
          <p:cNvPr id="3" name="Rectangle 2">
            <a:extLst>
              <a:ext uri="{FF2B5EF4-FFF2-40B4-BE49-F238E27FC236}">
                <a16:creationId xmlns:a16="http://schemas.microsoft.com/office/drawing/2014/main" id="{0F398CBC-EF18-4988-9F5E-6DD033D32397}"/>
              </a:ext>
            </a:extLst>
          </p:cNvPr>
          <p:cNvSpPr/>
          <p:nvPr/>
        </p:nvSpPr>
        <p:spPr>
          <a:xfrm>
            <a:off x="731517" y="2972840"/>
            <a:ext cx="11460483" cy="675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Look at the picture carefully. What can you see in the pictures.</a:t>
            </a:r>
          </a:p>
        </p:txBody>
      </p:sp>
      <p:sp>
        <p:nvSpPr>
          <p:cNvPr id="4" name="Rectangle 3">
            <a:extLst>
              <a:ext uri="{FF2B5EF4-FFF2-40B4-BE49-F238E27FC236}">
                <a16:creationId xmlns:a16="http://schemas.microsoft.com/office/drawing/2014/main" id="{0F92C84E-8985-480B-ACEA-4B6220DE4464}"/>
              </a:ext>
            </a:extLst>
          </p:cNvPr>
          <p:cNvSpPr/>
          <p:nvPr/>
        </p:nvSpPr>
        <p:spPr>
          <a:xfrm>
            <a:off x="2533224" y="2972839"/>
            <a:ext cx="8202509" cy="675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What is the difference between the pictures?</a:t>
            </a:r>
          </a:p>
        </p:txBody>
      </p:sp>
      <p:sp>
        <p:nvSpPr>
          <p:cNvPr id="7" name="Rectangle 2">
            <a:extLst>
              <a:ext uri="{FF2B5EF4-FFF2-40B4-BE49-F238E27FC236}">
                <a16:creationId xmlns:a16="http://schemas.microsoft.com/office/drawing/2014/main" id="{E83614F9-B57F-4E9C-9B27-7AF806FDB2EC}"/>
              </a:ext>
            </a:extLst>
          </p:cNvPr>
          <p:cNvSpPr>
            <a:spLocks noChangeArrowheads="1"/>
          </p:cNvSpPr>
          <p:nvPr/>
        </p:nvSpPr>
        <p:spPr bwMode="auto">
          <a:xfrm>
            <a:off x="274019" y="3108241"/>
            <a:ext cx="11741419" cy="51874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202124"/>
                </a:solidFill>
                <a:effectLst/>
                <a:latin typeface="inherit"/>
              </a:rPr>
              <a:t>What is your observation on hobbies in the past and present?</a:t>
            </a:r>
            <a:r>
              <a:rPr kumimoji="0" lang="en-US" altLang="en-US" b="0" i="0" u="none" strike="noStrike" cap="none" normalizeH="0" baseline="0" dirty="0">
                <a:ln>
                  <a:noFill/>
                </a:ln>
                <a:solidFill>
                  <a:schemeClr val="tx1"/>
                </a:solidFill>
                <a:effectLst/>
              </a:rPr>
              <a:t>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2382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1" nodeType="clickEffect">
                                  <p:stCondLst>
                                    <p:cond delay="0"/>
                                  </p:stCondLst>
                                  <p:childTnLst>
                                    <p:animEffect transition="out" filter="barn(inVertical)">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9D35D2-837E-432F-9770-569744187A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1622" y="136874"/>
            <a:ext cx="11668755" cy="6584251"/>
          </a:xfrm>
          <a:prstGeom prst="rect">
            <a:avLst/>
          </a:prstGeom>
        </p:spPr>
      </p:pic>
      <p:sp>
        <p:nvSpPr>
          <p:cNvPr id="3" name="Rectangle 2">
            <a:extLst>
              <a:ext uri="{FF2B5EF4-FFF2-40B4-BE49-F238E27FC236}">
                <a16:creationId xmlns:a16="http://schemas.microsoft.com/office/drawing/2014/main" id="{1BD36092-F8BF-42B1-8D42-AF427A5EA406}"/>
              </a:ext>
            </a:extLst>
          </p:cNvPr>
          <p:cNvSpPr/>
          <p:nvPr/>
        </p:nvSpPr>
        <p:spPr>
          <a:xfrm>
            <a:off x="365757" y="2989774"/>
            <a:ext cx="11460483" cy="675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Look at the picture carefully and try to tell what our today’s lesson is </a:t>
            </a:r>
          </a:p>
        </p:txBody>
      </p:sp>
    </p:spTree>
    <p:extLst>
      <p:ext uri="{BB962C8B-B14F-4D97-AF65-F5344CB8AC3E}">
        <p14:creationId xmlns:p14="http://schemas.microsoft.com/office/powerpoint/2010/main" val="379018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80">
                                          <p:stCondLst>
                                            <p:cond delay="0"/>
                                          </p:stCondLst>
                                        </p:cTn>
                                        <p:tgtEl>
                                          <p:spTgt spid="3"/>
                                        </p:tgtEl>
                                      </p:cBhvr>
                                    </p:animEffect>
                                    <p:anim calcmode="lin" valueType="num">
                                      <p:cBhvr>
                                        <p:cTn id="1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gtEl>
                                      </p:cBhvr>
                                      <p:to x="100000" y="60000"/>
                                    </p:animScale>
                                    <p:animScale>
                                      <p:cBhvr>
                                        <p:cTn id="24" dur="166" decel="50000">
                                          <p:stCondLst>
                                            <p:cond delay="676"/>
                                          </p:stCondLst>
                                        </p:cTn>
                                        <p:tgtEl>
                                          <p:spTgt spid="3"/>
                                        </p:tgtEl>
                                      </p:cBhvr>
                                      <p:to x="100000" y="100000"/>
                                    </p:animScale>
                                    <p:animScale>
                                      <p:cBhvr>
                                        <p:cTn id="25" dur="26">
                                          <p:stCondLst>
                                            <p:cond delay="1312"/>
                                          </p:stCondLst>
                                        </p:cTn>
                                        <p:tgtEl>
                                          <p:spTgt spid="3"/>
                                        </p:tgtEl>
                                      </p:cBhvr>
                                      <p:to x="100000" y="80000"/>
                                    </p:animScale>
                                    <p:animScale>
                                      <p:cBhvr>
                                        <p:cTn id="26" dur="166" decel="50000">
                                          <p:stCondLst>
                                            <p:cond delay="1338"/>
                                          </p:stCondLst>
                                        </p:cTn>
                                        <p:tgtEl>
                                          <p:spTgt spid="3"/>
                                        </p:tgtEl>
                                      </p:cBhvr>
                                      <p:to x="100000" y="100000"/>
                                    </p:animScale>
                                    <p:animScale>
                                      <p:cBhvr>
                                        <p:cTn id="27" dur="26">
                                          <p:stCondLst>
                                            <p:cond delay="1642"/>
                                          </p:stCondLst>
                                        </p:cTn>
                                        <p:tgtEl>
                                          <p:spTgt spid="3"/>
                                        </p:tgtEl>
                                      </p:cBhvr>
                                      <p:to x="100000" y="90000"/>
                                    </p:animScale>
                                    <p:animScale>
                                      <p:cBhvr>
                                        <p:cTn id="28" dur="166" decel="50000">
                                          <p:stCondLst>
                                            <p:cond delay="1668"/>
                                          </p:stCondLst>
                                        </p:cTn>
                                        <p:tgtEl>
                                          <p:spTgt spid="3"/>
                                        </p:tgtEl>
                                      </p:cBhvr>
                                      <p:to x="100000" y="100000"/>
                                    </p:animScale>
                                    <p:animScale>
                                      <p:cBhvr>
                                        <p:cTn id="29" dur="26">
                                          <p:stCondLst>
                                            <p:cond delay="1808"/>
                                          </p:stCondLst>
                                        </p:cTn>
                                        <p:tgtEl>
                                          <p:spTgt spid="3"/>
                                        </p:tgtEl>
                                      </p:cBhvr>
                                      <p:to x="100000" y="95000"/>
                                    </p:animScale>
                                    <p:animScale>
                                      <p:cBhvr>
                                        <p:cTn id="3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FF72B4-035B-4732-8615-C2AE428391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41866"/>
            <a:ext cx="11532915" cy="5350933"/>
          </a:xfrm>
          <a:prstGeom prst="rect">
            <a:avLst/>
          </a:prstGeom>
        </p:spPr>
      </p:pic>
    </p:spTree>
    <p:extLst>
      <p:ext uri="{BB962C8B-B14F-4D97-AF65-F5344CB8AC3E}">
        <p14:creationId xmlns:p14="http://schemas.microsoft.com/office/powerpoint/2010/main" val="113778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6000" y="2347908"/>
            <a:ext cx="10735734" cy="3539430"/>
          </a:xfrm>
          <a:prstGeom prst="rect">
            <a:avLst/>
          </a:prstGeom>
          <a:noFill/>
          <a:ln>
            <a:solidFill>
              <a:schemeClr val="tx1"/>
            </a:solidFill>
          </a:ln>
        </p:spPr>
        <p:txBody>
          <a:bodyPr wrap="square" rtlCol="0">
            <a:spAutoFit/>
          </a:bodyPr>
          <a:lstStyle/>
          <a:p>
            <a:pPr algn="ctr">
              <a:defRPr/>
            </a:pPr>
            <a:r>
              <a:rPr lang="en-US" sz="4000" b="1" kern="0" dirty="0">
                <a:ln w="1905"/>
                <a:solidFill>
                  <a:srgbClr val="00B05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Learning outcomes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After this lesson the students will</a:t>
            </a:r>
            <a:r>
              <a:rPr kumimoji="0" lang="en-US" sz="4000" b="1" u="none" strike="noStrike" kern="0" cap="none" spc="0" normalizeH="0" noProof="0" dirty="0">
                <a:ln>
                  <a:noFill/>
                </a:ln>
                <a:effectLst/>
                <a:uLnTx/>
                <a:uFillTx/>
                <a:latin typeface="Times New Roman" panose="02020603050405020304" pitchFamily="18" charset="0"/>
                <a:cs typeface="Times New Roman" panose="02020603050405020304" pitchFamily="18" charset="0"/>
              </a:rPr>
              <a:t> be able</a:t>
            </a:r>
            <a:r>
              <a:rPr lang="en-US" sz="4000" b="1" kern="0" dirty="0">
                <a:latin typeface="Times New Roman" panose="02020603050405020304" pitchFamily="18" charset="0"/>
                <a:cs typeface="Times New Roman" panose="02020603050405020304" pitchFamily="18" charset="0"/>
              </a:rPr>
              <a:t> to-</a:t>
            </a:r>
            <a:endParaRPr kumimoji="0" lang="en-US" sz="4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3600" b="1" kern="0" dirty="0">
                <a:latin typeface="Times New Roman" panose="02020603050405020304" pitchFamily="18" charset="0"/>
                <a:cs typeface="Times New Roman" panose="02020603050405020304" pitchFamily="18" charset="0"/>
              </a:rPr>
              <a:t>read and understand the text</a:t>
            </a: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3600" b="1" kern="0" dirty="0">
                <a:latin typeface="Times New Roman" panose="02020603050405020304" pitchFamily="18" charset="0"/>
                <a:cs typeface="Times New Roman" panose="02020603050405020304" pitchFamily="18" charset="0"/>
              </a:rPr>
              <a:t>ask and answer the questions</a:t>
            </a:r>
          </a:p>
          <a:p>
            <a:pPr marL="457200" indent="-457200">
              <a:buFont typeface="Wingdings" panose="05000000000000000000" pitchFamily="2" charset="2"/>
              <a:buChar char="§"/>
              <a:defRPr/>
            </a:pPr>
            <a:r>
              <a:rPr lang="en-US" sz="3600" b="1" kern="0" dirty="0">
                <a:latin typeface="Times New Roman" panose="02020603050405020304" pitchFamily="18" charset="0"/>
                <a:cs typeface="Times New Roman" panose="02020603050405020304" pitchFamily="18" charset="0"/>
              </a:rPr>
              <a:t>choose the best answer</a:t>
            </a:r>
            <a:endParaRPr kumimoji="0" lang="en-US" sz="36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3600" b="1" kern="0" dirty="0">
                <a:latin typeface="Times New Roman" panose="02020603050405020304" pitchFamily="18" charset="0"/>
                <a:cs typeface="Times New Roman" panose="02020603050405020304" pitchFamily="18" charset="0"/>
              </a:rPr>
              <a:t>f</a:t>
            </a:r>
            <a:r>
              <a:rPr lang="en-US" sz="3600" b="1" kern="0" noProof="0" dirty="0">
                <a:latin typeface="Times New Roman" panose="02020603050405020304" pitchFamily="18" charset="0"/>
                <a:cs typeface="Times New Roman" panose="02020603050405020304" pitchFamily="18" charset="0"/>
              </a:rPr>
              <a:t>ill in the blanks</a:t>
            </a:r>
            <a:r>
              <a:rPr kumimoji="0" lang="en-US" sz="3600" b="1"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2468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EADF8B7-9637-4F00-9C21-2D85B95DB5D3}"/>
              </a:ext>
            </a:extLst>
          </p:cNvPr>
          <p:cNvSpPr/>
          <p:nvPr/>
        </p:nvSpPr>
        <p:spPr>
          <a:xfrm>
            <a:off x="2923735" y="110683"/>
            <a:ext cx="6344529" cy="63629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Let's introduce with some key words</a:t>
            </a:r>
          </a:p>
        </p:txBody>
      </p:sp>
      <p:sp>
        <p:nvSpPr>
          <p:cNvPr id="17" name="Rectangle 16">
            <a:extLst>
              <a:ext uri="{FF2B5EF4-FFF2-40B4-BE49-F238E27FC236}">
                <a16:creationId xmlns:a16="http://schemas.microsoft.com/office/drawing/2014/main" id="{D344AFE4-EA33-4E22-9335-CA1E2C9B8CA7}"/>
              </a:ext>
            </a:extLst>
          </p:cNvPr>
          <p:cNvSpPr/>
          <p:nvPr/>
        </p:nvSpPr>
        <p:spPr>
          <a:xfrm>
            <a:off x="2818226" y="5263373"/>
            <a:ext cx="6344529" cy="63629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Meaning: Belonging to the customs</a:t>
            </a:r>
          </a:p>
        </p:txBody>
      </p:sp>
      <p:sp>
        <p:nvSpPr>
          <p:cNvPr id="18" name="Rectangle 17">
            <a:extLst>
              <a:ext uri="{FF2B5EF4-FFF2-40B4-BE49-F238E27FC236}">
                <a16:creationId xmlns:a16="http://schemas.microsoft.com/office/drawing/2014/main" id="{E22AB961-4CE5-4041-9520-BDF14E3EDE65}"/>
              </a:ext>
            </a:extLst>
          </p:cNvPr>
          <p:cNvSpPr/>
          <p:nvPr/>
        </p:nvSpPr>
        <p:spPr>
          <a:xfrm>
            <a:off x="2605980" y="5245431"/>
            <a:ext cx="6980038" cy="78431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Sentence: It was a very </a:t>
            </a:r>
            <a:r>
              <a:rPr lang="en-US" sz="2800" b="1" dirty="0"/>
              <a:t>traditional</a:t>
            </a:r>
            <a:r>
              <a:rPr lang="en-US" sz="2800" dirty="0"/>
              <a:t> ceremony.</a:t>
            </a:r>
          </a:p>
        </p:txBody>
      </p:sp>
      <p:sp>
        <p:nvSpPr>
          <p:cNvPr id="19" name="Rectangle 18">
            <a:extLst>
              <a:ext uri="{FF2B5EF4-FFF2-40B4-BE49-F238E27FC236}">
                <a16:creationId xmlns:a16="http://schemas.microsoft.com/office/drawing/2014/main" id="{12D41638-B64B-4BD4-BA2D-36BDD8113486}"/>
              </a:ext>
            </a:extLst>
          </p:cNvPr>
          <p:cNvSpPr/>
          <p:nvPr/>
        </p:nvSpPr>
        <p:spPr>
          <a:xfrm>
            <a:off x="276665" y="1065426"/>
            <a:ext cx="2534529" cy="63629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Word</a:t>
            </a:r>
          </a:p>
        </p:txBody>
      </p:sp>
      <p:sp>
        <p:nvSpPr>
          <p:cNvPr id="20" name="Rectangle 19">
            <a:extLst>
              <a:ext uri="{FF2B5EF4-FFF2-40B4-BE49-F238E27FC236}">
                <a16:creationId xmlns:a16="http://schemas.microsoft.com/office/drawing/2014/main" id="{9F691E76-0543-43A8-9212-B01F584A0475}"/>
              </a:ext>
            </a:extLst>
          </p:cNvPr>
          <p:cNvSpPr/>
          <p:nvPr/>
        </p:nvSpPr>
        <p:spPr>
          <a:xfrm>
            <a:off x="2818226" y="865781"/>
            <a:ext cx="6054841" cy="4287379"/>
          </a:xfrm>
          <a:prstGeom prst="rect">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D41DAB5-DFF9-4E22-8964-DFA46B99D81B}"/>
              </a:ext>
            </a:extLst>
          </p:cNvPr>
          <p:cNvSpPr/>
          <p:nvPr/>
        </p:nvSpPr>
        <p:spPr>
          <a:xfrm>
            <a:off x="9268264" y="1540413"/>
            <a:ext cx="2534529" cy="63629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Conventional</a:t>
            </a:r>
          </a:p>
        </p:txBody>
      </p:sp>
      <p:sp>
        <p:nvSpPr>
          <p:cNvPr id="22" name="Rectangle 21">
            <a:extLst>
              <a:ext uri="{FF2B5EF4-FFF2-40B4-BE49-F238E27FC236}">
                <a16:creationId xmlns:a16="http://schemas.microsoft.com/office/drawing/2014/main" id="{9C1464CB-A614-4519-B4B6-325A7B85A912}"/>
              </a:ext>
            </a:extLst>
          </p:cNvPr>
          <p:cNvSpPr/>
          <p:nvPr/>
        </p:nvSpPr>
        <p:spPr>
          <a:xfrm>
            <a:off x="9268263" y="2141790"/>
            <a:ext cx="2534529" cy="63629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customary</a:t>
            </a:r>
          </a:p>
        </p:txBody>
      </p:sp>
      <p:sp>
        <p:nvSpPr>
          <p:cNvPr id="23" name="Rectangle 22">
            <a:extLst>
              <a:ext uri="{FF2B5EF4-FFF2-40B4-BE49-F238E27FC236}">
                <a16:creationId xmlns:a16="http://schemas.microsoft.com/office/drawing/2014/main" id="{539B1C14-31EE-410D-A47C-419993F982C4}"/>
              </a:ext>
            </a:extLst>
          </p:cNvPr>
          <p:cNvSpPr/>
          <p:nvPr/>
        </p:nvSpPr>
        <p:spPr>
          <a:xfrm>
            <a:off x="9268263" y="2719309"/>
            <a:ext cx="2534529" cy="63629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ceremonial</a:t>
            </a:r>
          </a:p>
        </p:txBody>
      </p:sp>
      <p:sp>
        <p:nvSpPr>
          <p:cNvPr id="24" name="Rectangle 23">
            <a:extLst>
              <a:ext uri="{FF2B5EF4-FFF2-40B4-BE49-F238E27FC236}">
                <a16:creationId xmlns:a16="http://schemas.microsoft.com/office/drawing/2014/main" id="{373E379E-CE33-4F8C-A470-378248340177}"/>
              </a:ext>
            </a:extLst>
          </p:cNvPr>
          <p:cNvSpPr/>
          <p:nvPr/>
        </p:nvSpPr>
        <p:spPr>
          <a:xfrm>
            <a:off x="9268263" y="3364729"/>
            <a:ext cx="2534529" cy="63629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classical</a:t>
            </a:r>
          </a:p>
        </p:txBody>
      </p:sp>
      <p:sp>
        <p:nvSpPr>
          <p:cNvPr id="25" name="Rectangle 24">
            <a:extLst>
              <a:ext uri="{FF2B5EF4-FFF2-40B4-BE49-F238E27FC236}">
                <a16:creationId xmlns:a16="http://schemas.microsoft.com/office/drawing/2014/main" id="{DF69972A-D293-413B-95D0-5956FAC22F2A}"/>
              </a:ext>
            </a:extLst>
          </p:cNvPr>
          <p:cNvSpPr/>
          <p:nvPr/>
        </p:nvSpPr>
        <p:spPr>
          <a:xfrm>
            <a:off x="276664" y="1701722"/>
            <a:ext cx="2534529" cy="63629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Traditional</a:t>
            </a:r>
          </a:p>
        </p:txBody>
      </p:sp>
      <p:sp>
        <p:nvSpPr>
          <p:cNvPr id="16" name="Rectangle 15">
            <a:extLst>
              <a:ext uri="{FF2B5EF4-FFF2-40B4-BE49-F238E27FC236}">
                <a16:creationId xmlns:a16="http://schemas.microsoft.com/office/drawing/2014/main" id="{D9B5D0B8-5517-4263-A40C-80167693756C}"/>
              </a:ext>
            </a:extLst>
          </p:cNvPr>
          <p:cNvSpPr/>
          <p:nvPr/>
        </p:nvSpPr>
        <p:spPr>
          <a:xfrm>
            <a:off x="9268264" y="893768"/>
            <a:ext cx="2534529" cy="63629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Synonym</a:t>
            </a:r>
          </a:p>
        </p:txBody>
      </p:sp>
    </p:spTree>
    <p:extLst>
      <p:ext uri="{BB962C8B-B14F-4D97-AF65-F5344CB8AC3E}">
        <p14:creationId xmlns:p14="http://schemas.microsoft.com/office/powerpoint/2010/main" val="189251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2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in)">
                                      <p:cBhvr>
                                        <p:cTn id="18" dur="2000"/>
                                        <p:tgtEl>
                                          <p:spTgt spid="2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ircle(in)">
                                      <p:cBhvr>
                                        <p:cTn id="21" dur="2000"/>
                                        <p:tgtEl>
                                          <p:spTgt spid="20"/>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circle(in)">
                                      <p:cBhvr>
                                        <p:cTn id="24" dur="2000"/>
                                        <p:tgtEl>
                                          <p:spTgt spid="21"/>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ircle(in)">
                                      <p:cBhvr>
                                        <p:cTn id="27" dur="2000"/>
                                        <p:tgtEl>
                                          <p:spTgt spid="22"/>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circle(in)">
                                      <p:cBhvr>
                                        <p:cTn id="30" dur="2000"/>
                                        <p:tgtEl>
                                          <p:spTgt spid="23"/>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circle(in)">
                                      <p:cBhvr>
                                        <p:cTn id="33" dur="2000"/>
                                        <p:tgtEl>
                                          <p:spTgt spid="24"/>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in)">
                                      <p:cBhvr>
                                        <p:cTn id="36" dur="2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grpId="1" nodeType="clickEffect">
                                  <p:stCondLst>
                                    <p:cond delay="0"/>
                                  </p:stCondLst>
                                  <p:childTnLst>
                                    <p:animEffect transition="out" filter="fade">
                                      <p:cBhvr>
                                        <p:cTn id="40" dur="1000"/>
                                        <p:tgtEl>
                                          <p:spTgt spid="17"/>
                                        </p:tgtEl>
                                      </p:cBhvr>
                                    </p:animEffect>
                                    <p:anim calcmode="lin" valueType="num">
                                      <p:cBhvr>
                                        <p:cTn id="41" dur="1000"/>
                                        <p:tgtEl>
                                          <p:spTgt spid="17"/>
                                        </p:tgtEl>
                                        <p:attrNameLst>
                                          <p:attrName>ppt_x</p:attrName>
                                        </p:attrNameLst>
                                      </p:cBhvr>
                                      <p:tavLst>
                                        <p:tav tm="0">
                                          <p:val>
                                            <p:strVal val="ppt_x"/>
                                          </p:val>
                                        </p:tav>
                                        <p:tav tm="100000">
                                          <p:val>
                                            <p:strVal val="ppt_x"/>
                                          </p:val>
                                        </p:tav>
                                      </p:tavLst>
                                    </p:anim>
                                    <p:anim calcmode="lin" valueType="num">
                                      <p:cBhvr>
                                        <p:cTn id="42" dur="1000"/>
                                        <p:tgtEl>
                                          <p:spTgt spid="17"/>
                                        </p:tgtEl>
                                        <p:attrNameLst>
                                          <p:attrName>ppt_y</p:attrName>
                                        </p:attrNameLst>
                                      </p:cBhvr>
                                      <p:tavLst>
                                        <p:tav tm="0">
                                          <p:val>
                                            <p:strVal val="ppt_y"/>
                                          </p:val>
                                        </p:tav>
                                        <p:tav tm="100000">
                                          <p:val>
                                            <p:strVal val="ppt_y+.1"/>
                                          </p:val>
                                        </p:tav>
                                      </p:tavLst>
                                    </p:anim>
                                    <p:set>
                                      <p:cBhvr>
                                        <p:cTn id="43" dur="1" fill="hold">
                                          <p:stCondLst>
                                            <p:cond delay="999"/>
                                          </p:stCondLst>
                                        </p:cTn>
                                        <p:tgtEl>
                                          <p:spTgt spid="1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circle(in)">
                                      <p:cBhvr>
                                        <p:cTn id="4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7" grpId="1" animBg="1"/>
      <p:bldP spid="18" grpId="0" animBg="1"/>
      <p:bldP spid="19" grpId="0" animBg="1"/>
      <p:bldP spid="20" grpId="0" animBg="1"/>
      <p:bldP spid="21" grpId="0" animBg="1"/>
      <p:bldP spid="22" grpId="0" animBg="1"/>
      <p:bldP spid="23" grpId="0" animBg="1"/>
      <p:bldP spid="24" grpId="0" animBg="1"/>
      <p:bldP spid="2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EADF8B7-9637-4F00-9C21-2D85B95DB5D3}"/>
              </a:ext>
            </a:extLst>
          </p:cNvPr>
          <p:cNvSpPr/>
          <p:nvPr/>
        </p:nvSpPr>
        <p:spPr>
          <a:xfrm>
            <a:off x="2923735" y="110683"/>
            <a:ext cx="6344529" cy="6362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Let's introduce with some key words</a:t>
            </a:r>
          </a:p>
        </p:txBody>
      </p:sp>
      <p:sp>
        <p:nvSpPr>
          <p:cNvPr id="17" name="Rectangle 16">
            <a:extLst>
              <a:ext uri="{FF2B5EF4-FFF2-40B4-BE49-F238E27FC236}">
                <a16:creationId xmlns:a16="http://schemas.microsoft.com/office/drawing/2014/main" id="{D344AFE4-EA33-4E22-9335-CA1E2C9B8CA7}"/>
              </a:ext>
            </a:extLst>
          </p:cNvPr>
          <p:cNvSpPr/>
          <p:nvPr/>
        </p:nvSpPr>
        <p:spPr>
          <a:xfrm>
            <a:off x="2143747" y="5234610"/>
            <a:ext cx="8139736" cy="104487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Meaning: An activity that someone does regularly for enjoyment  rather than work;  hobby.</a:t>
            </a:r>
          </a:p>
        </p:txBody>
      </p:sp>
      <p:sp>
        <p:nvSpPr>
          <p:cNvPr id="18" name="Rectangle 17">
            <a:extLst>
              <a:ext uri="{FF2B5EF4-FFF2-40B4-BE49-F238E27FC236}">
                <a16:creationId xmlns:a16="http://schemas.microsoft.com/office/drawing/2014/main" id="{E22AB961-4CE5-4041-9520-BDF14E3EDE65}"/>
              </a:ext>
            </a:extLst>
          </p:cNvPr>
          <p:cNvSpPr/>
          <p:nvPr/>
        </p:nvSpPr>
        <p:spPr>
          <a:xfrm>
            <a:off x="2143747" y="5344944"/>
            <a:ext cx="8169218" cy="78431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Sentence: Gardening is a very rewarding </a:t>
            </a:r>
            <a:r>
              <a:rPr lang="en-US" sz="2800" b="1" dirty="0">
                <a:solidFill>
                  <a:schemeClr val="tx1"/>
                </a:solidFill>
              </a:rPr>
              <a:t>pastime</a:t>
            </a:r>
            <a:r>
              <a:rPr lang="en-US" sz="2800" dirty="0">
                <a:solidFill>
                  <a:schemeClr val="tx1"/>
                </a:solidFill>
              </a:rPr>
              <a:t>.</a:t>
            </a:r>
          </a:p>
        </p:txBody>
      </p:sp>
      <p:sp>
        <p:nvSpPr>
          <p:cNvPr id="19" name="Rectangle 18">
            <a:extLst>
              <a:ext uri="{FF2B5EF4-FFF2-40B4-BE49-F238E27FC236}">
                <a16:creationId xmlns:a16="http://schemas.microsoft.com/office/drawing/2014/main" id="{12D41638-B64B-4BD4-BA2D-36BDD8113486}"/>
              </a:ext>
            </a:extLst>
          </p:cNvPr>
          <p:cNvSpPr/>
          <p:nvPr/>
        </p:nvSpPr>
        <p:spPr>
          <a:xfrm>
            <a:off x="276665" y="1065426"/>
            <a:ext cx="2534529" cy="6362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Word</a:t>
            </a:r>
          </a:p>
        </p:txBody>
      </p:sp>
      <p:sp>
        <p:nvSpPr>
          <p:cNvPr id="20" name="Rectangle 19">
            <a:extLst>
              <a:ext uri="{FF2B5EF4-FFF2-40B4-BE49-F238E27FC236}">
                <a16:creationId xmlns:a16="http://schemas.microsoft.com/office/drawing/2014/main" id="{9F691E76-0543-43A8-9212-B01F584A0475}"/>
              </a:ext>
            </a:extLst>
          </p:cNvPr>
          <p:cNvSpPr/>
          <p:nvPr/>
        </p:nvSpPr>
        <p:spPr>
          <a:xfrm>
            <a:off x="2923735" y="893768"/>
            <a:ext cx="6009249" cy="4287379"/>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D41DAB5-DFF9-4E22-8964-DFA46B99D81B}"/>
              </a:ext>
            </a:extLst>
          </p:cNvPr>
          <p:cNvSpPr/>
          <p:nvPr/>
        </p:nvSpPr>
        <p:spPr>
          <a:xfrm>
            <a:off x="9268264" y="1540413"/>
            <a:ext cx="2534529" cy="6362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Hobby</a:t>
            </a:r>
          </a:p>
        </p:txBody>
      </p:sp>
      <p:sp>
        <p:nvSpPr>
          <p:cNvPr id="22" name="Rectangle 21">
            <a:extLst>
              <a:ext uri="{FF2B5EF4-FFF2-40B4-BE49-F238E27FC236}">
                <a16:creationId xmlns:a16="http://schemas.microsoft.com/office/drawing/2014/main" id="{9C1464CB-A614-4519-B4B6-325A7B85A912}"/>
              </a:ext>
            </a:extLst>
          </p:cNvPr>
          <p:cNvSpPr/>
          <p:nvPr/>
        </p:nvSpPr>
        <p:spPr>
          <a:xfrm>
            <a:off x="9268263" y="2141790"/>
            <a:ext cx="2534529" cy="6362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Leisure</a:t>
            </a:r>
          </a:p>
        </p:txBody>
      </p:sp>
      <p:sp>
        <p:nvSpPr>
          <p:cNvPr id="23" name="Rectangle 22">
            <a:extLst>
              <a:ext uri="{FF2B5EF4-FFF2-40B4-BE49-F238E27FC236}">
                <a16:creationId xmlns:a16="http://schemas.microsoft.com/office/drawing/2014/main" id="{539B1C14-31EE-410D-A47C-419993F982C4}"/>
              </a:ext>
            </a:extLst>
          </p:cNvPr>
          <p:cNvSpPr/>
          <p:nvPr/>
        </p:nvSpPr>
        <p:spPr>
          <a:xfrm>
            <a:off x="9268263" y="2719309"/>
            <a:ext cx="2534529" cy="6362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Entertainment</a:t>
            </a:r>
          </a:p>
        </p:txBody>
      </p:sp>
      <p:sp>
        <p:nvSpPr>
          <p:cNvPr id="24" name="Rectangle 23">
            <a:extLst>
              <a:ext uri="{FF2B5EF4-FFF2-40B4-BE49-F238E27FC236}">
                <a16:creationId xmlns:a16="http://schemas.microsoft.com/office/drawing/2014/main" id="{373E379E-CE33-4F8C-A470-378248340177}"/>
              </a:ext>
            </a:extLst>
          </p:cNvPr>
          <p:cNvSpPr/>
          <p:nvPr/>
        </p:nvSpPr>
        <p:spPr>
          <a:xfrm>
            <a:off x="9268263" y="3364729"/>
            <a:ext cx="2534529" cy="6362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Amusement</a:t>
            </a:r>
          </a:p>
        </p:txBody>
      </p:sp>
      <p:sp>
        <p:nvSpPr>
          <p:cNvPr id="25" name="Rectangle 24">
            <a:extLst>
              <a:ext uri="{FF2B5EF4-FFF2-40B4-BE49-F238E27FC236}">
                <a16:creationId xmlns:a16="http://schemas.microsoft.com/office/drawing/2014/main" id="{DF69972A-D293-413B-95D0-5956FAC22F2A}"/>
              </a:ext>
            </a:extLst>
          </p:cNvPr>
          <p:cNvSpPr/>
          <p:nvPr/>
        </p:nvSpPr>
        <p:spPr>
          <a:xfrm>
            <a:off x="276664" y="1701722"/>
            <a:ext cx="2534529" cy="6362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Pastime</a:t>
            </a:r>
          </a:p>
        </p:txBody>
      </p:sp>
      <p:sp>
        <p:nvSpPr>
          <p:cNvPr id="16" name="Rectangle 15">
            <a:extLst>
              <a:ext uri="{FF2B5EF4-FFF2-40B4-BE49-F238E27FC236}">
                <a16:creationId xmlns:a16="http://schemas.microsoft.com/office/drawing/2014/main" id="{D9B5D0B8-5517-4263-A40C-80167693756C}"/>
              </a:ext>
            </a:extLst>
          </p:cNvPr>
          <p:cNvSpPr/>
          <p:nvPr/>
        </p:nvSpPr>
        <p:spPr>
          <a:xfrm>
            <a:off x="9268264" y="893768"/>
            <a:ext cx="2534529" cy="6362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Synonym</a:t>
            </a:r>
          </a:p>
        </p:txBody>
      </p:sp>
    </p:spTree>
    <p:extLst>
      <p:ext uri="{BB962C8B-B14F-4D97-AF65-F5344CB8AC3E}">
        <p14:creationId xmlns:p14="http://schemas.microsoft.com/office/powerpoint/2010/main" val="373638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2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in)">
                                      <p:cBhvr>
                                        <p:cTn id="18" dur="2000"/>
                                        <p:tgtEl>
                                          <p:spTgt spid="2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ircle(in)">
                                      <p:cBhvr>
                                        <p:cTn id="21" dur="2000"/>
                                        <p:tgtEl>
                                          <p:spTgt spid="20"/>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circle(in)">
                                      <p:cBhvr>
                                        <p:cTn id="24" dur="2000"/>
                                        <p:tgtEl>
                                          <p:spTgt spid="21"/>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ircle(in)">
                                      <p:cBhvr>
                                        <p:cTn id="27" dur="2000"/>
                                        <p:tgtEl>
                                          <p:spTgt spid="22"/>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circle(in)">
                                      <p:cBhvr>
                                        <p:cTn id="30" dur="2000"/>
                                        <p:tgtEl>
                                          <p:spTgt spid="23"/>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circle(in)">
                                      <p:cBhvr>
                                        <p:cTn id="33" dur="2000"/>
                                        <p:tgtEl>
                                          <p:spTgt spid="24"/>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in)">
                                      <p:cBhvr>
                                        <p:cTn id="36" dur="2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grpId="1" nodeType="clickEffect">
                                  <p:stCondLst>
                                    <p:cond delay="0"/>
                                  </p:stCondLst>
                                  <p:childTnLst>
                                    <p:animEffect transition="out" filter="fade">
                                      <p:cBhvr>
                                        <p:cTn id="40" dur="1000"/>
                                        <p:tgtEl>
                                          <p:spTgt spid="17"/>
                                        </p:tgtEl>
                                      </p:cBhvr>
                                    </p:animEffect>
                                    <p:anim calcmode="lin" valueType="num">
                                      <p:cBhvr>
                                        <p:cTn id="41" dur="1000"/>
                                        <p:tgtEl>
                                          <p:spTgt spid="17"/>
                                        </p:tgtEl>
                                        <p:attrNameLst>
                                          <p:attrName>ppt_x</p:attrName>
                                        </p:attrNameLst>
                                      </p:cBhvr>
                                      <p:tavLst>
                                        <p:tav tm="0">
                                          <p:val>
                                            <p:strVal val="ppt_x"/>
                                          </p:val>
                                        </p:tav>
                                        <p:tav tm="100000">
                                          <p:val>
                                            <p:strVal val="ppt_x"/>
                                          </p:val>
                                        </p:tav>
                                      </p:tavLst>
                                    </p:anim>
                                    <p:anim calcmode="lin" valueType="num">
                                      <p:cBhvr>
                                        <p:cTn id="42" dur="1000"/>
                                        <p:tgtEl>
                                          <p:spTgt spid="17"/>
                                        </p:tgtEl>
                                        <p:attrNameLst>
                                          <p:attrName>ppt_y</p:attrName>
                                        </p:attrNameLst>
                                      </p:cBhvr>
                                      <p:tavLst>
                                        <p:tav tm="0">
                                          <p:val>
                                            <p:strVal val="ppt_y"/>
                                          </p:val>
                                        </p:tav>
                                        <p:tav tm="100000">
                                          <p:val>
                                            <p:strVal val="ppt_y+.1"/>
                                          </p:val>
                                        </p:tav>
                                      </p:tavLst>
                                    </p:anim>
                                    <p:set>
                                      <p:cBhvr>
                                        <p:cTn id="43" dur="1" fill="hold">
                                          <p:stCondLst>
                                            <p:cond delay="999"/>
                                          </p:stCondLst>
                                        </p:cTn>
                                        <p:tgtEl>
                                          <p:spTgt spid="1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circle(in)">
                                      <p:cBhvr>
                                        <p:cTn id="4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7" grpId="1" animBg="1"/>
      <p:bldP spid="18" grpId="0" animBg="1"/>
      <p:bldP spid="19" grpId="0" animBg="1"/>
      <p:bldP spid="20" grpId="0" animBg="1"/>
      <p:bldP spid="21" grpId="0" animBg="1"/>
      <p:bldP spid="22" grpId="0" animBg="1"/>
      <p:bldP spid="23" grpId="0" animBg="1"/>
      <p:bldP spid="24" grpId="0" animBg="1"/>
      <p:bldP spid="2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EADF8B7-9637-4F00-9C21-2D85B95DB5D3}"/>
              </a:ext>
            </a:extLst>
          </p:cNvPr>
          <p:cNvSpPr/>
          <p:nvPr/>
        </p:nvSpPr>
        <p:spPr>
          <a:xfrm>
            <a:off x="2923735" y="110683"/>
            <a:ext cx="6344529" cy="6362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Let's introduce with some key words</a:t>
            </a:r>
          </a:p>
        </p:txBody>
      </p:sp>
      <p:sp>
        <p:nvSpPr>
          <p:cNvPr id="17" name="Rectangle 16">
            <a:extLst>
              <a:ext uri="{FF2B5EF4-FFF2-40B4-BE49-F238E27FC236}">
                <a16:creationId xmlns:a16="http://schemas.microsoft.com/office/drawing/2014/main" id="{D344AFE4-EA33-4E22-9335-CA1E2C9B8CA7}"/>
              </a:ext>
            </a:extLst>
          </p:cNvPr>
          <p:cNvSpPr/>
          <p:nvPr/>
        </p:nvSpPr>
        <p:spPr>
          <a:xfrm>
            <a:off x="2054360" y="5206970"/>
            <a:ext cx="8413172" cy="139139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Meaning: Go or come up (a slope, incline, or staircase), especially by using the feet and sometimes the hands; ascend.</a:t>
            </a:r>
          </a:p>
        </p:txBody>
      </p:sp>
      <p:sp>
        <p:nvSpPr>
          <p:cNvPr id="18" name="Rectangle 17">
            <a:extLst>
              <a:ext uri="{FF2B5EF4-FFF2-40B4-BE49-F238E27FC236}">
                <a16:creationId xmlns:a16="http://schemas.microsoft.com/office/drawing/2014/main" id="{E22AB961-4CE5-4041-9520-BDF14E3EDE65}"/>
              </a:ext>
            </a:extLst>
          </p:cNvPr>
          <p:cNvSpPr/>
          <p:nvPr/>
        </p:nvSpPr>
        <p:spPr>
          <a:xfrm>
            <a:off x="2923735" y="5460235"/>
            <a:ext cx="7043226" cy="78431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Sentence:  The boy is climbing a tree.</a:t>
            </a:r>
          </a:p>
        </p:txBody>
      </p:sp>
      <p:sp>
        <p:nvSpPr>
          <p:cNvPr id="19" name="Rectangle 18">
            <a:extLst>
              <a:ext uri="{FF2B5EF4-FFF2-40B4-BE49-F238E27FC236}">
                <a16:creationId xmlns:a16="http://schemas.microsoft.com/office/drawing/2014/main" id="{12D41638-B64B-4BD4-BA2D-36BDD8113486}"/>
              </a:ext>
            </a:extLst>
          </p:cNvPr>
          <p:cNvSpPr/>
          <p:nvPr/>
        </p:nvSpPr>
        <p:spPr>
          <a:xfrm>
            <a:off x="276665" y="1065426"/>
            <a:ext cx="2534529" cy="6362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Word</a:t>
            </a:r>
          </a:p>
        </p:txBody>
      </p:sp>
      <p:sp>
        <p:nvSpPr>
          <p:cNvPr id="20" name="Rectangle 19">
            <a:extLst>
              <a:ext uri="{FF2B5EF4-FFF2-40B4-BE49-F238E27FC236}">
                <a16:creationId xmlns:a16="http://schemas.microsoft.com/office/drawing/2014/main" id="{9F691E76-0543-43A8-9212-B01F584A0475}"/>
              </a:ext>
            </a:extLst>
          </p:cNvPr>
          <p:cNvSpPr/>
          <p:nvPr/>
        </p:nvSpPr>
        <p:spPr>
          <a:xfrm>
            <a:off x="2923735" y="746979"/>
            <a:ext cx="5713828" cy="4287379"/>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D41DAB5-DFF9-4E22-8964-DFA46B99D81B}"/>
              </a:ext>
            </a:extLst>
          </p:cNvPr>
          <p:cNvSpPr/>
          <p:nvPr/>
        </p:nvSpPr>
        <p:spPr>
          <a:xfrm>
            <a:off x="9268263" y="1505494"/>
            <a:ext cx="2534529" cy="6362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Move up</a:t>
            </a:r>
          </a:p>
        </p:txBody>
      </p:sp>
      <p:sp>
        <p:nvSpPr>
          <p:cNvPr id="22" name="Rectangle 21">
            <a:extLst>
              <a:ext uri="{FF2B5EF4-FFF2-40B4-BE49-F238E27FC236}">
                <a16:creationId xmlns:a16="http://schemas.microsoft.com/office/drawing/2014/main" id="{9C1464CB-A614-4519-B4B6-325A7B85A912}"/>
              </a:ext>
            </a:extLst>
          </p:cNvPr>
          <p:cNvSpPr/>
          <p:nvPr/>
        </p:nvSpPr>
        <p:spPr>
          <a:xfrm>
            <a:off x="9268263" y="2141790"/>
            <a:ext cx="2534529" cy="6362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 </a:t>
            </a:r>
            <a:r>
              <a:rPr lang="en-US" sz="2800" dirty="0">
                <a:solidFill>
                  <a:schemeClr val="tx1"/>
                </a:solidFill>
              </a:rPr>
              <a:t>ascend </a:t>
            </a:r>
          </a:p>
        </p:txBody>
      </p:sp>
      <p:sp>
        <p:nvSpPr>
          <p:cNvPr id="23" name="Rectangle 22">
            <a:extLst>
              <a:ext uri="{FF2B5EF4-FFF2-40B4-BE49-F238E27FC236}">
                <a16:creationId xmlns:a16="http://schemas.microsoft.com/office/drawing/2014/main" id="{539B1C14-31EE-410D-A47C-419993F982C4}"/>
              </a:ext>
            </a:extLst>
          </p:cNvPr>
          <p:cNvSpPr/>
          <p:nvPr/>
        </p:nvSpPr>
        <p:spPr>
          <a:xfrm>
            <a:off x="9268263" y="2719309"/>
            <a:ext cx="2534529" cy="6362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Mount</a:t>
            </a:r>
          </a:p>
        </p:txBody>
      </p:sp>
      <p:sp>
        <p:nvSpPr>
          <p:cNvPr id="24" name="Rectangle 23">
            <a:extLst>
              <a:ext uri="{FF2B5EF4-FFF2-40B4-BE49-F238E27FC236}">
                <a16:creationId xmlns:a16="http://schemas.microsoft.com/office/drawing/2014/main" id="{373E379E-CE33-4F8C-A470-378248340177}"/>
              </a:ext>
            </a:extLst>
          </p:cNvPr>
          <p:cNvSpPr/>
          <p:nvPr/>
        </p:nvSpPr>
        <p:spPr>
          <a:xfrm>
            <a:off x="9268263" y="3364729"/>
            <a:ext cx="2534529" cy="6362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go up</a:t>
            </a:r>
          </a:p>
        </p:txBody>
      </p:sp>
      <p:sp>
        <p:nvSpPr>
          <p:cNvPr id="25" name="Rectangle 24">
            <a:extLst>
              <a:ext uri="{FF2B5EF4-FFF2-40B4-BE49-F238E27FC236}">
                <a16:creationId xmlns:a16="http://schemas.microsoft.com/office/drawing/2014/main" id="{DF69972A-D293-413B-95D0-5956FAC22F2A}"/>
              </a:ext>
            </a:extLst>
          </p:cNvPr>
          <p:cNvSpPr/>
          <p:nvPr/>
        </p:nvSpPr>
        <p:spPr>
          <a:xfrm>
            <a:off x="276664" y="1701722"/>
            <a:ext cx="2534529" cy="6362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Climb</a:t>
            </a:r>
          </a:p>
        </p:txBody>
      </p:sp>
      <p:sp>
        <p:nvSpPr>
          <p:cNvPr id="16" name="Rectangle 15">
            <a:extLst>
              <a:ext uri="{FF2B5EF4-FFF2-40B4-BE49-F238E27FC236}">
                <a16:creationId xmlns:a16="http://schemas.microsoft.com/office/drawing/2014/main" id="{D9B5D0B8-5517-4263-A40C-80167693756C}"/>
              </a:ext>
            </a:extLst>
          </p:cNvPr>
          <p:cNvSpPr/>
          <p:nvPr/>
        </p:nvSpPr>
        <p:spPr>
          <a:xfrm>
            <a:off x="9268264" y="893768"/>
            <a:ext cx="2534529" cy="6362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Synonym</a:t>
            </a:r>
          </a:p>
        </p:txBody>
      </p:sp>
    </p:spTree>
    <p:extLst>
      <p:ext uri="{BB962C8B-B14F-4D97-AF65-F5344CB8AC3E}">
        <p14:creationId xmlns:p14="http://schemas.microsoft.com/office/powerpoint/2010/main" val="311402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2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in)">
                                      <p:cBhvr>
                                        <p:cTn id="18" dur="2000"/>
                                        <p:tgtEl>
                                          <p:spTgt spid="2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ircle(in)">
                                      <p:cBhvr>
                                        <p:cTn id="21" dur="2000"/>
                                        <p:tgtEl>
                                          <p:spTgt spid="20"/>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circle(in)">
                                      <p:cBhvr>
                                        <p:cTn id="24" dur="2000"/>
                                        <p:tgtEl>
                                          <p:spTgt spid="21"/>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ircle(in)">
                                      <p:cBhvr>
                                        <p:cTn id="27" dur="2000"/>
                                        <p:tgtEl>
                                          <p:spTgt spid="22"/>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circle(in)">
                                      <p:cBhvr>
                                        <p:cTn id="30" dur="2000"/>
                                        <p:tgtEl>
                                          <p:spTgt spid="23"/>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circle(in)">
                                      <p:cBhvr>
                                        <p:cTn id="33" dur="2000"/>
                                        <p:tgtEl>
                                          <p:spTgt spid="24"/>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in)">
                                      <p:cBhvr>
                                        <p:cTn id="36" dur="2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grpId="1" nodeType="clickEffect">
                                  <p:stCondLst>
                                    <p:cond delay="0"/>
                                  </p:stCondLst>
                                  <p:childTnLst>
                                    <p:animEffect transition="out" filter="fade">
                                      <p:cBhvr>
                                        <p:cTn id="40" dur="1000"/>
                                        <p:tgtEl>
                                          <p:spTgt spid="17"/>
                                        </p:tgtEl>
                                      </p:cBhvr>
                                    </p:animEffect>
                                    <p:anim calcmode="lin" valueType="num">
                                      <p:cBhvr>
                                        <p:cTn id="41" dur="1000"/>
                                        <p:tgtEl>
                                          <p:spTgt spid="17"/>
                                        </p:tgtEl>
                                        <p:attrNameLst>
                                          <p:attrName>ppt_x</p:attrName>
                                        </p:attrNameLst>
                                      </p:cBhvr>
                                      <p:tavLst>
                                        <p:tav tm="0">
                                          <p:val>
                                            <p:strVal val="ppt_x"/>
                                          </p:val>
                                        </p:tav>
                                        <p:tav tm="100000">
                                          <p:val>
                                            <p:strVal val="ppt_x"/>
                                          </p:val>
                                        </p:tav>
                                      </p:tavLst>
                                    </p:anim>
                                    <p:anim calcmode="lin" valueType="num">
                                      <p:cBhvr>
                                        <p:cTn id="42" dur="1000"/>
                                        <p:tgtEl>
                                          <p:spTgt spid="17"/>
                                        </p:tgtEl>
                                        <p:attrNameLst>
                                          <p:attrName>ppt_y</p:attrName>
                                        </p:attrNameLst>
                                      </p:cBhvr>
                                      <p:tavLst>
                                        <p:tav tm="0">
                                          <p:val>
                                            <p:strVal val="ppt_y"/>
                                          </p:val>
                                        </p:tav>
                                        <p:tav tm="100000">
                                          <p:val>
                                            <p:strVal val="ppt_y+.1"/>
                                          </p:val>
                                        </p:tav>
                                      </p:tavLst>
                                    </p:anim>
                                    <p:set>
                                      <p:cBhvr>
                                        <p:cTn id="43" dur="1" fill="hold">
                                          <p:stCondLst>
                                            <p:cond delay="999"/>
                                          </p:stCondLst>
                                        </p:cTn>
                                        <p:tgtEl>
                                          <p:spTgt spid="1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circle(in)">
                                      <p:cBhvr>
                                        <p:cTn id="4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7" grpId="1" animBg="1"/>
      <p:bldP spid="18" grpId="0" animBg="1"/>
      <p:bldP spid="19" grpId="0" animBg="1"/>
      <p:bldP spid="20" grpId="0" animBg="1"/>
      <p:bldP spid="21" grpId="0" animBg="1"/>
      <p:bldP spid="22" grpId="0" animBg="1"/>
      <p:bldP spid="23" grpId="0" animBg="1"/>
      <p:bldP spid="24" grpId="0" animBg="1"/>
      <p:bldP spid="2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738</TotalTime>
  <Words>1526</Words>
  <Application>Microsoft Office PowerPoint</Application>
  <PresentationFormat>Widescreen</PresentationFormat>
  <Paragraphs>133</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inherit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RAJAN</dc:creator>
  <cp:lastModifiedBy>Afsar Ali</cp:lastModifiedBy>
  <cp:revision>106</cp:revision>
  <dcterms:created xsi:type="dcterms:W3CDTF">2020-06-08T06:23:40Z</dcterms:created>
  <dcterms:modified xsi:type="dcterms:W3CDTF">2021-06-30T13:59:05Z</dcterms:modified>
</cp:coreProperties>
</file>