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6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9" r:id="rId13"/>
    <p:sldId id="310" r:id="rId14"/>
    <p:sldId id="311" r:id="rId15"/>
    <p:sldId id="313" r:id="rId16"/>
    <p:sldId id="314" r:id="rId17"/>
    <p:sldId id="315" r:id="rId18"/>
    <p:sldId id="316" r:id="rId19"/>
    <p:sldId id="319" r:id="rId20"/>
    <p:sldId id="318" r:id="rId21"/>
    <p:sldId id="320" r:id="rId22"/>
    <p:sldId id="321" r:id="rId23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1200" y="-102"/>
      </p:cViewPr>
      <p:guideLst>
        <p:guide orient="horz" pos="2160"/>
        <p:guide pos="31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1" y="1122363"/>
            <a:ext cx="75438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1" y="3602038"/>
            <a:ext cx="75438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3AB-1F63-4CC5-A5CD-39D492CA2AF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137-F17E-4C82-82E4-6B47DF65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3AB-1F63-4CC5-A5CD-39D492CA2AF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137-F17E-4C82-82E4-6B47DF65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0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1" y="365125"/>
            <a:ext cx="2168843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365125"/>
            <a:ext cx="6380797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3AB-1F63-4CC5-A5CD-39D492CA2AF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137-F17E-4C82-82E4-6B47DF65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4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3AB-1F63-4CC5-A5CD-39D492CA2AF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137-F17E-4C82-82E4-6B47DF65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5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9" y="1709741"/>
            <a:ext cx="86753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9" y="4589467"/>
            <a:ext cx="86753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3AB-1F63-4CC5-A5CD-39D492CA2AF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137-F17E-4C82-82E4-6B47DF65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6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7" y="1825625"/>
            <a:ext cx="427482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7" y="1825625"/>
            <a:ext cx="427482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3AB-1F63-4CC5-A5CD-39D492CA2AF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137-F17E-4C82-82E4-6B47DF65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6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6" y="365128"/>
            <a:ext cx="867537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8" y="1681163"/>
            <a:ext cx="425517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8" y="2505076"/>
            <a:ext cx="425517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8" y="1681163"/>
            <a:ext cx="42761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8" y="2505076"/>
            <a:ext cx="427613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3AB-1F63-4CC5-A5CD-39D492CA2AF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137-F17E-4C82-82E4-6B47DF65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2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3AB-1F63-4CC5-A5CD-39D492CA2AF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137-F17E-4C82-82E4-6B47DF65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8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3AB-1F63-4CC5-A5CD-39D492CA2AF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137-F17E-4C82-82E4-6B47DF65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6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8" y="457200"/>
            <a:ext cx="324409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1" y="987428"/>
            <a:ext cx="509206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8" y="2057400"/>
            <a:ext cx="324409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3AB-1F63-4CC5-A5CD-39D492CA2AF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137-F17E-4C82-82E4-6B47DF65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8" y="457200"/>
            <a:ext cx="324409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6131" y="987428"/>
            <a:ext cx="509206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8" y="2057400"/>
            <a:ext cx="324409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93AB-1F63-4CC5-A5CD-39D492CA2AF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7137-F17E-4C82-82E4-6B47DF65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6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7" y="365128"/>
            <a:ext cx="86753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7" y="1825625"/>
            <a:ext cx="86753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6" y="6356354"/>
            <a:ext cx="2263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393AB-1F63-4CC5-A5CD-39D492CA2AF4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7" y="6356354"/>
            <a:ext cx="339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6356354"/>
            <a:ext cx="2263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27137-F17E-4C82-82E4-6B47DF65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8122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8053" y="-359061"/>
            <a:ext cx="436728" cy="1345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" y="163773"/>
            <a:ext cx="436728" cy="1345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" y="5395417"/>
            <a:ext cx="436728" cy="1345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4060211"/>
            <a:ext cx="436728" cy="1345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0" y="1414821"/>
            <a:ext cx="436728" cy="1345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4" y="2781871"/>
            <a:ext cx="436728" cy="1345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5390867"/>
            <a:ext cx="436728" cy="1345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4096603"/>
            <a:ext cx="436728" cy="1345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2802341"/>
            <a:ext cx="436728" cy="13459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1535372"/>
            <a:ext cx="436728" cy="13459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268408"/>
            <a:ext cx="436728" cy="13459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6547" y="-343140"/>
            <a:ext cx="436728" cy="13459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9009" y="-318118"/>
            <a:ext cx="436728" cy="13459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7817" y="-352237"/>
            <a:ext cx="436728" cy="13459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48393" y="-304471"/>
            <a:ext cx="436728" cy="13459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8325" y="-354511"/>
            <a:ext cx="436728" cy="13459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3616" y="-352236"/>
            <a:ext cx="436728" cy="1345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2564" y="5966676"/>
            <a:ext cx="436728" cy="13459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2752" y="5966676"/>
            <a:ext cx="436728" cy="13459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01561" y="5966676"/>
            <a:ext cx="436728" cy="13459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09557" y="5966676"/>
            <a:ext cx="436728" cy="13459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2138" y="5966676"/>
            <a:ext cx="436728" cy="13459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2466" y="5966676"/>
            <a:ext cx="436728" cy="13459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9145" y="5966676"/>
            <a:ext cx="436728" cy="134592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3" y="614149"/>
            <a:ext cx="8871043" cy="5650172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 rot="19630344">
            <a:off x="2497825" y="1878101"/>
            <a:ext cx="4918859" cy="29479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Welcome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to this</a:t>
            </a:r>
          </a:p>
          <a:p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185619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3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22830"/>
            <a:ext cx="10058400" cy="6629533"/>
          </a:xfrm>
          <a:prstGeom prst="frame">
            <a:avLst>
              <a:gd name="adj1" fmla="val 8122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5326" y="-366334"/>
            <a:ext cx="422181" cy="1345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" y="163773"/>
            <a:ext cx="436728" cy="1301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" y="5395417"/>
            <a:ext cx="436728" cy="1301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4060211"/>
            <a:ext cx="436728" cy="1301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0" y="1414821"/>
            <a:ext cx="436728" cy="13010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4" y="2781871"/>
            <a:ext cx="436728" cy="1301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5390867"/>
            <a:ext cx="436728" cy="1301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4096603"/>
            <a:ext cx="436728" cy="1301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2802341"/>
            <a:ext cx="436728" cy="13010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1535372"/>
            <a:ext cx="436728" cy="1301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268408"/>
            <a:ext cx="436728" cy="13010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13820" y="-350413"/>
            <a:ext cx="422181" cy="13459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6282" y="-325391"/>
            <a:ext cx="422181" cy="13459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25090" y="-359510"/>
            <a:ext cx="422181" cy="13459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55666" y="-311744"/>
            <a:ext cx="422181" cy="13459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5598" y="-361784"/>
            <a:ext cx="422181" cy="13459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0889" y="-359509"/>
            <a:ext cx="422181" cy="1345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4428" y="5768335"/>
            <a:ext cx="422181" cy="13459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0968" y="5659152"/>
            <a:ext cx="422181" cy="13459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36130" y="5713742"/>
            <a:ext cx="422179" cy="13459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16830" y="5659152"/>
            <a:ext cx="422181" cy="13459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6706" y="5713744"/>
            <a:ext cx="422181" cy="13459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7035" y="5741039"/>
            <a:ext cx="422181" cy="13459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6418" y="5741039"/>
            <a:ext cx="422181" cy="1345921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68740" y="777922"/>
            <a:ext cx="8666329" cy="519979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2100" marR="279400" algn="just">
              <a:lnSpc>
                <a:spcPct val="135000"/>
              </a:lnSpc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She also makes three-piece dresses for women, and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fatuas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for men. She sells these products in her shop and supplies them outside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Shamima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has a dream now, a dream to do something for the helpless people. She wants them to feel useful. They can live with self-respect and dignity. With this in view, she goes out looking for such people.</a:t>
            </a:r>
          </a:p>
          <a:p>
            <a:pPr marL="292100" marR="27940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tx1"/>
              </a:solidFill>
              <a:latin typeface="NikoshBAN" pitchFamily="2" charset="0"/>
              <a:ea typeface="Times New Roman" panose="02020603050405020304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4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0058400" cy="6858000"/>
          </a:xfrm>
          <a:prstGeom prst="frame">
            <a:avLst>
              <a:gd name="adj1" fmla="val 8122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5326" y="-366334"/>
            <a:ext cx="422181" cy="1345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" y="163773"/>
            <a:ext cx="436728" cy="1301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" y="5395417"/>
            <a:ext cx="436728" cy="1301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4060211"/>
            <a:ext cx="436728" cy="1301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0" y="1414821"/>
            <a:ext cx="436728" cy="13010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4" y="2781871"/>
            <a:ext cx="436728" cy="1301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5390867"/>
            <a:ext cx="436728" cy="1301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4096603"/>
            <a:ext cx="436728" cy="1301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2802341"/>
            <a:ext cx="436728" cy="13010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1535372"/>
            <a:ext cx="436728" cy="1301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268408"/>
            <a:ext cx="436728" cy="13010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13820" y="-350413"/>
            <a:ext cx="422181" cy="13459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6282" y="-325391"/>
            <a:ext cx="422181" cy="13459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25090" y="-359510"/>
            <a:ext cx="422181" cy="13459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55666" y="-311744"/>
            <a:ext cx="422181" cy="13459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5598" y="-361784"/>
            <a:ext cx="422181" cy="13459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0889" y="-359509"/>
            <a:ext cx="422181" cy="1345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3485" y="5973949"/>
            <a:ext cx="422181" cy="13459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9206" y="5973949"/>
            <a:ext cx="422181" cy="13459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63425" y="5973950"/>
            <a:ext cx="422179" cy="13459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30477" y="5973949"/>
            <a:ext cx="422181" cy="13459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4003" y="5973949"/>
            <a:ext cx="422181" cy="13459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7977" y="5973949"/>
            <a:ext cx="422181" cy="13459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1009" y="5973949"/>
            <a:ext cx="422181" cy="1345921"/>
          </a:xfrm>
          <a:prstGeom prst="rect">
            <a:avLst/>
          </a:prstGeom>
        </p:spPr>
      </p:pic>
      <p:sp>
        <p:nvSpPr>
          <p:cNvPr id="27" name="Flowchart: Process 26"/>
          <p:cNvSpPr/>
          <p:nvPr/>
        </p:nvSpPr>
        <p:spPr>
          <a:xfrm>
            <a:off x="709684" y="3521122"/>
            <a:ext cx="8598089" cy="2565779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2100" marR="279400" algn="just">
              <a:lnSpc>
                <a:spcPct val="135000"/>
              </a:lnSpc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Shamima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finished her story with a smile.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Shamima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has no complaints, no regrets, no grudges. All she wants to do is to bring a smile on the faces of those women who are unfortunate.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Shamima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wants to become a famous designer.</a:t>
            </a:r>
          </a:p>
        </p:txBody>
      </p:sp>
      <p:pic>
        <p:nvPicPr>
          <p:cNvPr id="28" name="Picture 3" descr="C:\Users\user\Desktop\Saved Pictures\gw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9" y="723331"/>
            <a:ext cx="3794077" cy="24020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9" name="Picture 28" descr="C:\Users\user\Desktop\Saved Pictures\h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068" y="764275"/>
            <a:ext cx="4490114" cy="23201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7762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058400" cy="7001301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1255594" y="655092"/>
            <a:ext cx="7438030" cy="846161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Choose the best answer from the alternatives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201003" y="1665026"/>
            <a:ext cx="8229600" cy="2183642"/>
          </a:xfrm>
          <a:prstGeom prst="flowChartAlternateProcess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is the similar meaning of abuse ____.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use for a bad purpose		         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use something effectively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treat with cruelty and or violence  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iv. dweller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1150961" y="4039737"/>
            <a:ext cx="7438030" cy="2251881"/>
          </a:xfrm>
          <a:prstGeom prst="flowChartAlternateProcess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 The word ‘grudge’ stands for ____.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 anger		         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objection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complaint  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iv. hatred</a:t>
            </a:r>
          </a:p>
        </p:txBody>
      </p:sp>
    </p:spTree>
    <p:extLst>
      <p:ext uri="{BB962C8B-B14F-4D97-AF65-F5344CB8AC3E}">
        <p14:creationId xmlns:p14="http://schemas.microsoft.com/office/powerpoint/2010/main" val="48415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058400" cy="7001301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709683" y="928048"/>
            <a:ext cx="8475259" cy="2388358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3. The adjective form of the word ‘misery’ is ____.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 miserably		         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miserly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mishap  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iv. miserable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698310" y="3564342"/>
            <a:ext cx="8475259" cy="2317843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4.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Shamima’s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husband ____ her.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 revered		         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rebuked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adorned  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iv. malign</a:t>
            </a:r>
          </a:p>
        </p:txBody>
      </p:sp>
    </p:spTree>
    <p:extLst>
      <p:ext uri="{BB962C8B-B14F-4D97-AF65-F5344CB8AC3E}">
        <p14:creationId xmlns:p14="http://schemas.microsoft.com/office/powerpoint/2010/main" val="21803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058400" cy="7001301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777922" y="805219"/>
            <a:ext cx="8475259" cy="2320118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5.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Shamima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is a ____ woman.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 fanciful		         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shy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pious  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iv. spirited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834788" y="3564342"/>
            <a:ext cx="8475259" cy="241337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6. What is the closest meaning of the word ‘leave’?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 divorce		         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depart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abandon  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iv. demolish</a:t>
            </a:r>
          </a:p>
        </p:txBody>
      </p:sp>
    </p:spTree>
    <p:extLst>
      <p:ext uri="{BB962C8B-B14F-4D97-AF65-F5344CB8AC3E}">
        <p14:creationId xmlns:p14="http://schemas.microsoft.com/office/powerpoint/2010/main" val="174343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058400" cy="70013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36979" y="777923"/>
            <a:ext cx="8516203" cy="256577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 word ‘dignity’ refers to ____.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 domination		         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power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esteem  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iv. mirth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2901" y="3618931"/>
            <a:ext cx="8516203" cy="246797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8.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Shamima’s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husband was devoid of ____.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 humanity		         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cruelty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atrocity  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iv. violence</a:t>
            </a:r>
          </a:p>
        </p:txBody>
      </p:sp>
    </p:spTree>
    <p:extLst>
      <p:ext uri="{BB962C8B-B14F-4D97-AF65-F5344CB8AC3E}">
        <p14:creationId xmlns:p14="http://schemas.microsoft.com/office/powerpoint/2010/main" val="119766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058400" cy="70013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64274" y="777923"/>
            <a:ext cx="8516203" cy="256577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9.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Shamima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has a dream ____ do something for the helpless people.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 with a view to		         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look forward to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in  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iv. to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2901" y="3618931"/>
            <a:ext cx="8516203" cy="246797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10. What is the similar meaning of the word ‘respect’?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dishonour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         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homage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ridicule  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iv. insignificant</a:t>
            </a:r>
          </a:p>
        </p:txBody>
      </p:sp>
    </p:spTree>
    <p:extLst>
      <p:ext uri="{BB962C8B-B14F-4D97-AF65-F5344CB8AC3E}">
        <p14:creationId xmlns:p14="http://schemas.microsoft.com/office/powerpoint/2010/main" val="11864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058400" cy="70013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05970" y="805217"/>
            <a:ext cx="7014950" cy="124194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True/false. If false give the correct information.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6981" y="2197290"/>
            <a:ext cx="8379724" cy="34528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Cambria" pitchFamily="18" charset="0"/>
                <a:cs typeface="NikoshBAN" pitchFamily="2" charset="0"/>
              </a:rPr>
              <a:t>1. </a:t>
            </a:r>
            <a:r>
              <a:rPr lang="en-US" sz="2800" dirty="0" err="1">
                <a:solidFill>
                  <a:schemeClr val="tx1"/>
                </a:solidFill>
                <a:latin typeface="Cambria" pitchFamily="18" charset="0"/>
                <a:cs typeface="NikoshBAN" pitchFamily="2" charset="0"/>
              </a:rPr>
              <a:t>Shamima’s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  <a:cs typeface="NikoshBAN" pitchFamily="2" charset="0"/>
              </a:rPr>
              <a:t> husband destroyed her.</a:t>
            </a:r>
          </a:p>
          <a:p>
            <a:r>
              <a:rPr lang="en-US" sz="2800" dirty="0">
                <a:solidFill>
                  <a:schemeClr val="tx1"/>
                </a:solidFill>
                <a:latin typeface="Cambria" pitchFamily="18" charset="0"/>
                <a:cs typeface="NikoshBAN" pitchFamily="2" charset="0"/>
              </a:rPr>
              <a:t>2. </a:t>
            </a:r>
            <a:r>
              <a:rPr lang="en-US" sz="2800" dirty="0" err="1">
                <a:solidFill>
                  <a:schemeClr val="tx1"/>
                </a:solidFill>
                <a:latin typeface="Cambria" pitchFamily="18" charset="0"/>
                <a:cs typeface="NikoshBAN" pitchFamily="2" charset="0"/>
              </a:rPr>
              <a:t>Shamima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  <a:cs typeface="NikoshBAN" pitchFamily="2" charset="0"/>
              </a:rPr>
              <a:t> promised to stand beside the helpless women.</a:t>
            </a:r>
          </a:p>
          <a:p>
            <a:r>
              <a:rPr lang="en-US" sz="2800" dirty="0">
                <a:solidFill>
                  <a:schemeClr val="tx1"/>
                </a:solidFill>
                <a:latin typeface="Cambria" pitchFamily="18" charset="0"/>
                <a:cs typeface="NikoshBAN" pitchFamily="2" charset="0"/>
              </a:rPr>
              <a:t>3. She has some trainers to train the women of her </a:t>
            </a:r>
            <a:r>
              <a:rPr lang="en-US" sz="2800" dirty="0" err="1">
                <a:solidFill>
                  <a:schemeClr val="tx1"/>
                </a:solidFill>
                <a:latin typeface="Cambria" pitchFamily="18" charset="0"/>
                <a:cs typeface="NikoshBAN" pitchFamily="2" charset="0"/>
              </a:rPr>
              <a:t>organisation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  <a:cs typeface="NikoshBAN" pitchFamily="2" charset="0"/>
              </a:rPr>
              <a:t>.</a:t>
            </a:r>
          </a:p>
          <a:p>
            <a:r>
              <a:rPr lang="en-US" sz="2800" dirty="0">
                <a:solidFill>
                  <a:schemeClr val="tx1"/>
                </a:solidFill>
                <a:latin typeface="Cambria" pitchFamily="18" charset="0"/>
                <a:cs typeface="NikoshBAN" pitchFamily="2" charset="0"/>
              </a:rPr>
              <a:t>4. </a:t>
            </a:r>
            <a:r>
              <a:rPr lang="en-US" sz="2800" dirty="0" err="1">
                <a:solidFill>
                  <a:schemeClr val="tx1"/>
                </a:solidFill>
                <a:latin typeface="Cambria" pitchFamily="18" charset="0"/>
                <a:cs typeface="NikoshBAN" pitchFamily="2" charset="0"/>
              </a:rPr>
              <a:t>Shamima</a:t>
            </a:r>
            <a:r>
              <a:rPr lang="en-US" sz="2800" dirty="0">
                <a:solidFill>
                  <a:schemeClr val="tx1"/>
                </a:solidFill>
                <a:latin typeface="Cambria" pitchFamily="18" charset="0"/>
                <a:cs typeface="NikoshBAN" pitchFamily="2" charset="0"/>
              </a:rPr>
              <a:t> wants to become a wealthy person to help others</a:t>
            </a:r>
            <a:r>
              <a:rPr lang="en-US" sz="2800" dirty="0">
                <a:latin typeface="Cambria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6967">
            <a:off x="703073" y="754829"/>
            <a:ext cx="661702" cy="1123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5920">
            <a:off x="8866710" y="764275"/>
            <a:ext cx="661702" cy="1123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458">
            <a:off x="8541440" y="5794979"/>
            <a:ext cx="661702" cy="1123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1802">
            <a:off x="969205" y="5681096"/>
            <a:ext cx="661702" cy="112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0013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3702">
            <a:off x="461040" y="246141"/>
            <a:ext cx="661702" cy="11233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4394">
            <a:off x="8866707" y="220542"/>
            <a:ext cx="661702" cy="1123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647">
            <a:off x="8828043" y="5504302"/>
            <a:ext cx="661702" cy="1123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2977">
            <a:off x="511970" y="5623269"/>
            <a:ext cx="661702" cy="1123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09683" y="1201004"/>
            <a:ext cx="3070748" cy="818866"/>
          </a:xfrm>
          <a:prstGeom prst="roundRect">
            <a:avLst>
              <a:gd name="adj" fmla="val 28205"/>
            </a:avLst>
          </a:prstGeom>
          <a:solidFill>
            <a:schemeClr val="bg2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১.True</a:t>
            </a:r>
          </a:p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50629" y="2129049"/>
            <a:ext cx="3575713" cy="805220"/>
          </a:xfrm>
          <a:prstGeom prst="roundRect">
            <a:avLst>
              <a:gd name="adj" fmla="val 30953"/>
            </a:avLst>
          </a:prstGeom>
          <a:solidFill>
            <a:schemeClr val="bg2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2.True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3331" y="3029804"/>
            <a:ext cx="8229601" cy="1296537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3.False-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 trains herself the women of her organization.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6980" y="4412777"/>
            <a:ext cx="7861110" cy="1346579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4.False-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Shamima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wants to become a famous designer.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72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0013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6854" y="1528550"/>
            <a:ext cx="8816453" cy="3138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Shamima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has a dream now, a dream to do something for the (a) ______ people. She wants them to feel (b) _____. They can live with self respect and (c) ______. With this in view, she goes out looking for such people.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Shamima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finished her (d) _____ with a smile.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Shamima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has no (e) _________, no regrets, no grudges.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82889" y="668741"/>
            <a:ext cx="7519917" cy="736979"/>
          </a:xfrm>
          <a:prstGeom prst="roundRect">
            <a:avLst>
              <a:gd name="adj" fmla="val 36232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Fill in the blanks with suitable words.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1004" y="4981433"/>
            <a:ext cx="3166279" cy="12419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a. helpless 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b. </a:t>
            </a:r>
            <a:r>
              <a:rPr lang="bn-BD" sz="2000" dirty="0">
                <a:solidFill>
                  <a:schemeClr val="tx1"/>
                </a:solidFill>
              </a:rPr>
              <a:t>u</a:t>
            </a:r>
            <a:r>
              <a:rPr lang="bn-BD" sz="2000" dirty="0" smtClean="0">
                <a:solidFill>
                  <a:schemeClr val="tx1"/>
                </a:solidFill>
              </a:rPr>
              <a:t>seful</a:t>
            </a:r>
          </a:p>
          <a:p>
            <a:pPr algn="ctr"/>
            <a:r>
              <a:rPr lang="bn-BD" sz="2000" dirty="0">
                <a:solidFill>
                  <a:schemeClr val="tx1"/>
                </a:solidFill>
              </a:rPr>
              <a:t>c</a:t>
            </a:r>
            <a:r>
              <a:rPr lang="bn-BD" sz="2000" dirty="0" smtClean="0">
                <a:solidFill>
                  <a:schemeClr val="tx1"/>
                </a:solidFill>
              </a:rPr>
              <a:t>. </a:t>
            </a:r>
            <a:r>
              <a:rPr lang="bn-BD" sz="2000" dirty="0">
                <a:solidFill>
                  <a:schemeClr val="tx1"/>
                </a:solidFill>
              </a:rPr>
              <a:t>d</a:t>
            </a:r>
            <a:r>
              <a:rPr lang="bn-BD" sz="2000" dirty="0" smtClean="0">
                <a:solidFill>
                  <a:schemeClr val="tx1"/>
                </a:solidFill>
              </a:rPr>
              <a:t>ignity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0489" y="4995081"/>
            <a:ext cx="3875964" cy="11737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</a:rPr>
              <a:t>d.   </a:t>
            </a: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bn-BD" sz="2400" dirty="0">
                <a:solidFill>
                  <a:schemeClr val="tx1"/>
                </a:solidFill>
              </a:rPr>
              <a:t>tory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</a:rPr>
              <a:t>e</a:t>
            </a:r>
            <a:r>
              <a:rPr lang="bn-BD" sz="2400" dirty="0" smtClean="0">
                <a:solidFill>
                  <a:schemeClr val="tx1"/>
                </a:solidFill>
              </a:rPr>
              <a:t>.  complaints</a:t>
            </a:r>
            <a:endParaRPr lang="bn-BD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7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1"/>
            <a:ext cx="10058400" cy="6858000"/>
          </a:xfrm>
          <a:prstGeom prst="frame">
            <a:avLst>
              <a:gd name="adj1" fmla="val 8122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8053" y="-359061"/>
            <a:ext cx="436728" cy="1345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" y="163773"/>
            <a:ext cx="436728" cy="1345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" y="5395417"/>
            <a:ext cx="436728" cy="1345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4060211"/>
            <a:ext cx="436728" cy="1345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0" y="1414821"/>
            <a:ext cx="436728" cy="1345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4" y="2781871"/>
            <a:ext cx="436728" cy="134592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5390867"/>
            <a:ext cx="436728" cy="13459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4096603"/>
            <a:ext cx="436728" cy="13459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2802341"/>
            <a:ext cx="436728" cy="13459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1535372"/>
            <a:ext cx="436728" cy="13459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268408"/>
            <a:ext cx="436728" cy="134592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6547" y="-343140"/>
            <a:ext cx="436728" cy="13459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9009" y="-318118"/>
            <a:ext cx="436728" cy="13459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7817" y="-352237"/>
            <a:ext cx="436728" cy="134592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48393" y="-304471"/>
            <a:ext cx="436728" cy="134592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8325" y="-354511"/>
            <a:ext cx="436728" cy="134592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3616" y="-352236"/>
            <a:ext cx="436728" cy="134592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2564" y="5966676"/>
            <a:ext cx="436728" cy="134592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2752" y="5966676"/>
            <a:ext cx="436728" cy="134592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01561" y="5966676"/>
            <a:ext cx="436728" cy="134592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09557" y="5966676"/>
            <a:ext cx="436728" cy="134592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2138" y="5966676"/>
            <a:ext cx="436728" cy="134592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2466" y="5966676"/>
            <a:ext cx="436728" cy="134592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9145" y="5966676"/>
            <a:ext cx="436728" cy="1345921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4558350" y="655090"/>
            <a:ext cx="4626591" cy="1023583"/>
          </a:xfrm>
          <a:prstGeom prst="roundRect">
            <a:avLst>
              <a:gd name="adj" fmla="val 25758"/>
            </a:avLst>
          </a:prstGeom>
          <a:solidFill>
            <a:srgbClr val="00B05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INTRODUCTION</a:t>
            </a:r>
          </a:p>
        </p:txBody>
      </p:sp>
      <p:sp>
        <p:nvSpPr>
          <p:cNvPr id="49" name="Round Single Corner Rectangle 48"/>
          <p:cNvSpPr/>
          <p:nvPr/>
        </p:nvSpPr>
        <p:spPr>
          <a:xfrm>
            <a:off x="658505" y="3603009"/>
            <a:ext cx="5237327" cy="2593074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Habibur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Rahman</a:t>
            </a:r>
            <a:endParaRPr lang="en-US" sz="32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Assistant teacher</a:t>
            </a:r>
          </a:p>
          <a:p>
            <a:pPr algn="ctr"/>
            <a:r>
              <a:rPr lang="en-US" sz="32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Tilsindur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akhil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adrasah</a:t>
            </a:r>
          </a:p>
          <a:p>
            <a:pPr algn="ctr"/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Barhatta-Netrakona</a:t>
            </a:r>
            <a:endParaRPr lang="en-US" sz="28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014949" y="4238767"/>
            <a:ext cx="2210936" cy="191637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Class: Eight</a:t>
            </a:r>
          </a:p>
          <a:p>
            <a:pPr algn="ctr"/>
            <a:r>
              <a:rPr lang="en-US" sz="24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Sub</a:t>
            </a:r>
            <a:r>
              <a:rPr lang="en-US" sz="28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English</a:t>
            </a:r>
            <a:endParaRPr lang="bn-BD" sz="2400" b="1" i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First-paper</a:t>
            </a:r>
            <a:endParaRPr lang="en-US" sz="2400" b="1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03" y="1760561"/>
            <a:ext cx="1963217" cy="23703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5" y="1787858"/>
            <a:ext cx="887105" cy="4353636"/>
          </a:xfrm>
          <a:prstGeom prst="rect">
            <a:avLst/>
          </a:prstGeom>
          <a:ln w="38100">
            <a:noFill/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84" y="771215"/>
            <a:ext cx="2388358" cy="2732249"/>
          </a:xfrm>
          <a:prstGeom prst="ellipse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1923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8" grpId="0" animBg="1"/>
      <p:bldP spid="49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-143301"/>
            <a:ext cx="10058400" cy="70013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32264" y="1897039"/>
            <a:ext cx="8789158" cy="405338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Who did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Shamima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 with?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is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Shamima’s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present dream?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Why did she leave her husband?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What did she do after leaving her husband?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How has she become an entrepreneur?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Why is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Shamima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working for the helpless people?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What type of organization does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Shamima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1228299" y="655093"/>
            <a:ext cx="7274256" cy="1009934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questions.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5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58401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3" name="Isosceles Triangle 2"/>
          <p:cNvSpPr/>
          <p:nvPr/>
        </p:nvSpPr>
        <p:spPr>
          <a:xfrm>
            <a:off x="1295400" y="609600"/>
            <a:ext cx="7772400" cy="2514600"/>
          </a:xfrm>
          <a:prstGeom prst="triangle">
            <a:avLst>
              <a:gd name="adj" fmla="val 497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Home Work</a:t>
            </a:r>
            <a:endParaRPr lang="en-US" sz="4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819400" y="3124200"/>
            <a:ext cx="4724400" cy="2438400"/>
          </a:xfrm>
          <a:prstGeom prst="flowChartProcess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rite  a paragraph to  Shamima,s dreams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9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0058400" cy="6858001"/>
          </a:xfrm>
          <a:prstGeom prst="frame">
            <a:avLst>
              <a:gd name="adj1" fmla="val 7455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1094440" y="639008"/>
            <a:ext cx="990600" cy="1089141"/>
          </a:xfrm>
          <a:prstGeom prst="rect">
            <a:avLst/>
          </a:prstGeom>
        </p:spPr>
      </p:pic>
      <p:pic>
        <p:nvPicPr>
          <p:cNvPr id="4" name="Picture 3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2627069" y="631474"/>
            <a:ext cx="933666" cy="1026543"/>
          </a:xfrm>
          <a:prstGeom prst="rect">
            <a:avLst/>
          </a:prstGeom>
        </p:spPr>
      </p:pic>
      <p:pic>
        <p:nvPicPr>
          <p:cNvPr id="5" name="Picture 4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3776928" y="639008"/>
            <a:ext cx="990600" cy="1089141"/>
          </a:xfrm>
          <a:prstGeom prst="rect">
            <a:avLst/>
          </a:prstGeom>
        </p:spPr>
      </p:pic>
      <p:pic>
        <p:nvPicPr>
          <p:cNvPr id="6" name="Picture 5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4996127" y="639008"/>
            <a:ext cx="990600" cy="1089141"/>
          </a:xfrm>
          <a:prstGeom prst="rect">
            <a:avLst/>
          </a:prstGeom>
        </p:spPr>
      </p:pic>
      <p:pic>
        <p:nvPicPr>
          <p:cNvPr id="7" name="Picture 6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6136086" y="639391"/>
            <a:ext cx="994184" cy="1093082"/>
          </a:xfrm>
          <a:prstGeom prst="rect">
            <a:avLst/>
          </a:prstGeom>
        </p:spPr>
      </p:pic>
      <p:pic>
        <p:nvPicPr>
          <p:cNvPr id="8" name="Picture 7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7622012" y="896951"/>
            <a:ext cx="990600" cy="1089141"/>
          </a:xfrm>
          <a:prstGeom prst="rect">
            <a:avLst/>
          </a:prstGeom>
        </p:spPr>
      </p:pic>
      <p:pic>
        <p:nvPicPr>
          <p:cNvPr id="9" name="Picture 8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764015" y="2344752"/>
            <a:ext cx="990600" cy="1089141"/>
          </a:xfrm>
          <a:prstGeom prst="rect">
            <a:avLst/>
          </a:prstGeom>
        </p:spPr>
      </p:pic>
      <p:pic>
        <p:nvPicPr>
          <p:cNvPr id="10" name="Picture 9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869783" y="3380844"/>
            <a:ext cx="990600" cy="1089141"/>
          </a:xfrm>
          <a:prstGeom prst="rect">
            <a:avLst/>
          </a:prstGeom>
        </p:spPr>
      </p:pic>
      <p:pic>
        <p:nvPicPr>
          <p:cNvPr id="11" name="Picture 10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1223488" y="4261124"/>
            <a:ext cx="990600" cy="1089141"/>
          </a:xfrm>
          <a:prstGeom prst="rect">
            <a:avLst/>
          </a:prstGeom>
        </p:spPr>
      </p:pic>
      <p:pic>
        <p:nvPicPr>
          <p:cNvPr id="12" name="Picture 11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5585098" y="2437415"/>
            <a:ext cx="990600" cy="1089141"/>
          </a:xfrm>
          <a:prstGeom prst="rect">
            <a:avLst/>
          </a:prstGeom>
        </p:spPr>
      </p:pic>
      <p:pic>
        <p:nvPicPr>
          <p:cNvPr id="13" name="Picture 12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5068759" y="3302910"/>
            <a:ext cx="990600" cy="1089141"/>
          </a:xfrm>
          <a:prstGeom prst="rect">
            <a:avLst/>
          </a:prstGeom>
        </p:spPr>
      </p:pic>
      <p:pic>
        <p:nvPicPr>
          <p:cNvPr id="14" name="Picture 13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3321845" y="3739641"/>
            <a:ext cx="990600" cy="1089141"/>
          </a:xfrm>
          <a:prstGeom prst="rect">
            <a:avLst/>
          </a:prstGeom>
        </p:spPr>
      </p:pic>
      <p:pic>
        <p:nvPicPr>
          <p:cNvPr id="15" name="Picture 14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2106055" y="3574728"/>
            <a:ext cx="990600" cy="1089141"/>
          </a:xfrm>
          <a:prstGeom prst="rect">
            <a:avLst/>
          </a:prstGeom>
        </p:spPr>
      </p:pic>
      <p:pic>
        <p:nvPicPr>
          <p:cNvPr id="16" name="Picture 15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3767672" y="2560245"/>
            <a:ext cx="990600" cy="1089141"/>
          </a:xfrm>
          <a:prstGeom prst="rect">
            <a:avLst/>
          </a:prstGeom>
        </p:spPr>
      </p:pic>
      <p:pic>
        <p:nvPicPr>
          <p:cNvPr id="17" name="Picture 16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2226610" y="2550009"/>
            <a:ext cx="990600" cy="1089141"/>
          </a:xfrm>
          <a:prstGeom prst="rect">
            <a:avLst/>
          </a:prstGeom>
        </p:spPr>
      </p:pic>
      <p:pic>
        <p:nvPicPr>
          <p:cNvPr id="19" name="Picture 18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4609283" y="4283275"/>
            <a:ext cx="990600" cy="1089141"/>
          </a:xfrm>
          <a:prstGeom prst="rect">
            <a:avLst/>
          </a:prstGeom>
        </p:spPr>
      </p:pic>
      <p:pic>
        <p:nvPicPr>
          <p:cNvPr id="20" name="Picture 19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6762537" y="3005622"/>
            <a:ext cx="990600" cy="978167"/>
          </a:xfrm>
          <a:prstGeom prst="rect">
            <a:avLst/>
          </a:prstGeom>
        </p:spPr>
      </p:pic>
      <p:pic>
        <p:nvPicPr>
          <p:cNvPr id="21" name="Picture 20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6865713" y="1670865"/>
            <a:ext cx="990600" cy="1089141"/>
          </a:xfrm>
          <a:prstGeom prst="rect">
            <a:avLst/>
          </a:prstGeom>
        </p:spPr>
      </p:pic>
      <p:pic>
        <p:nvPicPr>
          <p:cNvPr id="22" name="Picture 21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6574560" y="3950042"/>
            <a:ext cx="990600" cy="108914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523206" y="1466056"/>
            <a:ext cx="37417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all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01106">
            <a:off x="8193208" y="3031572"/>
            <a:ext cx="990600" cy="1089141"/>
          </a:xfrm>
          <a:prstGeom prst="rect">
            <a:avLst/>
          </a:prstGeom>
        </p:spPr>
      </p:pic>
      <p:pic>
        <p:nvPicPr>
          <p:cNvPr id="27" name="Picture 26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8114485" y="1855111"/>
            <a:ext cx="990600" cy="1089141"/>
          </a:xfrm>
          <a:prstGeom prst="rect">
            <a:avLst/>
          </a:prstGeom>
        </p:spPr>
      </p:pic>
      <p:pic>
        <p:nvPicPr>
          <p:cNvPr id="29" name="Picture 28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5676084" y="1491169"/>
            <a:ext cx="990600" cy="1089141"/>
          </a:xfrm>
          <a:prstGeom prst="rect">
            <a:avLst/>
          </a:prstGeom>
        </p:spPr>
      </p:pic>
      <p:pic>
        <p:nvPicPr>
          <p:cNvPr id="30" name="Picture 29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2235696" y="4877551"/>
            <a:ext cx="990600" cy="1089141"/>
          </a:xfrm>
          <a:prstGeom prst="rect">
            <a:avLst/>
          </a:prstGeom>
        </p:spPr>
      </p:pic>
      <p:pic>
        <p:nvPicPr>
          <p:cNvPr id="31" name="Picture 30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818604" y="5111836"/>
            <a:ext cx="990600" cy="1089141"/>
          </a:xfrm>
          <a:prstGeom prst="rect">
            <a:avLst/>
          </a:prstGeom>
        </p:spPr>
      </p:pic>
      <p:pic>
        <p:nvPicPr>
          <p:cNvPr id="33" name="Picture 32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3607298" y="5089088"/>
            <a:ext cx="990600" cy="1089141"/>
          </a:xfrm>
          <a:prstGeom prst="rect">
            <a:avLst/>
          </a:prstGeom>
        </p:spPr>
      </p:pic>
      <p:pic>
        <p:nvPicPr>
          <p:cNvPr id="34" name="Picture 33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5424724" y="5023126"/>
            <a:ext cx="990600" cy="1089141"/>
          </a:xfrm>
          <a:prstGeom prst="rect">
            <a:avLst/>
          </a:prstGeom>
        </p:spPr>
      </p:pic>
      <p:pic>
        <p:nvPicPr>
          <p:cNvPr id="35" name="Picture 34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7160266" y="5039049"/>
            <a:ext cx="990600" cy="1089141"/>
          </a:xfrm>
          <a:prstGeom prst="rect">
            <a:avLst/>
          </a:prstGeom>
        </p:spPr>
      </p:pic>
      <p:pic>
        <p:nvPicPr>
          <p:cNvPr id="36" name="Picture 35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8254359" y="4386231"/>
            <a:ext cx="990600" cy="108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0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0058400" cy="6858000"/>
          </a:xfrm>
          <a:prstGeom prst="frame">
            <a:avLst>
              <a:gd name="adj1" fmla="val 8122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8053" y="-359061"/>
            <a:ext cx="436728" cy="1345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" y="163773"/>
            <a:ext cx="436728" cy="1345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" y="5395417"/>
            <a:ext cx="436728" cy="1345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4060211"/>
            <a:ext cx="436728" cy="1345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0" y="1414821"/>
            <a:ext cx="436728" cy="1345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4" y="2781871"/>
            <a:ext cx="436728" cy="1345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5390867"/>
            <a:ext cx="436728" cy="1345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4096603"/>
            <a:ext cx="436728" cy="1345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2802341"/>
            <a:ext cx="436728" cy="13459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1535372"/>
            <a:ext cx="436728" cy="13459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268408"/>
            <a:ext cx="436728" cy="13459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6547" y="-343140"/>
            <a:ext cx="436728" cy="13459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9009" y="-318118"/>
            <a:ext cx="436728" cy="13459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7817" y="-352237"/>
            <a:ext cx="436728" cy="13459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48393" y="-304471"/>
            <a:ext cx="436728" cy="13459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8325" y="-354511"/>
            <a:ext cx="436728" cy="13459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3616" y="-352236"/>
            <a:ext cx="436728" cy="1345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2564" y="5966676"/>
            <a:ext cx="436728" cy="13459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2752" y="5966676"/>
            <a:ext cx="436728" cy="13459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01561" y="5966676"/>
            <a:ext cx="436728" cy="13459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09557" y="5966676"/>
            <a:ext cx="436728" cy="13459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2138" y="5966676"/>
            <a:ext cx="436728" cy="13459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2466" y="5966676"/>
            <a:ext cx="436728" cy="13459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9145" y="5966676"/>
            <a:ext cx="436728" cy="1345921"/>
          </a:xfrm>
          <a:prstGeom prst="rect">
            <a:avLst/>
          </a:prstGeom>
        </p:spPr>
      </p:pic>
      <p:pic>
        <p:nvPicPr>
          <p:cNvPr id="28" name="Picture 27" descr="C:\Users\user\Desktop\Saved Pictures\KamalBegumSuf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82" y="732891"/>
            <a:ext cx="2551981" cy="2392446"/>
          </a:xfrm>
          <a:prstGeom prst="roundRect">
            <a:avLst>
              <a:gd name="adj" fmla="val 4167"/>
            </a:avLst>
          </a:prstGeom>
          <a:ln w="28575">
            <a:solidFill>
              <a:srgbClr val="FF0000"/>
            </a:solidFill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9" name="Picture 2" descr="C:\Users\user\Desktop\Saved Pictures\mother teresa 2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81" y="787478"/>
            <a:ext cx="2524835" cy="2378803"/>
          </a:xfrm>
          <a:prstGeom prst="roundRect">
            <a:avLst>
              <a:gd name="adj" fmla="val 4167"/>
            </a:avLst>
          </a:prstGeom>
          <a:ln w="28575">
            <a:solidFill>
              <a:srgbClr val="FF0000"/>
            </a:solidFill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7" name="Picture 2" descr="C:\Users\user\Desktop\Saved Pictures\begum rokeya.jfif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27" y="691950"/>
            <a:ext cx="2647667" cy="2447036"/>
          </a:xfrm>
          <a:prstGeom prst="roundRect">
            <a:avLst>
              <a:gd name="adj" fmla="val 4167"/>
            </a:avLst>
          </a:prstGeom>
          <a:ln w="28575">
            <a:solidFill>
              <a:srgbClr val="FF0000"/>
            </a:solidFill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0" name="Wave 29"/>
          <p:cNvSpPr/>
          <p:nvPr/>
        </p:nvSpPr>
        <p:spPr>
          <a:xfrm>
            <a:off x="764274" y="3343701"/>
            <a:ext cx="8584441" cy="1514902"/>
          </a:xfrm>
          <a:prstGeom prst="wave">
            <a:avLst>
              <a:gd name="adj1" fmla="val 12500"/>
              <a:gd name="adj2" fmla="val -315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Their names frequently come in our mind, when we talk about women empowerment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Round Diagonal Corner Rectangle 30"/>
          <p:cNvSpPr/>
          <p:nvPr/>
        </p:nvSpPr>
        <p:spPr>
          <a:xfrm>
            <a:off x="709683" y="5117911"/>
            <a:ext cx="8652680" cy="1091821"/>
          </a:xfrm>
          <a:prstGeom prst="round2DiagRect">
            <a:avLst>
              <a:gd name="adj1" fmla="val 45122"/>
              <a:gd name="adj2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Because they are regarded as the pioneer of women empowerment.</a:t>
            </a:r>
          </a:p>
        </p:txBody>
      </p:sp>
    </p:spTree>
    <p:extLst>
      <p:ext uri="{BB962C8B-B14F-4D97-AF65-F5344CB8AC3E}">
        <p14:creationId xmlns:p14="http://schemas.microsoft.com/office/powerpoint/2010/main" val="169827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0058400" cy="6858000"/>
          </a:xfrm>
          <a:prstGeom prst="frame">
            <a:avLst>
              <a:gd name="adj1" fmla="val 8122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8053" y="-359061"/>
            <a:ext cx="436728" cy="1345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" y="163773"/>
            <a:ext cx="436728" cy="1345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" y="5395417"/>
            <a:ext cx="436728" cy="1345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4060211"/>
            <a:ext cx="436728" cy="1345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0" y="1414821"/>
            <a:ext cx="436728" cy="1345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4" y="2781871"/>
            <a:ext cx="436728" cy="1345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5390867"/>
            <a:ext cx="436728" cy="1345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4096603"/>
            <a:ext cx="436728" cy="1345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2802341"/>
            <a:ext cx="436728" cy="13459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1535372"/>
            <a:ext cx="436728" cy="13459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268408"/>
            <a:ext cx="436728" cy="13459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6547" y="-343140"/>
            <a:ext cx="436728" cy="13459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9009" y="-318118"/>
            <a:ext cx="436728" cy="13459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7817" y="-352237"/>
            <a:ext cx="436728" cy="13459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48393" y="-304471"/>
            <a:ext cx="436728" cy="13459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8325" y="-354511"/>
            <a:ext cx="436728" cy="13459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3616" y="-352236"/>
            <a:ext cx="436728" cy="1345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2564" y="5966676"/>
            <a:ext cx="436728" cy="13459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2752" y="5966676"/>
            <a:ext cx="436728" cy="13459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01561" y="5966676"/>
            <a:ext cx="436728" cy="13459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09557" y="5966676"/>
            <a:ext cx="436728" cy="13459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2138" y="5966676"/>
            <a:ext cx="436728" cy="13459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2466" y="5966676"/>
            <a:ext cx="436728" cy="13459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9145" y="5966676"/>
            <a:ext cx="436728" cy="13459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58" y="4220308"/>
            <a:ext cx="3967089" cy="195540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3" y="2208628"/>
            <a:ext cx="3995224" cy="18288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1" y="3421411"/>
            <a:ext cx="20638" cy="1517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19" y="2222695"/>
            <a:ext cx="4369717" cy="386861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5" name="Oval Callout 34"/>
          <p:cNvSpPr/>
          <p:nvPr/>
        </p:nvSpPr>
        <p:spPr>
          <a:xfrm>
            <a:off x="1083213" y="773722"/>
            <a:ext cx="7385538" cy="829995"/>
          </a:xfrm>
          <a:prstGeom prst="wedgeEllipseCallout">
            <a:avLst>
              <a:gd name="adj1" fmla="val -16573"/>
              <a:gd name="adj2" fmla="val 95175"/>
            </a:avLst>
          </a:prstGeom>
          <a:solidFill>
            <a:schemeClr val="accent1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LOOK AT THE PICTURES</a:t>
            </a:r>
          </a:p>
        </p:txBody>
      </p:sp>
    </p:spTree>
    <p:extLst>
      <p:ext uri="{BB962C8B-B14F-4D97-AF65-F5344CB8AC3E}">
        <p14:creationId xmlns:p14="http://schemas.microsoft.com/office/powerpoint/2010/main" val="1113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0058400" cy="6858000"/>
          </a:xfrm>
          <a:prstGeom prst="frame">
            <a:avLst>
              <a:gd name="adj1" fmla="val 8122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8053" y="-359061"/>
            <a:ext cx="436728" cy="1345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" y="163773"/>
            <a:ext cx="436728" cy="1345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" y="5395417"/>
            <a:ext cx="436728" cy="1345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4060211"/>
            <a:ext cx="436728" cy="1345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0" y="1414821"/>
            <a:ext cx="436728" cy="1345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4" y="2781871"/>
            <a:ext cx="436728" cy="1345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5390867"/>
            <a:ext cx="436728" cy="1345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4096603"/>
            <a:ext cx="436728" cy="1345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2802341"/>
            <a:ext cx="436728" cy="13459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1535372"/>
            <a:ext cx="436728" cy="13459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268408"/>
            <a:ext cx="436728" cy="13459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6547" y="-343140"/>
            <a:ext cx="436728" cy="13459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9009" y="-318118"/>
            <a:ext cx="436728" cy="13459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7817" y="-352237"/>
            <a:ext cx="436728" cy="13459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48393" y="-304471"/>
            <a:ext cx="436728" cy="13459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8325" y="-354511"/>
            <a:ext cx="436728" cy="13459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3616" y="-352236"/>
            <a:ext cx="436728" cy="1345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2564" y="5966676"/>
            <a:ext cx="436728" cy="13459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2752" y="5966676"/>
            <a:ext cx="436728" cy="13459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01561" y="5966676"/>
            <a:ext cx="436728" cy="13459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09557" y="5966676"/>
            <a:ext cx="436728" cy="13459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2138" y="5966676"/>
            <a:ext cx="436728" cy="13459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2466" y="5966676"/>
            <a:ext cx="436728" cy="13459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9145" y="5966676"/>
            <a:ext cx="436728" cy="13459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5" y="2279176"/>
            <a:ext cx="2660513" cy="3603010"/>
          </a:xfrm>
          <a:prstGeom prst="roundRect">
            <a:avLst>
              <a:gd name="adj" fmla="val 41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8" name="Rounded Rectangular Callout 27"/>
          <p:cNvSpPr/>
          <p:nvPr/>
        </p:nvSpPr>
        <p:spPr>
          <a:xfrm>
            <a:off x="832513" y="818867"/>
            <a:ext cx="8420669" cy="1173708"/>
          </a:xfrm>
          <a:prstGeom prst="wedgeRoundRectCallout">
            <a:avLst>
              <a:gd name="adj1" fmla="val 34757"/>
              <a:gd name="adj2" fmla="val 88448"/>
              <a:gd name="adj3" fmla="val 16667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Today’s topic is</a:t>
            </a:r>
            <a:endParaRPr lang="en-US" sz="40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Horizontal Scroll 29"/>
          <p:cNvSpPr/>
          <p:nvPr/>
        </p:nvSpPr>
        <p:spPr>
          <a:xfrm>
            <a:off x="3971500" y="2511186"/>
            <a:ext cx="5186148" cy="2047166"/>
          </a:xfrm>
          <a:prstGeom prst="horizontalScroll">
            <a:avLst/>
          </a:prstGeom>
          <a:ln w="38100">
            <a:solidFill>
              <a:srgbClr val="00206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Malgun Gothic" pitchFamily="34" charset="-127"/>
                <a:cs typeface="NikoshBAN" pitchFamily="2" charset="0"/>
              </a:rPr>
              <a:t>Ever Beautiful </a:t>
            </a:r>
            <a:r>
              <a:rPr lang="en-US" sz="28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Malgun Gothic" pitchFamily="34" charset="-127"/>
                <a:cs typeface="NikoshBAN" pitchFamily="2" charset="0"/>
              </a:rPr>
              <a:t>Shamima</a:t>
            </a:r>
            <a:endParaRPr lang="en-US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ea typeface="Malgun Gothic" pitchFamily="34" charset="-127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718412" y="4831308"/>
            <a:ext cx="3425588" cy="1241946"/>
          </a:xfrm>
          <a:prstGeom prst="roundRect">
            <a:avLst>
              <a:gd name="adj" fmla="val 32052"/>
            </a:avLst>
          </a:prstGeom>
          <a:blipFill>
            <a:blip r:embed="rId5"/>
            <a:tile tx="0" ty="0" sx="100000" sy="100000" flip="none" algn="tl"/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Unit-</a:t>
            </a:r>
            <a:r>
              <a:rPr lang="bn-BD" sz="3200" b="1" dirty="0">
                <a:solidFill>
                  <a:schemeClr val="tx1"/>
                </a:solidFill>
                <a:latin typeface="Calibri" pitchFamily="34" charset="0"/>
                <a:cs typeface="NikoshBAN" pitchFamily="2" charset="0"/>
              </a:rPr>
              <a:t>5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Lesson-3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2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0058400" cy="6858000"/>
          </a:xfrm>
          <a:prstGeom prst="frame">
            <a:avLst>
              <a:gd name="adj1" fmla="val 8122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8053" y="-359061"/>
            <a:ext cx="436728" cy="1345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" y="163773"/>
            <a:ext cx="436728" cy="1345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" y="5395417"/>
            <a:ext cx="436728" cy="1345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4060211"/>
            <a:ext cx="436728" cy="1345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0" y="1414821"/>
            <a:ext cx="436728" cy="1345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4" y="2781871"/>
            <a:ext cx="436728" cy="1345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5390867"/>
            <a:ext cx="436728" cy="1345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4096603"/>
            <a:ext cx="436728" cy="1345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2802341"/>
            <a:ext cx="436728" cy="13459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1535372"/>
            <a:ext cx="436728" cy="13459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268408"/>
            <a:ext cx="436728" cy="13459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6547" y="-343140"/>
            <a:ext cx="436728" cy="13459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9009" y="-318118"/>
            <a:ext cx="436728" cy="13459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7817" y="-352237"/>
            <a:ext cx="436728" cy="13459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48393" y="-304471"/>
            <a:ext cx="436728" cy="13459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8325" y="-354511"/>
            <a:ext cx="436728" cy="13459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3616" y="-352236"/>
            <a:ext cx="436728" cy="1345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2564" y="5966676"/>
            <a:ext cx="436728" cy="13459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2752" y="5966676"/>
            <a:ext cx="436728" cy="13459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01561" y="5966676"/>
            <a:ext cx="436728" cy="13459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09557" y="5966676"/>
            <a:ext cx="436728" cy="13459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2138" y="5966676"/>
            <a:ext cx="436728" cy="13459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2466" y="5966676"/>
            <a:ext cx="436728" cy="13459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9145" y="5966676"/>
            <a:ext cx="436728" cy="1345921"/>
          </a:xfrm>
          <a:prstGeom prst="rect">
            <a:avLst/>
          </a:prstGeom>
        </p:spPr>
      </p:pic>
      <p:sp>
        <p:nvSpPr>
          <p:cNvPr id="27" name="Down Ribbon 26"/>
          <p:cNvSpPr/>
          <p:nvPr/>
        </p:nvSpPr>
        <p:spPr>
          <a:xfrm>
            <a:off x="750627" y="846160"/>
            <a:ext cx="8679975" cy="1433015"/>
          </a:xfrm>
          <a:prstGeom prst="ribbon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kern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Learning Outcomes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3330" y="2426782"/>
            <a:ext cx="8625385" cy="3575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i="1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After this lesson the students will be able </a:t>
            </a:r>
            <a:r>
              <a:rPr lang="en-US" sz="2800" b="1" i="1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to-</a:t>
            </a:r>
            <a:endParaRPr lang="bn-BD" sz="2800" b="1" i="1" kern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defRPr/>
            </a:pPr>
            <a:endParaRPr lang="en-US" sz="2800" b="1" kern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buFont typeface="Wingdings" pitchFamily="2" charset="2"/>
              <a:buChar char="v"/>
              <a:defRPr/>
            </a:pPr>
            <a:r>
              <a:rPr lang="en-US" sz="2400" b="1" i="1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read and understand text through silent </a:t>
            </a:r>
            <a:r>
              <a:rPr lang="en-US" sz="2400" b="1" i="1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readin</a:t>
            </a:r>
            <a:r>
              <a:rPr lang="bn-BD" sz="2400" b="1" i="1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g</a:t>
            </a:r>
            <a:r>
              <a:rPr lang="bn-BD" sz="2400" b="1" i="1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lvl="0" indent="-342900">
              <a:buFont typeface="Wingdings" pitchFamily="2" charset="2"/>
              <a:buChar char="v"/>
              <a:defRPr/>
            </a:pPr>
            <a:r>
              <a:rPr lang="en-US" sz="2400" b="1" i="1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find out the true/false sentences and correct them.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i="1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choose the best answers from the alternatives.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i="1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practice fill in the gaps with </a:t>
            </a:r>
            <a:r>
              <a:rPr lang="en-US" sz="2400" b="1" i="1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suita</a:t>
            </a:r>
            <a:r>
              <a:rPr lang="bn-BD" sz="2400" b="1" i="1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ble words</a:t>
            </a:r>
            <a:endParaRPr lang="bn-BD" sz="2400" b="1" i="1" kern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i="1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ask and answer questions</a:t>
            </a:r>
            <a:r>
              <a:rPr lang="en-US" sz="2800" b="1" i="1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i="1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i="1" kern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6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0058400" cy="6858000"/>
          </a:xfrm>
          <a:prstGeom prst="frame">
            <a:avLst>
              <a:gd name="adj1" fmla="val 8122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8053" y="-359061"/>
            <a:ext cx="436728" cy="1345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" y="163773"/>
            <a:ext cx="436728" cy="1345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" y="5395417"/>
            <a:ext cx="436728" cy="1345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4060211"/>
            <a:ext cx="436728" cy="1345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0" y="1414821"/>
            <a:ext cx="436728" cy="1345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4" y="2781871"/>
            <a:ext cx="436728" cy="1345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5390867"/>
            <a:ext cx="436728" cy="1345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4096603"/>
            <a:ext cx="436728" cy="1345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2802341"/>
            <a:ext cx="436728" cy="13459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1535372"/>
            <a:ext cx="436728" cy="13459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268408"/>
            <a:ext cx="436728" cy="13459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6547" y="-343140"/>
            <a:ext cx="436728" cy="13459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9009" y="-318118"/>
            <a:ext cx="436728" cy="13459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7817" y="-352237"/>
            <a:ext cx="436728" cy="13459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48393" y="-304471"/>
            <a:ext cx="436728" cy="13459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8325" y="-354511"/>
            <a:ext cx="436728" cy="13459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3616" y="-352236"/>
            <a:ext cx="436728" cy="1345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2564" y="5966676"/>
            <a:ext cx="436728" cy="13459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2752" y="5966676"/>
            <a:ext cx="436728" cy="13459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01561" y="5966676"/>
            <a:ext cx="436728" cy="13459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09557" y="5966676"/>
            <a:ext cx="436728" cy="13459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2138" y="5966676"/>
            <a:ext cx="436728" cy="13459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2466" y="5966676"/>
            <a:ext cx="436728" cy="13459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9145" y="5966676"/>
            <a:ext cx="436728" cy="1345921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1692323" y="818866"/>
            <a:ext cx="6946711" cy="1897038"/>
          </a:xfrm>
          <a:prstGeom prst="flowChartAlternateProcess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Let’s read the text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28" name="Flowchart: Alternate Process 27"/>
          <p:cNvSpPr/>
          <p:nvPr/>
        </p:nvSpPr>
        <p:spPr>
          <a:xfrm>
            <a:off x="1394345" y="3086669"/>
            <a:ext cx="7285631" cy="3041176"/>
          </a:xfrm>
          <a:prstGeom prst="flowChartAlternateProcess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Open </a:t>
            </a:r>
            <a:r>
              <a:rPr lang="bn-BD" sz="4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Your book </a:t>
            </a:r>
            <a:r>
              <a:rPr lang="en-US" sz="4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and </a:t>
            </a:r>
            <a:r>
              <a:rPr lang="en-US" sz="44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read the passage silently for 10 </a:t>
            </a:r>
            <a:r>
              <a:rPr lang="en-US" sz="4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minutes</a:t>
            </a:r>
            <a:r>
              <a:rPr lang="bn-BD" sz="4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........</a:t>
            </a:r>
            <a:endParaRPr lang="en-US" sz="44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4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0058400" cy="6858000"/>
          </a:xfrm>
          <a:prstGeom prst="frame">
            <a:avLst>
              <a:gd name="adj1" fmla="val 8122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8053" y="-359061"/>
            <a:ext cx="436728" cy="1345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" y="163773"/>
            <a:ext cx="436728" cy="1345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" y="5395417"/>
            <a:ext cx="436728" cy="1345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4060211"/>
            <a:ext cx="436728" cy="1345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0" y="1414821"/>
            <a:ext cx="436728" cy="1345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4" y="2781871"/>
            <a:ext cx="436728" cy="1345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5390867"/>
            <a:ext cx="436728" cy="1345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4096603"/>
            <a:ext cx="436728" cy="1345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2802341"/>
            <a:ext cx="436728" cy="13459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1535372"/>
            <a:ext cx="436728" cy="13459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268408"/>
            <a:ext cx="436728" cy="13459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6547" y="-343140"/>
            <a:ext cx="436728" cy="13459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9009" y="-318118"/>
            <a:ext cx="436728" cy="13459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7817" y="-352237"/>
            <a:ext cx="436728" cy="13459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48393" y="-304471"/>
            <a:ext cx="436728" cy="13459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8325" y="-354511"/>
            <a:ext cx="436728" cy="13459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3616" y="-352236"/>
            <a:ext cx="436728" cy="1345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2564" y="5966676"/>
            <a:ext cx="436728" cy="13459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2752" y="5966676"/>
            <a:ext cx="436728" cy="13459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01561" y="5966676"/>
            <a:ext cx="436728" cy="13459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09557" y="5966676"/>
            <a:ext cx="436728" cy="13459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2138" y="5966676"/>
            <a:ext cx="436728" cy="13459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2466" y="5966676"/>
            <a:ext cx="436728" cy="13459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9145" y="5966676"/>
            <a:ext cx="436728" cy="1345921"/>
          </a:xfrm>
          <a:prstGeom prst="rect">
            <a:avLst/>
          </a:prstGeom>
        </p:spPr>
      </p:pic>
      <p:sp>
        <p:nvSpPr>
          <p:cNvPr id="27" name="Flowchart: Process 26"/>
          <p:cNvSpPr/>
          <p:nvPr/>
        </p:nvSpPr>
        <p:spPr>
          <a:xfrm>
            <a:off x="655091" y="3248167"/>
            <a:ext cx="8720921" cy="2838734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2100" marR="27940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231F2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Shamima’s</a:t>
            </a:r>
            <a:r>
              <a:rPr lang="en-US" sz="2400" dirty="0">
                <a:solidFill>
                  <a:srgbClr val="231F2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misery started the day she was married. Her husband was a greedy person and he used to abuse her verbally and physically. Within a few months into her marriage she had to leave her husband </a:t>
            </a:r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Kamal </a:t>
            </a:r>
            <a:r>
              <a:rPr lang="en-US" sz="24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Uddin</a:t>
            </a:r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Joarder</a:t>
            </a:r>
            <a:r>
              <a:rPr lang="en-US" sz="2400" dirty="0">
                <a:solidFill>
                  <a:srgbClr val="231F2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.</a:t>
            </a:r>
            <a:endParaRPr lang="en-US" sz="2400" dirty="0">
              <a:latin typeface="NikoshBAN" pitchFamily="2" charset="0"/>
              <a:ea typeface="Times New Roman" panose="02020603050405020304" pitchFamily="18" charset="0"/>
              <a:cs typeface="NikoshBAN" pitchFamily="2" charset="0"/>
            </a:endParaRPr>
          </a:p>
        </p:txBody>
      </p:sp>
      <p:pic>
        <p:nvPicPr>
          <p:cNvPr id="28" name="Picture 3" descr="C:\Users\user\Desktop\Saved Pictures\bride 3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7" y="744596"/>
            <a:ext cx="2825085" cy="2367094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74" y="751264"/>
            <a:ext cx="2708556" cy="233753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98" y="734669"/>
            <a:ext cx="2583626" cy="232242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9294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0058400" cy="6858000"/>
          </a:xfrm>
          <a:prstGeom prst="frame">
            <a:avLst>
              <a:gd name="adj1" fmla="val 8122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8053" y="-359061"/>
            <a:ext cx="436728" cy="1345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" y="163773"/>
            <a:ext cx="436728" cy="1345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" y="5395417"/>
            <a:ext cx="436728" cy="1345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4060211"/>
            <a:ext cx="436728" cy="1345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0" y="1414821"/>
            <a:ext cx="436728" cy="1345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4" y="2781871"/>
            <a:ext cx="436728" cy="1345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5390867"/>
            <a:ext cx="436728" cy="1345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4096603"/>
            <a:ext cx="436728" cy="1345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2802341"/>
            <a:ext cx="436728" cy="13459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1535372"/>
            <a:ext cx="436728" cy="13459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72" y="268408"/>
            <a:ext cx="436728" cy="13459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6547" y="-343140"/>
            <a:ext cx="436728" cy="13459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9009" y="-318118"/>
            <a:ext cx="436728" cy="13459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7817" y="-352237"/>
            <a:ext cx="436728" cy="13459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48393" y="-304471"/>
            <a:ext cx="436728" cy="13459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8325" y="-354511"/>
            <a:ext cx="436728" cy="13459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3616" y="-352236"/>
            <a:ext cx="436728" cy="1345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2564" y="5966676"/>
            <a:ext cx="436728" cy="13459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2752" y="5966676"/>
            <a:ext cx="436728" cy="13459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01561" y="5966676"/>
            <a:ext cx="436728" cy="13459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09557" y="5966676"/>
            <a:ext cx="436728" cy="13459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2138" y="5966676"/>
            <a:ext cx="436728" cy="13459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2466" y="5966676"/>
            <a:ext cx="436728" cy="13459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9145" y="5966676"/>
            <a:ext cx="436728" cy="1345921"/>
          </a:xfrm>
          <a:prstGeom prst="rect">
            <a:avLst/>
          </a:prstGeom>
        </p:spPr>
      </p:pic>
      <p:sp>
        <p:nvSpPr>
          <p:cNvPr id="27" name="Flowchart: Process 26"/>
          <p:cNvSpPr/>
          <p:nvPr/>
        </p:nvSpPr>
        <p:spPr>
          <a:xfrm>
            <a:off x="736980" y="696036"/>
            <a:ext cx="8598090" cy="5459103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2100" marR="279400" algn="just">
              <a:lnSpc>
                <a:spcPct val="135000"/>
              </a:lnSpc>
            </a:pPr>
            <a:r>
              <a:rPr lang="en-US" sz="3200" dirty="0">
                <a:solidFill>
                  <a:srgbClr val="231F2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Now </a:t>
            </a:r>
            <a:r>
              <a:rPr lang="en-US" sz="3200" dirty="0" err="1">
                <a:solidFill>
                  <a:srgbClr val="231F2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Shamima</a:t>
            </a:r>
            <a:r>
              <a:rPr lang="en-US" sz="3200" dirty="0">
                <a:solidFill>
                  <a:srgbClr val="231F2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vows to work with women, who are ill-fated like her. She has 43 female members in her </a:t>
            </a:r>
            <a:r>
              <a:rPr lang="en-US" sz="3200" dirty="0" err="1">
                <a:solidFill>
                  <a:srgbClr val="231F2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organisation</a:t>
            </a:r>
            <a:r>
              <a:rPr lang="en-US" sz="3200" dirty="0">
                <a:solidFill>
                  <a:srgbClr val="231F20"/>
                </a:solidFill>
                <a:latin typeface="NikoshBAN" pitchFamily="2" charset="0"/>
                <a:ea typeface="Times New Roman" panose="02020603050405020304" pitchFamily="18" charset="0"/>
                <a:cs typeface="NikoshBAN" pitchFamily="2" charset="0"/>
              </a:rPr>
              <a:t> working for her. She herself trains the members and then provides them with work. She designs fabrics, makes block-print, brush-paint and hand-embroidered saris.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koshBAN 3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749</Words>
  <Application>Microsoft Office PowerPoint</Application>
  <PresentationFormat>Custom</PresentationFormat>
  <Paragraphs>110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RAJAN</dc:creator>
  <cp:lastModifiedBy>Windows User</cp:lastModifiedBy>
  <cp:revision>123</cp:revision>
  <dcterms:created xsi:type="dcterms:W3CDTF">2020-08-31T23:47:50Z</dcterms:created>
  <dcterms:modified xsi:type="dcterms:W3CDTF">2021-06-30T11:45:19Z</dcterms:modified>
</cp:coreProperties>
</file>