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3"/>
  </p:notesMasterIdLst>
  <p:sldIdLst>
    <p:sldId id="272" r:id="rId2"/>
    <p:sldId id="284" r:id="rId3"/>
    <p:sldId id="262" r:id="rId4"/>
    <p:sldId id="279" r:id="rId5"/>
    <p:sldId id="264" r:id="rId6"/>
    <p:sldId id="275" r:id="rId7"/>
    <p:sldId id="280" r:id="rId8"/>
    <p:sldId id="281" r:id="rId9"/>
    <p:sldId id="267" r:id="rId10"/>
    <p:sldId id="28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A34"/>
    <a:srgbClr val="FF3399"/>
    <a:srgbClr val="91ADFD"/>
    <a:srgbClr val="CC00FF"/>
    <a:srgbClr val="B7F62A"/>
    <a:srgbClr val="FB30B9"/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47E8B-31D1-4E62-8320-FD33373A2B61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064AF-2882-45B0-B467-39B0FC02EB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02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/>
              <a:t>্পাঠ</a:t>
            </a:r>
            <a:r>
              <a:rPr lang="bn-BD" sz="1600" baseline="0" dirty="0" smtClean="0"/>
              <a:t> </a:t>
            </a:r>
            <a:r>
              <a:rPr lang="bn-BD" sz="1600" dirty="0" smtClean="0"/>
              <a:t>শিরনাম</a:t>
            </a: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64AF-2882-45B0-B467-39B0FC02EB9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825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উপস্থাপন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64AF-2882-45B0-B467-39B0FC02EB9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28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64AF-2882-45B0-B467-39B0FC02EB9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193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9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07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53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78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2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01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65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92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82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5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03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65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7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06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855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24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A833-859B-4DE2-8119-B0C8AD850397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4E8373-4651-43E8-83A0-A9F50EDA4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162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30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" y="450166"/>
            <a:ext cx="10578905" cy="5584874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1920" y="1264920"/>
            <a:ext cx="2545080" cy="321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513449" y="450166"/>
            <a:ext cx="867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 ফুটন্ত ফুলের শুভেচ্ছা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4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3537" y="5522442"/>
            <a:ext cx="684834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সভার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4653" y="712852"/>
            <a:ext cx="2901756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olid"/>
          </a:ln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43" y="1832232"/>
            <a:ext cx="5186309" cy="34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92D050"/>
            </a:gs>
            <a:gs pos="16000">
              <a:srgbClr val="93CE5D">
                <a:alpha val="80000"/>
              </a:srgbClr>
            </a:gs>
            <a:gs pos="100000">
              <a:srgbClr val="6699FF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61" y="233083"/>
            <a:ext cx="8952931" cy="397315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100000" b="100000"/>
            </a:path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1026942" y="4610789"/>
            <a:ext cx="9411286" cy="624423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B30B9"/>
                </a:solidFill>
              </a:rPr>
              <a:t>সবাইকে অনেক অনেক</a:t>
            </a:r>
            <a:r>
              <a:rPr lang="en-US" sz="2800" dirty="0" smtClean="0">
                <a:solidFill>
                  <a:srgbClr val="FB30B9"/>
                </a:solidFill>
              </a:rPr>
              <a:t> </a:t>
            </a:r>
            <a:r>
              <a:rPr lang="bn-BD" sz="2800" dirty="0" smtClean="0">
                <a:solidFill>
                  <a:srgbClr val="FB30B9"/>
                </a:solidFill>
              </a:rPr>
              <a:t>ধন্যবাদ</a:t>
            </a:r>
            <a:endParaRPr lang="en-AU" sz="2800" dirty="0">
              <a:solidFill>
                <a:srgbClr val="FB30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8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30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873" y="630445"/>
            <a:ext cx="2801815" cy="55797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শিক্ষক পরিচিতি </a:t>
            </a:r>
            <a:endParaRPr lang="en-US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13214" y="1524001"/>
            <a:ext cx="8931139" cy="4081555"/>
            <a:chOff x="60459" y="1481043"/>
            <a:chExt cx="8931139" cy="4081555"/>
          </a:xfrm>
          <a:solidFill>
            <a:srgbClr val="00B0F0"/>
          </a:solidFill>
        </p:grpSpPr>
        <p:sp>
          <p:nvSpPr>
            <p:cNvPr id="4" name="Bevel 3"/>
            <p:cNvSpPr/>
            <p:nvPr/>
          </p:nvSpPr>
          <p:spPr>
            <a:xfrm>
              <a:off x="60459" y="1481043"/>
              <a:ext cx="8931139" cy="4081555"/>
            </a:xfrm>
            <a:prstGeom prst="bevel">
              <a:avLst/>
            </a:prstGeom>
            <a:grpFill/>
            <a:ln>
              <a:solidFill>
                <a:srgbClr val="91ADFD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3928" y="2152215"/>
              <a:ext cx="4320098" cy="2308324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মোঃ </a:t>
              </a:r>
              <a:r>
                <a:rPr lang="en-US" sz="2800" dirty="0" err="1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মোস্তাফিজুর</a:t>
              </a:r>
              <a:r>
                <a:rPr lang="en-US" sz="2800" dirty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রহমান</a:t>
              </a:r>
              <a:r>
                <a:rPr lang="en-US" sz="2800" dirty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 </a:t>
              </a:r>
            </a:p>
            <a:p>
              <a:pPr algn="ctr"/>
              <a:r>
                <a:rPr lang="bn-BD" sz="2000" dirty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এম এস এস রাষ্ট্রবিজ্ঞান</a:t>
              </a:r>
            </a:p>
            <a:p>
              <a:pPr algn="ctr"/>
              <a:r>
                <a:rPr lang="en-US" sz="2000" dirty="0" err="1" smtClean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সহকারী</a:t>
              </a:r>
              <a:r>
                <a:rPr lang="en-US" sz="2000" dirty="0" smtClean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অধ্যাপক</a:t>
              </a:r>
              <a:endParaRPr lang="bn-BD" sz="2000" dirty="0">
                <a:solidFill>
                  <a:srgbClr val="FF3399"/>
                </a:solidFill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en-US" sz="2000" dirty="0" err="1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পানিয়া</a:t>
              </a:r>
              <a:r>
                <a:rPr lang="en-US" sz="2000" dirty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নরদাশ</a:t>
              </a:r>
              <a:r>
                <a:rPr lang="en-US" sz="2000" dirty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ডিগ্রী</a:t>
              </a:r>
              <a:r>
                <a:rPr lang="en-US" sz="2000" dirty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কলেজ</a:t>
              </a:r>
              <a:endParaRPr lang="bn-BD" sz="2000" dirty="0">
                <a:solidFill>
                  <a:srgbClr val="FF3399"/>
                </a:solidFill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en-US" sz="2000" dirty="0" err="1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বাগমারা</a:t>
              </a:r>
              <a:r>
                <a:rPr lang="en-US" sz="2000" dirty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bn-BD" sz="2000" dirty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 রাজশাহী</a:t>
              </a:r>
            </a:p>
            <a:p>
              <a:pPr algn="ctr"/>
              <a:r>
                <a:rPr lang="en-US" sz="2000" dirty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01912-866950</a:t>
              </a:r>
              <a:endParaRPr lang="bn-BD" sz="2000" dirty="0">
                <a:solidFill>
                  <a:srgbClr val="FF3399"/>
                </a:solidFill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en-US" sz="1600" dirty="0">
                  <a:solidFill>
                    <a:srgbClr val="FF3399"/>
                  </a:solidFill>
                  <a:latin typeface="Nikosh" pitchFamily="2" charset="0"/>
                  <a:cs typeface="Nikosh" pitchFamily="2" charset="0"/>
                </a:rPr>
                <a:t> </a:t>
              </a:r>
            </a:p>
          </p:txBody>
        </p:sp>
        <p:pic>
          <p:nvPicPr>
            <p:cNvPr id="20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054" y="2152215"/>
              <a:ext cx="3044946" cy="2838247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21580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0000">
              <a:schemeClr val="bg1">
                <a:lumMod val="95000"/>
              </a:schemeClr>
            </a:gs>
            <a:gs pos="100000">
              <a:srgbClr val="6699FF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677" y="245660"/>
            <a:ext cx="722947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35024" y="768880"/>
            <a:ext cx="10933012" cy="5728020"/>
            <a:chOff x="845425" y="768880"/>
            <a:chExt cx="10933012" cy="5728020"/>
          </a:xfrm>
        </p:grpSpPr>
        <p:sp>
          <p:nvSpPr>
            <p:cNvPr id="9" name="TextBox 8"/>
            <p:cNvSpPr txBox="1"/>
            <p:nvPr/>
          </p:nvSpPr>
          <p:spPr>
            <a:xfrm>
              <a:off x="2396460" y="5973680"/>
              <a:ext cx="211860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ব্রিটিশ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পার্লামেন্ট</a:t>
              </a:r>
              <a:endParaRPr lang="en-AU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2118" y="3457325"/>
              <a:ext cx="242930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জাতীয় সংসদ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ভবন</a:t>
              </a:r>
              <a:endParaRPr lang="en-AU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33211" y="3250283"/>
              <a:ext cx="1394250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কংগ্রেস</a:t>
              </a:r>
              <a:endParaRPr lang="en-AU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40001" y="5742547"/>
              <a:ext cx="2180670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ভারতীয়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পার্লামেন্ট</a:t>
              </a:r>
              <a:endParaRPr lang="en-AU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48" y="1055766"/>
              <a:ext cx="4896462" cy="205420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073" y="3980422"/>
              <a:ext cx="4790364" cy="176212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030" y="768880"/>
              <a:ext cx="4782087" cy="24676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425" y="3898018"/>
              <a:ext cx="5173237" cy="2037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99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2825" y="1179077"/>
            <a:ext cx="3188837" cy="874530"/>
          </a:xfr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SG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SG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9065" y="2041409"/>
            <a:ext cx="3953760" cy="2019509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SG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SG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SG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endParaRPr lang="en-SG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SG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SG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SG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SG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513695" y="2198709"/>
            <a:ext cx="4490113" cy="3724419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387154" y="3290295"/>
            <a:ext cx="2442947" cy="1827193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 বিভাগ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5" y="462745"/>
            <a:ext cx="8911687" cy="128089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শিখনফল</a:t>
            </a:r>
            <a:endParaRPr lang="en-AU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455" y="2320618"/>
            <a:ext cx="8915400" cy="2476465"/>
          </a:xfrm>
          <a:prstGeom prst="round2Diag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2800" dirty="0" smtClean="0">
                <a:solidFill>
                  <a:schemeClr val="tx1"/>
                </a:solidFill>
              </a:rPr>
              <a:t>এই পাঠ শেষে শিক্ষার্থীরা...........................</a:t>
            </a: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১। আইন বিভাগ কি তা বলতে পারবে।</a:t>
            </a: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</a:rPr>
              <a:t>২। আইনসভার গঠন কাঠামো বলতে পারবে।</a:t>
            </a: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৩।বাংলাদেশের আইনসভার কার্যাবলী বর্ণনা করতে পারবে</a:t>
            </a:r>
            <a:r>
              <a:rPr lang="bn-BD" sz="2000" dirty="0" smtClean="0">
                <a:solidFill>
                  <a:schemeClr val="tx1"/>
                </a:solidFill>
              </a:rPr>
              <a:t>।</a:t>
            </a:r>
            <a:r>
              <a:rPr lang="bn-BD" dirty="0" smtClean="0">
                <a:solidFill>
                  <a:schemeClr val="tx1"/>
                </a:solidFill>
              </a:rPr>
              <a:t>                    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8171" y="2079289"/>
            <a:ext cx="10331353" cy="2954655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যে বিভাগ আইন প্রণয়ন করে এবং প্রয়োজনবোধে প্রচলিত আইনের পরিবর্তন, পরিবর্ধন,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পরিমার্জন,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 এমনকি বাতিল করে থাকে, সেই বিভাগকেই আইন বিভাগ বলে।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 বিভিন্ন রাষ্ট্রের আইনসভা বিভিন্ন নামে পরিচিত যেমন------ মার্কিন যুক্তরাষ্ট্রের আইনসভার নাম কংগ্রেস, ব্রিটেনের আইনসভার নাম পার্লামেন্ট, জাপানের আইনসভার নাম ডায়েট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পার্লামেন্ট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262919" y="896919"/>
            <a:ext cx="524855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আইন বিভাগ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(Legislature)</a:t>
            </a:r>
            <a:r>
              <a:rPr lang="bn-BD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243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2018" y="880037"/>
            <a:ext cx="1716259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এককক্ষ</a:t>
            </a:r>
            <a:r>
              <a:rPr lang="en-AU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3188" y="134449"/>
            <a:ext cx="246184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B30B9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0455" y="843105"/>
            <a:ext cx="1519311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দ্বিকক্ষ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978" y="1699882"/>
            <a:ext cx="4811151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আইনসভা যখন একটি মাত্র কক্ষ বা পরিষদ নিয়ে গঠিত হয় তখন তাকে এক কক্ষ বিশিষ্ট আইনসভা বলে। বাংলাদেশ, নিউজিল্যান্ড, ফিনল্যান্ড, ইসরাইল প্রভৃতি রাষ্ট্রে এক কক্ষ বিশিষ্ট আইনসভা বিদ্যমান।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1" y="1662950"/>
            <a:ext cx="568334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আইনসভা যখন দুইটি কক্ষ বা পরিষদ নিয়ে গঠিত হয় তখন তাকে দ্বি-কক্ষ বিশিষ্ট আইনসভা বলে, মার্কিন যুক্তরাষ্ট্র, যুক্তরাজ্য, অস্ট্রেলিয়া,কানাডা,রাশিয়া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প্রভৃতি রাষ্ট্রে দ্বি-কক্ষ বিশিষ্ট আইনসভা বিদ্যমান।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6254" y="3627722"/>
            <a:ext cx="1252023" cy="46166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নিম্নকক্ষ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3889" y="4751303"/>
            <a:ext cx="3179299" cy="830997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সদস্যগণ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endParaRPr lang="en-AU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3754" y="3609256"/>
            <a:ext cx="1252023" cy="46166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উচ্চকক্ষ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6726" y="4644514"/>
            <a:ext cx="3179299" cy="193899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সদস্যগণ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মনোনয়নের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মধ্যেমে</a:t>
            </a:r>
            <a:endParaRPr lang="en-AU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-Right-Up Arrow 11"/>
          <p:cNvSpPr/>
          <p:nvPr/>
        </p:nvSpPr>
        <p:spPr>
          <a:xfrm>
            <a:off x="4051495" y="567742"/>
            <a:ext cx="2600765" cy="708656"/>
          </a:xfrm>
          <a:prstGeom prst="leftRight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672862" y="1304770"/>
            <a:ext cx="365760" cy="395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737230" y="1331469"/>
            <a:ext cx="365760" cy="395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rot="5400000">
            <a:off x="5237845" y="1890716"/>
            <a:ext cx="2536933" cy="1308299"/>
          </a:xfrm>
          <a:prstGeom prst="bentConnector3">
            <a:avLst>
              <a:gd name="adj1" fmla="val 1203"/>
            </a:avLst>
          </a:prstGeom>
          <a:ln w="107950" cmpd="thinThick">
            <a:solidFill>
              <a:srgbClr val="FF3399">
                <a:alpha val="73000"/>
              </a:srgbClr>
            </a:solidFill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8" idx="3"/>
          </p:cNvCxnSpPr>
          <p:nvPr/>
        </p:nvCxnSpPr>
        <p:spPr>
          <a:xfrm rot="10800000" flipV="1">
            <a:off x="3798278" y="3837675"/>
            <a:ext cx="2053885" cy="20880"/>
          </a:xfrm>
          <a:prstGeom prst="bentConnector3">
            <a:avLst>
              <a:gd name="adj1" fmla="val 50000"/>
            </a:avLst>
          </a:prstGeom>
          <a:ln w="107950" cmpd="thinThick">
            <a:solidFill>
              <a:srgbClr val="FF3399">
                <a:alpha val="73000"/>
              </a:srgbClr>
            </a:solidFill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5852162" y="3858554"/>
            <a:ext cx="2250828" cy="24345"/>
          </a:xfrm>
          <a:prstGeom prst="bentConnector3">
            <a:avLst>
              <a:gd name="adj1" fmla="val 50000"/>
            </a:avLst>
          </a:prstGeom>
          <a:ln w="107950" cmpd="thinThick">
            <a:solidFill>
              <a:srgbClr val="FF3399">
                <a:alpha val="73000"/>
              </a:srgbClr>
            </a:solidFill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>
            <a:off x="2637691" y="4132197"/>
            <a:ext cx="365759" cy="619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8623495" y="4048165"/>
            <a:ext cx="365759" cy="619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95422" y="1360449"/>
            <a:ext cx="11268221" cy="880112"/>
            <a:chOff x="295422" y="527096"/>
            <a:chExt cx="11268221" cy="880112"/>
          </a:xfrm>
          <a:solidFill>
            <a:srgbClr val="00B0F0"/>
          </a:solidFill>
        </p:grpSpPr>
        <p:grpSp>
          <p:nvGrpSpPr>
            <p:cNvPr id="2" name="Group 1"/>
            <p:cNvGrpSpPr/>
            <p:nvPr/>
          </p:nvGrpSpPr>
          <p:grpSpPr>
            <a:xfrm>
              <a:off x="3854547" y="527096"/>
              <a:ext cx="7709096" cy="880112"/>
              <a:chOff x="1792413" y="217930"/>
              <a:chExt cx="7737433" cy="880112"/>
            </a:xfrm>
            <a:grpFill/>
          </p:grpSpPr>
          <p:sp>
            <p:nvSpPr>
              <p:cNvPr id="3" name="Rectangle 2"/>
              <p:cNvSpPr/>
              <p:nvPr/>
            </p:nvSpPr>
            <p:spPr>
              <a:xfrm>
                <a:off x="1792413" y="217930"/>
                <a:ext cx="7737433" cy="880112"/>
              </a:xfrm>
              <a:prstGeom prst="rect">
                <a:avLst/>
              </a:prstGeom>
              <a:grpFill/>
              <a:ln w="381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Rectangle 3"/>
              <p:cNvSpPr/>
              <p:nvPr/>
            </p:nvSpPr>
            <p:spPr>
              <a:xfrm>
                <a:off x="1910542" y="217930"/>
                <a:ext cx="7619304" cy="88011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আইনসভার প্রথম এবং প্রধান কাজ হলো আইন প্রণয়ন করা।</a:t>
                </a:r>
                <a:r>
                  <a:rPr lang="en-US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প্রয়োজনে আইন সংশোধন, পরিবর্তন ও পরিমার্জন করা। </a:t>
                </a:r>
                <a:endParaRPr lang="en-AU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95422" y="710198"/>
              <a:ext cx="1688123" cy="513911"/>
              <a:chOff x="7242920" y="217930"/>
              <a:chExt cx="2286926" cy="880112"/>
            </a:xfrm>
            <a:grpFill/>
          </p:grpSpPr>
          <p:sp>
            <p:nvSpPr>
              <p:cNvPr id="6" name="Rectangle 5"/>
              <p:cNvSpPr/>
              <p:nvPr/>
            </p:nvSpPr>
            <p:spPr>
              <a:xfrm>
                <a:off x="7242920" y="217930"/>
                <a:ext cx="2286926" cy="880112"/>
              </a:xfrm>
              <a:prstGeom prst="rect">
                <a:avLst/>
              </a:prstGeom>
              <a:grp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7" name="Rectangle 6"/>
              <p:cNvSpPr/>
              <p:nvPr/>
            </p:nvSpPr>
            <p:spPr>
              <a:xfrm>
                <a:off x="7242920" y="217930"/>
                <a:ext cx="2286926" cy="88011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সংক্রান্ত</a:t>
                </a:r>
                <a:endParaRPr lang="en-AU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Right Arrow 7"/>
            <p:cNvSpPr/>
            <p:nvPr/>
          </p:nvSpPr>
          <p:spPr>
            <a:xfrm>
              <a:off x="1983545" y="763061"/>
              <a:ext cx="1322363" cy="408183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5422" y="2542543"/>
            <a:ext cx="11437033" cy="596982"/>
            <a:chOff x="295422" y="1625713"/>
            <a:chExt cx="11437033" cy="596982"/>
          </a:xfrm>
        </p:grpSpPr>
        <p:grpSp>
          <p:nvGrpSpPr>
            <p:cNvPr id="12" name="Group 11"/>
            <p:cNvGrpSpPr/>
            <p:nvPr/>
          </p:nvGrpSpPr>
          <p:grpSpPr>
            <a:xfrm>
              <a:off x="3854547" y="1625713"/>
              <a:ext cx="7877908" cy="596982"/>
              <a:chOff x="1760187" y="5099725"/>
              <a:chExt cx="8531481" cy="101931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0187" y="5099725"/>
                <a:ext cx="8531481" cy="10193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1760187" y="5099725"/>
                <a:ext cx="8531481" cy="10193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মন্ত্রিসভার প্রতি অনাস্থা প্রস্তাবের মাধ্যমে আইনসভা শাসন বিভাগকে নিয়ন্ত্রণ করে।</a:t>
                </a:r>
                <a:endParaRPr lang="en-AU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95422" y="1625713"/>
              <a:ext cx="1688123" cy="513911"/>
              <a:chOff x="7242920" y="217930"/>
              <a:chExt cx="2286926" cy="88011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242920" y="217930"/>
                <a:ext cx="2286926" cy="880112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7242920" y="217930"/>
                <a:ext cx="2286926" cy="8801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 err="1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শাসন</a:t>
                </a:r>
                <a:r>
                  <a:rPr lang="en-US" sz="24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সংক্রান্ত</a:t>
                </a:r>
                <a:endParaRPr lang="en-AU" sz="2400" b="1" kern="12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>
              <a:off x="1983545" y="1678576"/>
              <a:ext cx="1322363" cy="4081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2015" y="3356364"/>
            <a:ext cx="11437033" cy="880112"/>
            <a:chOff x="295422" y="2400657"/>
            <a:chExt cx="11437033" cy="880112"/>
          </a:xfrm>
          <a:solidFill>
            <a:srgbClr val="CC00FF"/>
          </a:solidFill>
        </p:grpSpPr>
        <p:grpSp>
          <p:nvGrpSpPr>
            <p:cNvPr id="19" name="Group 18"/>
            <p:cNvGrpSpPr/>
            <p:nvPr/>
          </p:nvGrpSpPr>
          <p:grpSpPr>
            <a:xfrm>
              <a:off x="295422" y="2594091"/>
              <a:ext cx="1688123" cy="513911"/>
              <a:chOff x="7242920" y="217930"/>
              <a:chExt cx="2286926" cy="880112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>
                <a:off x="7242920" y="217930"/>
                <a:ext cx="2286926" cy="880112"/>
              </a:xfrm>
              <a:prstGeom prst="rect">
                <a:avLst/>
              </a:prstGeom>
              <a:grp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7242920" y="217930"/>
                <a:ext cx="2286926" cy="88011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বিচার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সংক্রান্ত</a:t>
                </a:r>
                <a:endParaRPr lang="en-AU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>
              <a:off x="1983545" y="2653511"/>
              <a:ext cx="1322363" cy="408183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854547" y="2400657"/>
              <a:ext cx="7877908" cy="880112"/>
              <a:chOff x="1792413" y="217930"/>
              <a:chExt cx="7737433" cy="880112"/>
            </a:xfrm>
            <a:grpFill/>
          </p:grpSpPr>
          <p:sp>
            <p:nvSpPr>
              <p:cNvPr id="24" name="Rectangle 23"/>
              <p:cNvSpPr/>
              <p:nvPr/>
            </p:nvSpPr>
            <p:spPr>
              <a:xfrm>
                <a:off x="1792413" y="217930"/>
                <a:ext cx="7737433" cy="880112"/>
              </a:xfrm>
              <a:prstGeom prst="rect">
                <a:avLst/>
              </a:prstGeom>
              <a:grpFill/>
              <a:ln w="381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1910542" y="217930"/>
                <a:ext cx="7619304" cy="8801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/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অসদাচরণের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অভিযোগে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আইন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সভার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সদস্যদের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বাতিল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AU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392015" y="4407709"/>
            <a:ext cx="7160455" cy="728826"/>
            <a:chOff x="295422" y="3458731"/>
            <a:chExt cx="7160455" cy="728826"/>
          </a:xfrm>
        </p:grpSpPr>
        <p:grpSp>
          <p:nvGrpSpPr>
            <p:cNvPr id="9" name="Group 8"/>
            <p:cNvGrpSpPr/>
            <p:nvPr/>
          </p:nvGrpSpPr>
          <p:grpSpPr>
            <a:xfrm>
              <a:off x="3854547" y="3458731"/>
              <a:ext cx="3601330" cy="682518"/>
              <a:chOff x="1792413" y="217930"/>
              <a:chExt cx="7737433" cy="88011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792413" y="217930"/>
                <a:ext cx="7737433" cy="88011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1910542" y="217930"/>
                <a:ext cx="7619304" cy="8801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/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সংবিধান প্রণয়ন ও সংশোধন করা।</a:t>
                </a:r>
                <a:endParaRPr lang="en-AU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95422" y="3673646"/>
              <a:ext cx="1688123" cy="513911"/>
              <a:chOff x="7242920" y="217930"/>
              <a:chExt cx="2286926" cy="88011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242920" y="217930"/>
                <a:ext cx="2286926" cy="88011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7242920" y="217930"/>
                <a:ext cx="2286926" cy="8801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সংবিধান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সংক্রান্ত</a:t>
                </a:r>
                <a:endParaRPr lang="en-AU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1983545" y="3733066"/>
              <a:ext cx="1322363" cy="4081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5422" y="5312972"/>
            <a:ext cx="11437033" cy="1014063"/>
            <a:chOff x="295422" y="4187557"/>
            <a:chExt cx="11437033" cy="1014063"/>
          </a:xfrm>
          <a:solidFill>
            <a:srgbClr val="EC7A34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295422" y="4509357"/>
              <a:ext cx="1688123" cy="513911"/>
              <a:chOff x="7242920" y="217930"/>
              <a:chExt cx="2286926" cy="880112"/>
            </a:xfrm>
            <a:grpFill/>
          </p:grpSpPr>
          <p:sp>
            <p:nvSpPr>
              <p:cNvPr id="31" name="Rectangle 30"/>
              <p:cNvSpPr/>
              <p:nvPr/>
            </p:nvSpPr>
            <p:spPr>
              <a:xfrm>
                <a:off x="7242920" y="217930"/>
                <a:ext cx="2286926" cy="880112"/>
              </a:xfrm>
              <a:prstGeom prst="rect">
                <a:avLst/>
              </a:prstGeom>
              <a:grpFill/>
              <a:ln w="38100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ctangle 31"/>
              <p:cNvSpPr/>
              <p:nvPr/>
            </p:nvSpPr>
            <p:spPr>
              <a:xfrm>
                <a:off x="7242920" y="217930"/>
                <a:ext cx="2286926" cy="880112"/>
              </a:xfrm>
              <a:prstGeom prst="rect">
                <a:avLst/>
              </a:prstGeom>
              <a:grp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সংক্রান্ত</a:t>
                </a:r>
                <a:endParaRPr lang="en-AU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>
              <a:off x="1983545" y="4568777"/>
              <a:ext cx="1322363" cy="408183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854547" y="4187557"/>
              <a:ext cx="7877908" cy="1014063"/>
              <a:chOff x="2161138" y="3924406"/>
              <a:chExt cx="7467990" cy="1014063"/>
            </a:xfrm>
            <a:grpFill/>
          </p:grpSpPr>
          <p:sp>
            <p:nvSpPr>
              <p:cNvPr id="35" name="Rectangle 34"/>
              <p:cNvSpPr/>
              <p:nvPr/>
            </p:nvSpPr>
            <p:spPr>
              <a:xfrm>
                <a:off x="2161138" y="3924406"/>
                <a:ext cx="7467990" cy="1014063"/>
              </a:xfrm>
              <a:prstGeom prst="rect">
                <a:avLst/>
              </a:prstGeom>
              <a:grpFill/>
              <a:ln w="28575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ectangle 35"/>
              <p:cNvSpPr/>
              <p:nvPr/>
            </p:nvSpPr>
            <p:spPr>
              <a:xfrm>
                <a:off x="2161138" y="3924406"/>
                <a:ext cx="7467990" cy="101406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আইনসভা জাতীয় অর্থের অভিভাবক</a:t>
                </a:r>
                <a:r>
                  <a:rPr lang="en-US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kern="1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রক্ষক</a:t>
                </a:r>
                <a:r>
                  <a:rPr lang="en-US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kern="1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নিয়ন্ত্রক</a:t>
                </a:r>
                <a:r>
                  <a:rPr lang="bn-BD" sz="2400" kern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প্রত্যেক অর্থ বছরের শুরুতে আইনসভা বাজেট প্রণয়ন করে।</a:t>
                </a:r>
                <a:endParaRPr lang="en-AU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4006122" y="277766"/>
            <a:ext cx="30828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253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7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87" y="1450755"/>
            <a:ext cx="754524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877" y="2744401"/>
            <a:ext cx="754903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আইনসভার নাম কি?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5187" y="2074165"/>
            <a:ext cx="7525722" cy="52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বিভাগ বলতে কি বুঝ?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2018" y="3526292"/>
            <a:ext cx="755889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সভার ২টি করে কাজ বল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284" y="4249893"/>
            <a:ext cx="755062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কক্ষ বিশিষ্ট আইন সভার উদাহরন দাও।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2018" y="4969740"/>
            <a:ext cx="75452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সভার সদস্যগণ কিভাবে নির্বাচিত হন?</a:t>
            </a:r>
          </a:p>
        </p:txBody>
      </p:sp>
      <p:sp>
        <p:nvSpPr>
          <p:cNvPr id="2" name="Oval 1"/>
          <p:cNvSpPr/>
          <p:nvPr/>
        </p:nvSpPr>
        <p:spPr>
          <a:xfrm>
            <a:off x="3119717" y="233082"/>
            <a:ext cx="4536141" cy="87854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মূল্যায়ন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5811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1030</TotalTime>
  <Words>407</Words>
  <Application>Microsoft Office PowerPoint</Application>
  <PresentationFormat>Widescreen</PresentationFormat>
  <Paragraphs>67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Nikosh</vt:lpstr>
      <vt:lpstr>NikoshBAN</vt:lpstr>
      <vt:lpstr>Vrinda</vt:lpstr>
      <vt:lpstr>Wingdings 3</vt:lpstr>
      <vt:lpstr>Wisp</vt:lpstr>
      <vt:lpstr>PowerPoint Presentation</vt:lpstr>
      <vt:lpstr> শিক্ষক পরিচিতি </vt:lpstr>
      <vt:lpstr>PowerPoint Presentation</vt:lpstr>
      <vt:lpstr>PowerPoint Presentation</vt:lpstr>
      <vt:lpstr>      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Fizu</cp:lastModifiedBy>
  <cp:revision>128</cp:revision>
  <dcterms:created xsi:type="dcterms:W3CDTF">2016-02-04T04:35:14Z</dcterms:created>
  <dcterms:modified xsi:type="dcterms:W3CDTF">2019-09-15T11:33:16Z</dcterms:modified>
</cp:coreProperties>
</file>