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77" r:id="rId2"/>
    <p:sldId id="276" r:id="rId3"/>
    <p:sldId id="279" r:id="rId4"/>
    <p:sldId id="275" r:id="rId5"/>
    <p:sldId id="280" r:id="rId6"/>
    <p:sldId id="281" r:id="rId7"/>
    <p:sldId id="274" r:id="rId8"/>
    <p:sldId id="278" r:id="rId9"/>
    <p:sldId id="282" r:id="rId10"/>
    <p:sldId id="264" r:id="rId11"/>
    <p:sldId id="265" r:id="rId12"/>
    <p:sldId id="283" r:id="rId13"/>
    <p:sldId id="259" r:id="rId14"/>
    <p:sldId id="284" r:id="rId15"/>
    <p:sldId id="286" r:id="rId16"/>
    <p:sldId id="28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F544"/>
    <a:srgbClr val="FF33CC"/>
    <a:srgbClr val="EC4ED9"/>
    <a:srgbClr val="FF99CC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666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6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41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6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2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14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0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16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14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0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9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Horizontal Scroll 10"/>
          <p:cNvSpPr/>
          <p:nvPr/>
        </p:nvSpPr>
        <p:spPr>
          <a:xfrm>
            <a:off x="4292849" y="5394805"/>
            <a:ext cx="3850254" cy="1851352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b="1" dirty="0" smtClean="0">
                <a:solidFill>
                  <a:srgbClr val="FFFF00"/>
                </a:solidFill>
              </a:rPr>
              <a:t>স্বাগতম</a:t>
            </a:r>
            <a:endParaRPr lang="en-US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951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repeatCount="indefinite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606"/>
            <a:ext cx="12192000" cy="685860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96214" y="156235"/>
            <a:ext cx="3876541" cy="13566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</a:rPr>
              <a:t>আয়নীকরণ শক্তি একটি পর্যায়বৃত্ত ধর্ম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414493" y="437491"/>
            <a:ext cx="303727" cy="2868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</a:t>
            </a:r>
          </a:p>
        </p:txBody>
      </p:sp>
      <p:sp>
        <p:nvSpPr>
          <p:cNvPr id="5" name="Oval 4"/>
          <p:cNvSpPr/>
          <p:nvPr/>
        </p:nvSpPr>
        <p:spPr>
          <a:xfrm>
            <a:off x="5414493" y="1102139"/>
            <a:ext cx="415881" cy="4107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Li</a:t>
            </a:r>
            <a:endParaRPr lang="en-US" sz="1200" dirty="0"/>
          </a:p>
        </p:txBody>
      </p:sp>
      <p:sp>
        <p:nvSpPr>
          <p:cNvPr id="6" name="Oval 5"/>
          <p:cNvSpPr/>
          <p:nvPr/>
        </p:nvSpPr>
        <p:spPr>
          <a:xfrm>
            <a:off x="5357611" y="2010161"/>
            <a:ext cx="529644" cy="4207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Na</a:t>
            </a:r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5245457" y="292326"/>
            <a:ext cx="641798" cy="5417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5145108" y="946501"/>
            <a:ext cx="936402" cy="7019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5083865" y="1760881"/>
            <a:ext cx="1123751" cy="9259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5482376" y="3052206"/>
            <a:ext cx="472762" cy="46286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</a:t>
            </a:r>
          </a:p>
        </p:txBody>
      </p:sp>
      <p:sp>
        <p:nvSpPr>
          <p:cNvPr id="15" name="Oval 14"/>
          <p:cNvSpPr/>
          <p:nvPr/>
        </p:nvSpPr>
        <p:spPr>
          <a:xfrm>
            <a:off x="5520879" y="4265033"/>
            <a:ext cx="515155" cy="4002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Rb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45740" y="5605690"/>
            <a:ext cx="519581" cy="4418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Cs</a:t>
            </a:r>
            <a:endParaRPr lang="en-US" sz="1400" dirty="0"/>
          </a:p>
        </p:txBody>
      </p:sp>
      <p:sp>
        <p:nvSpPr>
          <p:cNvPr id="17" name="Oval 16"/>
          <p:cNvSpPr/>
          <p:nvPr/>
        </p:nvSpPr>
        <p:spPr>
          <a:xfrm>
            <a:off x="5110699" y="2799168"/>
            <a:ext cx="1215042" cy="10235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5053010" y="3935139"/>
            <a:ext cx="1469133" cy="12090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5053010" y="5226322"/>
            <a:ext cx="1772793" cy="13637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5" y="1594968"/>
            <a:ext cx="9234152" cy="4995090"/>
          </a:xfrm>
          <a:prstGeom prst="rect">
            <a:avLst/>
          </a:prstGeom>
        </p:spPr>
      </p:pic>
      <p:sp>
        <p:nvSpPr>
          <p:cNvPr id="20" name="Down Arrow 19"/>
          <p:cNvSpPr/>
          <p:nvPr/>
        </p:nvSpPr>
        <p:spPr>
          <a:xfrm>
            <a:off x="-47208" y="1594968"/>
            <a:ext cx="3236878" cy="5263032"/>
          </a:xfrm>
          <a:prstGeom prst="downArrow">
            <a:avLst/>
          </a:prstGeom>
          <a:solidFill>
            <a:srgbClr val="3BF5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</a:rPr>
              <a:t>আয়নীকরণ শক্তি হ্রাস পায়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4138912" y="822685"/>
            <a:ext cx="7547019" cy="2047601"/>
          </a:xfrm>
          <a:prstGeom prst="rightArrow">
            <a:avLst/>
          </a:prstGeom>
          <a:solidFill>
            <a:srgbClr val="3BF5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</a:rPr>
              <a:t>আয়নীকরণ শক্তি </a:t>
            </a:r>
            <a:r>
              <a:rPr lang="bn-IN" sz="2400" b="1" dirty="0" smtClean="0">
                <a:solidFill>
                  <a:schemeClr val="tx1"/>
                </a:solidFill>
              </a:rPr>
              <a:t>বৃদ্ধি </a:t>
            </a:r>
            <a:r>
              <a:rPr lang="bn-IN" sz="2400" b="1" dirty="0">
                <a:solidFill>
                  <a:schemeClr val="tx1"/>
                </a:solidFill>
              </a:rPr>
              <a:t>পায়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7418" y="2666814"/>
            <a:ext cx="467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 &gt; Li &gt; Na &gt; K &gt; </a:t>
            </a:r>
            <a:r>
              <a:rPr lang="en-US" sz="2400" b="1" dirty="0" err="1" smtClean="0"/>
              <a:t>Rb</a:t>
            </a:r>
            <a:r>
              <a:rPr lang="en-US" sz="2400" b="1" dirty="0" smtClean="0"/>
              <a:t> &gt; Cs &gt; </a:t>
            </a:r>
            <a:r>
              <a:rPr lang="en-US" sz="2400" b="1" dirty="0" err="1" smtClean="0"/>
              <a:t>Fr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1051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2" grpId="1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-4150"/>
            <a:ext cx="12199108" cy="685860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96214" y="156235"/>
            <a:ext cx="3876541" cy="13566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</a:rPr>
              <a:t>আয়নীকরণ শক্তি একটি পর্যায়বৃত্ত ধর্ম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0122522" y="3846674"/>
            <a:ext cx="303727" cy="2868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n-US" sz="1400" b="1" dirty="0"/>
          </a:p>
        </p:txBody>
      </p:sp>
      <p:sp>
        <p:nvSpPr>
          <p:cNvPr id="5" name="Oval 4"/>
          <p:cNvSpPr/>
          <p:nvPr/>
        </p:nvSpPr>
        <p:spPr>
          <a:xfrm>
            <a:off x="9059214" y="3822754"/>
            <a:ext cx="415881" cy="4107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O</a:t>
            </a:r>
            <a:endParaRPr lang="en-US" sz="1200" b="1" dirty="0"/>
          </a:p>
        </p:txBody>
      </p:sp>
      <p:sp>
        <p:nvSpPr>
          <p:cNvPr id="6" name="Oval 5"/>
          <p:cNvSpPr/>
          <p:nvPr/>
        </p:nvSpPr>
        <p:spPr>
          <a:xfrm>
            <a:off x="7605812" y="3806096"/>
            <a:ext cx="529644" cy="38246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</a:t>
            </a:r>
            <a:endParaRPr lang="en-US" sz="1200" b="1" dirty="0"/>
          </a:p>
        </p:txBody>
      </p:sp>
      <p:sp>
        <p:nvSpPr>
          <p:cNvPr id="10" name="Oval 9"/>
          <p:cNvSpPr/>
          <p:nvPr/>
        </p:nvSpPr>
        <p:spPr>
          <a:xfrm>
            <a:off x="9953487" y="3723243"/>
            <a:ext cx="641798" cy="5417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8798953" y="3658576"/>
            <a:ext cx="936402" cy="7390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7308759" y="3471553"/>
            <a:ext cx="1123751" cy="10515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4631739" y="3770617"/>
            <a:ext cx="472762" cy="46286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3005342" y="3867289"/>
            <a:ext cx="515155" cy="3788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Be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22685" y="3939215"/>
            <a:ext cx="519581" cy="4017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Li</a:t>
            </a:r>
            <a:endParaRPr lang="en-US" sz="1400" dirty="0"/>
          </a:p>
        </p:txBody>
      </p:sp>
      <p:sp>
        <p:nvSpPr>
          <p:cNvPr id="17" name="Oval 16"/>
          <p:cNvSpPr/>
          <p:nvPr/>
        </p:nvSpPr>
        <p:spPr>
          <a:xfrm>
            <a:off x="4182747" y="3360752"/>
            <a:ext cx="1331089" cy="12239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2431951" y="3313663"/>
            <a:ext cx="1628176" cy="15203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334710" y="3214508"/>
            <a:ext cx="1895532" cy="17616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>
            <a:off x="6103108" y="3730618"/>
            <a:ext cx="472762" cy="46286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5731968" y="3425153"/>
            <a:ext cx="1215042" cy="1073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Right Arrow 23"/>
          <p:cNvSpPr/>
          <p:nvPr/>
        </p:nvSpPr>
        <p:spPr>
          <a:xfrm>
            <a:off x="592429" y="1003946"/>
            <a:ext cx="11011436" cy="2525256"/>
          </a:xfrm>
          <a:prstGeom prst="rightArrow">
            <a:avLst/>
          </a:prstGeom>
          <a:solidFill>
            <a:srgbClr val="3BF5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</a:rPr>
              <a:t>আয়নীকরণ শক্তি </a:t>
            </a:r>
            <a:r>
              <a:rPr lang="bn-IN" sz="2400" b="1" dirty="0" smtClean="0">
                <a:solidFill>
                  <a:schemeClr val="tx1"/>
                </a:solidFill>
              </a:rPr>
              <a:t>বৃদ্ধি </a:t>
            </a:r>
            <a:r>
              <a:rPr lang="bn-IN" sz="2400" b="1" dirty="0">
                <a:solidFill>
                  <a:schemeClr val="tx1"/>
                </a:solidFill>
              </a:rPr>
              <a:t>পায়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Left-Up Arrow 6"/>
          <p:cNvSpPr/>
          <p:nvPr/>
        </p:nvSpPr>
        <p:spPr>
          <a:xfrm rot="2008600">
            <a:off x="3350845" y="4341527"/>
            <a:ext cx="1654966" cy="1528050"/>
          </a:xfrm>
          <a:prstGeom prst="leftUpArrow">
            <a:avLst/>
          </a:prstGeom>
          <a:solidFill>
            <a:srgbClr val="EC4E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-Up Arrow 25"/>
          <p:cNvSpPr/>
          <p:nvPr/>
        </p:nvSpPr>
        <p:spPr>
          <a:xfrm rot="2008600">
            <a:off x="7691385" y="4095768"/>
            <a:ext cx="1779358" cy="1672585"/>
          </a:xfrm>
          <a:prstGeom prst="leftUpArrow">
            <a:avLst/>
          </a:prstGeom>
          <a:solidFill>
            <a:srgbClr val="EC4E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106526" y="356140"/>
            <a:ext cx="3515932" cy="1200329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Be(4) : 1s</a:t>
            </a:r>
            <a:r>
              <a:rPr lang="en-US" sz="3600" b="1" baseline="30000" dirty="0" smtClean="0"/>
              <a:t>2</a:t>
            </a:r>
            <a:r>
              <a:rPr lang="en-US" sz="3600" b="1" dirty="0" smtClean="0"/>
              <a:t> 2s</a:t>
            </a:r>
            <a:r>
              <a:rPr lang="en-US" sz="3600" b="1" baseline="30000" dirty="0" smtClean="0"/>
              <a:t>2</a:t>
            </a:r>
            <a:r>
              <a:rPr lang="en-US" sz="3600" b="1" dirty="0" smtClean="0"/>
              <a:t>   </a:t>
            </a:r>
          </a:p>
          <a:p>
            <a:r>
              <a:rPr lang="en-US" sz="3600" b="1" dirty="0" smtClean="0"/>
              <a:t>B(5)   </a:t>
            </a:r>
            <a:r>
              <a:rPr lang="en-US" sz="3600" b="1" dirty="0"/>
              <a:t>: 1s</a:t>
            </a:r>
            <a:r>
              <a:rPr lang="en-US" sz="3600" b="1" baseline="30000" dirty="0"/>
              <a:t>2</a:t>
            </a:r>
            <a:r>
              <a:rPr lang="en-US" sz="3600" b="1" dirty="0"/>
              <a:t> 2s</a:t>
            </a:r>
            <a:r>
              <a:rPr lang="en-US" sz="3600" b="1" baseline="30000" dirty="0"/>
              <a:t>2</a:t>
            </a:r>
            <a:r>
              <a:rPr lang="en-US" sz="3600" b="1" dirty="0"/>
              <a:t> </a:t>
            </a:r>
            <a:r>
              <a:rPr lang="en-US" sz="3600" b="1" dirty="0" smtClean="0"/>
              <a:t>2p</a:t>
            </a:r>
            <a:r>
              <a:rPr lang="en-US" sz="3600" b="1" baseline="30000" dirty="0" smtClean="0"/>
              <a:t>1</a:t>
            </a:r>
            <a:r>
              <a:rPr lang="en-US" sz="3600" b="1" dirty="0" smtClean="0"/>
              <a:t>    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497657" y="321720"/>
            <a:ext cx="4097628" cy="1200329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N(7)   : 1s</a:t>
            </a:r>
            <a:r>
              <a:rPr lang="en-US" sz="3600" b="1" baseline="30000" dirty="0" smtClean="0"/>
              <a:t>2</a:t>
            </a:r>
            <a:r>
              <a:rPr lang="en-US" sz="3600" b="1" dirty="0" smtClean="0"/>
              <a:t> 2s</a:t>
            </a:r>
            <a:r>
              <a:rPr lang="en-US" sz="3600" b="1" baseline="30000" dirty="0" smtClean="0"/>
              <a:t>2</a:t>
            </a:r>
            <a:r>
              <a:rPr lang="en-US" sz="3600" b="1" dirty="0" smtClean="0"/>
              <a:t> 2p</a:t>
            </a:r>
            <a:r>
              <a:rPr lang="en-US" sz="3600" b="1" baseline="30000" dirty="0" smtClean="0"/>
              <a:t>3</a:t>
            </a:r>
            <a:r>
              <a:rPr lang="en-US" sz="3600" b="1" dirty="0" smtClean="0"/>
              <a:t>  </a:t>
            </a:r>
          </a:p>
          <a:p>
            <a:r>
              <a:rPr lang="en-US" sz="3600" b="1" dirty="0"/>
              <a:t>O</a:t>
            </a:r>
            <a:r>
              <a:rPr lang="en-US" sz="3600" b="1" dirty="0" smtClean="0"/>
              <a:t>(8)   </a:t>
            </a:r>
            <a:r>
              <a:rPr lang="en-US" sz="3600" b="1" dirty="0"/>
              <a:t>: 1s</a:t>
            </a:r>
            <a:r>
              <a:rPr lang="en-US" sz="3600" b="1" baseline="30000" dirty="0"/>
              <a:t>2</a:t>
            </a:r>
            <a:r>
              <a:rPr lang="en-US" sz="3600" b="1" dirty="0"/>
              <a:t> 2s</a:t>
            </a:r>
            <a:r>
              <a:rPr lang="en-US" sz="3600" b="1" baseline="30000" dirty="0"/>
              <a:t>2</a:t>
            </a:r>
            <a:r>
              <a:rPr lang="en-US" sz="3600" b="1" dirty="0"/>
              <a:t> </a:t>
            </a:r>
            <a:r>
              <a:rPr lang="en-US" sz="3600" b="1" dirty="0" smtClean="0"/>
              <a:t>2p</a:t>
            </a:r>
            <a:r>
              <a:rPr lang="en-US" sz="3600" b="1" baseline="30000" dirty="0"/>
              <a:t>4</a:t>
            </a:r>
            <a:r>
              <a:rPr lang="en-US" sz="3600" b="1" dirty="0" smtClean="0"/>
              <a:t>    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92429" y="6011753"/>
            <a:ext cx="10990243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Li &lt; B &lt; Be &lt; C &lt; O &lt; N &lt; 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32451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  <p:bldP spid="7" grpId="0" animBg="1"/>
      <p:bldP spid="26" grpId="0" animBg="1"/>
      <p:bldP spid="27" grpId="0" animBg="1"/>
      <p:bldP spid="27" grpId="1" build="allAtOnce" animBg="1"/>
      <p:bldP spid="28" grpId="0" animBg="1"/>
      <p:bldP spid="28" grpId="1" build="allAtOnce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0726816">
            <a:off x="279580" y="1733972"/>
            <a:ext cx="4412087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/>
              <a:t>দলীয় কাজ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87538" y="3229581"/>
            <a:ext cx="2596167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৫ মিনিট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 bwMode="gray">
          <a:xfrm>
            <a:off x="2408350" y="4732628"/>
            <a:ext cx="9156878" cy="1878142"/>
          </a:xfrm>
          <a:prstGeom prst="rect">
            <a:avLst/>
          </a:prstGeom>
          <a:solidFill>
            <a:srgbClr val="6FF539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ea typeface="Cambria" panose="02040503050406030204" pitchFamily="18" charset="0"/>
                <a:cs typeface="NikoshBAN" pitchFamily="2" charset="0"/>
              </a:rPr>
              <a:t>◆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ea typeface="Cambria" panose="02040503050406030204" pitchFamily="18" charset="0"/>
                <a:cs typeface="NikoshBAN" pitchFamily="2" charset="0"/>
              </a:rPr>
              <a:t> 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ea typeface="Cambria" panose="02040503050406030204" pitchFamily="18" charset="0"/>
                <a:cs typeface="NikoshBAN" pitchFamily="2" charset="0"/>
              </a:rPr>
              <a:t>ফসফরাস ও সালফারের মধ্যে কোনটির আয়নীকরণ শক্তি বেশি হবে এবং কেন ?</a:t>
            </a:r>
            <a:endParaRPr lang="bn-IN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44" y="140025"/>
            <a:ext cx="6593983" cy="4345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1192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3011">
        <p15:prstTrans prst="pageCurlDouble"/>
      </p:transition>
    </mc:Choice>
    <mc:Fallback>
      <p:transition spd="slow" advTm="530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78892" y="853322"/>
            <a:ext cx="723167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সোডিয়ামের প্রথম আয়নীকরণ শক্তি অপেক্ষা দ্বিতীয় </a:t>
            </a:r>
            <a:r>
              <a:rPr lang="bn-IN" sz="2400" b="1" dirty="0"/>
              <a:t>আয়নীকরণ </a:t>
            </a:r>
            <a:r>
              <a:rPr lang="bn-IN" sz="2400" b="1" dirty="0" smtClean="0"/>
              <a:t>শক্তি উচ্চ হয় কেন ?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27290" y="853323"/>
            <a:ext cx="7383273" cy="830997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সোডিয়াম</a:t>
            </a:r>
            <a:r>
              <a:rPr lang="en-US" sz="2400" b="1" dirty="0" smtClean="0"/>
              <a:t> </a:t>
            </a:r>
            <a:r>
              <a:rPr lang="bn-IN" sz="2400" b="1" dirty="0" smtClean="0"/>
              <a:t>এবং ম্যাগনেসিয়ামের মধ্যে কোনটির দ্বিতীয় </a:t>
            </a:r>
            <a:r>
              <a:rPr lang="bn-IN" sz="2400" b="1" dirty="0"/>
              <a:t>আয়নীকরণ </a:t>
            </a:r>
            <a:r>
              <a:rPr lang="bn-IN" sz="2400" b="1" dirty="0" smtClean="0"/>
              <a:t>শক্তি উচ্চ এবং কেন ?</a:t>
            </a:r>
            <a:endParaRPr lang="en-US" sz="2400" b="1" dirty="0"/>
          </a:p>
        </p:txBody>
      </p:sp>
      <p:sp>
        <p:nvSpPr>
          <p:cNvPr id="3" name="Horizontal Scroll 2"/>
          <p:cNvSpPr/>
          <p:nvPr/>
        </p:nvSpPr>
        <p:spPr>
          <a:xfrm>
            <a:off x="2627290" y="2287814"/>
            <a:ext cx="6628019" cy="396669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57276" y="3093767"/>
            <a:ext cx="59500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Na(11)   : 1s</a:t>
            </a:r>
            <a:r>
              <a:rPr lang="en-US" sz="36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</a:rPr>
              <a:t> 2s</a:t>
            </a:r>
            <a:r>
              <a:rPr lang="en-US" sz="36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</a:rPr>
              <a:t> 2p</a:t>
            </a:r>
            <a:r>
              <a:rPr lang="en-US" sz="3600" b="1" baseline="30000" dirty="0" smtClean="0">
                <a:solidFill>
                  <a:srgbClr val="002060"/>
                </a:solidFill>
              </a:rPr>
              <a:t>6</a:t>
            </a:r>
            <a:r>
              <a:rPr lang="en-US" sz="3600" b="1" dirty="0" smtClean="0">
                <a:solidFill>
                  <a:srgbClr val="002060"/>
                </a:solidFill>
              </a:rPr>
              <a:t> 3s</a:t>
            </a:r>
            <a:r>
              <a:rPr lang="en-US" sz="3600" b="1" baseline="30000" dirty="0" smtClean="0">
                <a:solidFill>
                  <a:srgbClr val="002060"/>
                </a:solidFill>
              </a:rPr>
              <a:t>1</a:t>
            </a:r>
            <a:r>
              <a:rPr lang="en-US" sz="3600" b="1" dirty="0" smtClean="0">
                <a:solidFill>
                  <a:srgbClr val="002060"/>
                </a:solidFill>
              </a:rPr>
              <a:t>     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Na</a:t>
            </a:r>
            <a:r>
              <a:rPr lang="en-US" sz="3600" b="1" baseline="30000" dirty="0" smtClean="0">
                <a:solidFill>
                  <a:srgbClr val="002060"/>
                </a:solidFill>
              </a:rPr>
              <a:t>+</a:t>
            </a:r>
            <a:r>
              <a:rPr lang="en-US" sz="3600" b="1" dirty="0" smtClean="0">
                <a:solidFill>
                  <a:srgbClr val="002060"/>
                </a:solidFill>
              </a:rPr>
              <a:t> (11) : 1s</a:t>
            </a:r>
            <a:r>
              <a:rPr lang="en-US" sz="36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</a:rPr>
              <a:t> 2s</a:t>
            </a:r>
            <a:r>
              <a:rPr lang="en-US" sz="36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</a:rPr>
              <a:t> 2p</a:t>
            </a:r>
            <a:r>
              <a:rPr lang="en-US" sz="3600" b="1" baseline="30000" dirty="0" smtClean="0">
                <a:solidFill>
                  <a:srgbClr val="002060"/>
                </a:solidFill>
              </a:rPr>
              <a:t>6</a:t>
            </a:r>
            <a:r>
              <a:rPr lang="en-US" sz="3600" b="1" dirty="0" smtClean="0">
                <a:solidFill>
                  <a:srgbClr val="002060"/>
                </a:solidFill>
              </a:rPr>
              <a:t>       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Mg(12) </a:t>
            </a:r>
            <a:r>
              <a:rPr lang="en-US" sz="3600" b="1" dirty="0">
                <a:solidFill>
                  <a:srgbClr val="002060"/>
                </a:solidFill>
              </a:rPr>
              <a:t>: 1s</a:t>
            </a:r>
            <a:r>
              <a:rPr lang="en-US" sz="3600" b="1" baseline="30000" dirty="0">
                <a:solidFill>
                  <a:srgbClr val="002060"/>
                </a:solidFill>
              </a:rPr>
              <a:t>2</a:t>
            </a:r>
            <a:r>
              <a:rPr lang="en-US" sz="3600" b="1" dirty="0">
                <a:solidFill>
                  <a:srgbClr val="002060"/>
                </a:solidFill>
              </a:rPr>
              <a:t> 2s</a:t>
            </a:r>
            <a:r>
              <a:rPr lang="en-US" sz="3600" b="1" baseline="30000" dirty="0">
                <a:solidFill>
                  <a:srgbClr val="002060"/>
                </a:solidFill>
              </a:rPr>
              <a:t>2</a:t>
            </a:r>
            <a:r>
              <a:rPr lang="en-US" sz="3600" b="1" dirty="0">
                <a:solidFill>
                  <a:srgbClr val="002060"/>
                </a:solidFill>
              </a:rPr>
              <a:t> 2p</a:t>
            </a:r>
            <a:r>
              <a:rPr lang="en-US" sz="3600" b="1" baseline="30000" dirty="0">
                <a:solidFill>
                  <a:srgbClr val="002060"/>
                </a:solidFill>
              </a:rPr>
              <a:t>6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3s</a:t>
            </a:r>
            <a:r>
              <a:rPr lang="en-US" sz="36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</a:rPr>
              <a:t>     </a:t>
            </a:r>
            <a:endParaRPr lang="en-US" sz="3600" b="1" dirty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Mg</a:t>
            </a:r>
            <a:r>
              <a:rPr lang="en-US" sz="3600" b="1" baseline="30000" dirty="0" smtClean="0">
                <a:solidFill>
                  <a:srgbClr val="002060"/>
                </a:solidFill>
              </a:rPr>
              <a:t>+</a:t>
            </a:r>
            <a:r>
              <a:rPr lang="en-US" sz="3600" b="1" dirty="0" smtClean="0">
                <a:solidFill>
                  <a:srgbClr val="002060"/>
                </a:solidFill>
              </a:rPr>
              <a:t> (12) </a:t>
            </a:r>
            <a:r>
              <a:rPr lang="en-US" sz="3600" b="1" dirty="0">
                <a:solidFill>
                  <a:srgbClr val="002060"/>
                </a:solidFill>
              </a:rPr>
              <a:t>: 1s</a:t>
            </a:r>
            <a:r>
              <a:rPr lang="en-US" sz="3600" b="1" baseline="30000" dirty="0">
                <a:solidFill>
                  <a:srgbClr val="002060"/>
                </a:solidFill>
              </a:rPr>
              <a:t>2</a:t>
            </a:r>
            <a:r>
              <a:rPr lang="en-US" sz="3600" b="1" dirty="0">
                <a:solidFill>
                  <a:srgbClr val="002060"/>
                </a:solidFill>
              </a:rPr>
              <a:t> 2s</a:t>
            </a:r>
            <a:r>
              <a:rPr lang="en-US" sz="3600" b="1" baseline="30000" dirty="0">
                <a:solidFill>
                  <a:srgbClr val="002060"/>
                </a:solidFill>
              </a:rPr>
              <a:t>2</a:t>
            </a:r>
            <a:r>
              <a:rPr lang="en-US" sz="3600" b="1" dirty="0">
                <a:solidFill>
                  <a:srgbClr val="002060"/>
                </a:solidFill>
              </a:rPr>
              <a:t> 2p</a:t>
            </a:r>
            <a:r>
              <a:rPr lang="en-US" sz="3600" b="1" baseline="30000" dirty="0">
                <a:solidFill>
                  <a:srgbClr val="002060"/>
                </a:solidFill>
              </a:rPr>
              <a:t>6</a:t>
            </a:r>
            <a:r>
              <a:rPr lang="en-US" sz="3600" b="1" dirty="0">
                <a:solidFill>
                  <a:srgbClr val="002060"/>
                </a:solidFill>
              </a:rPr>
              <a:t> 3s</a:t>
            </a:r>
            <a:r>
              <a:rPr lang="en-US" sz="3600" b="1" baseline="30000" dirty="0">
                <a:solidFill>
                  <a:srgbClr val="002060"/>
                </a:solidFill>
              </a:rPr>
              <a:t>1</a:t>
            </a:r>
            <a:r>
              <a:rPr lang="en-US" sz="3600" b="1" dirty="0">
                <a:solidFill>
                  <a:srgbClr val="002060"/>
                </a:solidFill>
              </a:rPr>
              <a:t>     </a:t>
            </a:r>
            <a:r>
              <a:rPr lang="en-US" sz="3600" b="1" dirty="0" smtClean="0">
                <a:solidFill>
                  <a:srgbClr val="002060"/>
                </a:solidFill>
              </a:rPr>
              <a:t>   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67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  <p:bldP spid="3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3589" y="1489850"/>
            <a:ext cx="10927093" cy="1015663"/>
          </a:xfrm>
          <a:prstGeom prst="rect">
            <a:avLst/>
          </a:prstGeom>
          <a:ln w="12700">
            <a:solidFill>
              <a:srgbClr val="00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589" y="3158052"/>
            <a:ext cx="10927093" cy="2308324"/>
          </a:xfrm>
          <a:prstGeom prst="rect">
            <a:avLst/>
          </a:prstGeom>
          <a:solidFill>
            <a:srgbClr val="002060"/>
          </a:solidFill>
          <a:ln w="127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ক 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) 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আয়নীকরণ শক্তি কী ?    </a:t>
            </a:r>
          </a:p>
          <a:p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খ ) কোনো গ্রুপে </a:t>
            </a:r>
            <a:r>
              <a:rPr lang="bn-IN" sz="3600" dirty="0">
                <a:latin typeface="SutonnyOMJ" panose="01010600010101010101" pitchFamily="2" charset="0"/>
                <a:cs typeface="SutonnyOMJ" panose="01010600010101010101" pitchFamily="2" charset="0"/>
              </a:rPr>
              <a:t>আয়নীকরণ শক্তি 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কীভাবে পরিবর্তিত হয় ?  </a:t>
            </a:r>
          </a:p>
          <a:p>
            <a:r>
              <a:rPr lang="bn-IN" sz="3600" dirty="0">
                <a:latin typeface="SutonnyOMJ" panose="01010600010101010101" pitchFamily="2" charset="0"/>
                <a:cs typeface="SutonnyOMJ" panose="01010600010101010101" pitchFamily="2" charset="0"/>
              </a:rPr>
              <a:t>গ ) বোরন অপেক্ষা বেরিলিয়ামের আয়নীকরণ শক্তি 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বেশি হয় কেন ?</a:t>
            </a:r>
          </a:p>
          <a:p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ঘ ) নাইট্রোজেন ও অক্সিজেনের </a:t>
            </a:r>
            <a:r>
              <a:rPr lang="bn-IN" sz="3600" dirty="0">
                <a:latin typeface="SutonnyOMJ" panose="01010600010101010101" pitchFamily="2" charset="0"/>
                <a:cs typeface="SutonnyOMJ" panose="01010600010101010101" pitchFamily="2" charset="0"/>
              </a:rPr>
              <a:t>আয়নীকরণ 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শক্তির ক্রম বিশ্লেষণ করো ।</a:t>
            </a:r>
            <a:endParaRPr lang="bn-IN" sz="36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34597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15789" y="356510"/>
            <a:ext cx="6163235" cy="1015663"/>
          </a:xfrm>
          <a:prstGeom prst="rect">
            <a:avLst/>
          </a:prstGeom>
          <a:ln w="12700">
            <a:solidFill>
              <a:srgbClr val="00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741" y="5077004"/>
            <a:ext cx="9432701" cy="1200329"/>
          </a:xfrm>
          <a:prstGeom prst="rect">
            <a:avLst/>
          </a:prstGeom>
          <a:solidFill>
            <a:srgbClr val="002060"/>
          </a:solidFill>
          <a:ln w="127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Na</a:t>
            </a:r>
            <a:r>
              <a:rPr lang="en-US" sz="3600" baseline="300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গঠিত হলেও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Na</a:t>
            </a:r>
            <a:r>
              <a:rPr lang="en-US" sz="3600" baseline="30000" dirty="0" smtClean="0">
                <a:latin typeface="NikoshBAN" pitchFamily="2" charset="0"/>
                <a:cs typeface="NikoshBAN" pitchFamily="2" charset="0"/>
              </a:rPr>
              <a:t>2+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গঠিত হয় না কেন ?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বিশ্লেষণ কর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Symbol"/>
              </a:rPr>
              <a:t>।</a:t>
            </a:r>
            <a:endParaRPr lang="en-US" sz="3600" baseline="30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1" y="1621168"/>
            <a:ext cx="8915400" cy="320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72825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5502" y="5336324"/>
            <a:ext cx="3477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Stay Safe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1515" y="4351439"/>
            <a:ext cx="4237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NikoshBAN"/>
              </a:rPr>
              <a:t>ধন্যবাদ</a:t>
            </a:r>
            <a:endParaRPr lang="en-US" sz="2800" b="1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7039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623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538414">
            <a:off x="7609256" y="382885"/>
            <a:ext cx="2921283" cy="15696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</a:p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7216" y="2463191"/>
            <a:ext cx="5816960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5542" y="3358926"/>
            <a:ext cx="4465749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রসায়ন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প্রথম পত্র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6464" y="4699094"/>
            <a:ext cx="4554827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সময়ঃ ৪৫ মিঃ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1" y="325213"/>
            <a:ext cx="3959571" cy="6067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49271" y="4029010"/>
            <a:ext cx="7691716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অ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ধ্যায়ঃ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৩ (পর্যায়বৃত্ত ধর্ম ও রাসায়নিক বন্ধন)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966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861088" y="1439224"/>
            <a:ext cx="5234941" cy="4669798"/>
            <a:chOff x="3449056" y="148321"/>
            <a:chExt cx="6147264" cy="5657232"/>
          </a:xfrm>
        </p:grpSpPr>
        <p:sp>
          <p:nvSpPr>
            <p:cNvPr id="23" name="Oval 22"/>
            <p:cNvSpPr/>
            <p:nvPr/>
          </p:nvSpPr>
          <p:spPr>
            <a:xfrm>
              <a:off x="5274405" y="1790405"/>
              <a:ext cx="2506929" cy="237308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345005" y="982295"/>
              <a:ext cx="4416707" cy="398928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449056" y="148321"/>
              <a:ext cx="6147264" cy="565723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871420" y="2348871"/>
              <a:ext cx="1324783" cy="128880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Na</a:t>
              </a:r>
              <a:endParaRPr lang="en-US" sz="1600" b="1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5969742" y="588986"/>
              <a:ext cx="914661" cy="91089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/>
                <a:t>e</a:t>
              </a:r>
              <a:endParaRPr lang="en-US" b="1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7004613" y="903231"/>
              <a:ext cx="914661" cy="91089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/>
                <a:t>e</a:t>
              </a:r>
              <a:endParaRPr lang="en-US" b="1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4253834" y="1405365"/>
              <a:ext cx="914661" cy="910893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/>
                <a:t>e</a:t>
              </a:r>
              <a:endParaRPr lang="en-US" b="1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3931578" y="2395322"/>
              <a:ext cx="914661" cy="910893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/>
                <a:t>e</a:t>
              </a:r>
              <a:endParaRPr lang="en-US" b="1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8248013" y="2754619"/>
              <a:ext cx="914661" cy="910893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/>
                <a:t>e</a:t>
              </a:r>
              <a:endParaRPr lang="en-US" b="1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7824145" y="3675561"/>
              <a:ext cx="914661" cy="910893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/>
                <a:t>e</a:t>
              </a:r>
              <a:endParaRPr lang="en-US" b="1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4674536" y="3935177"/>
              <a:ext cx="914661" cy="91089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/>
                <a:t>e</a:t>
              </a:r>
              <a:endParaRPr lang="en-US" b="1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659210" y="4353345"/>
              <a:ext cx="914661" cy="91089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/>
                <a:t>e</a:t>
              </a:r>
              <a:endParaRPr lang="en-US" b="1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4952149" y="2906589"/>
              <a:ext cx="731380" cy="714107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/>
                <a:t>e</a:t>
              </a:r>
              <a:endParaRPr lang="en-US" b="1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7384096" y="2397565"/>
              <a:ext cx="731380" cy="714107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/>
                <a:t>e</a:t>
              </a:r>
              <a:endParaRPr lang="en-US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65024" y="1070231"/>
            <a:ext cx="6253239" cy="5040756"/>
            <a:chOff x="6293749" y="1242142"/>
            <a:chExt cx="5898251" cy="469534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129" y="1242142"/>
              <a:ext cx="5308871" cy="4695346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6293749" y="2577094"/>
              <a:ext cx="696045" cy="71410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/>
                <a:t>e</a:t>
              </a:r>
              <a:endParaRPr lang="en-US" b="1" dirty="0"/>
            </a:p>
          </p:txBody>
        </p:sp>
      </p:grpSp>
      <p:sp>
        <p:nvSpPr>
          <p:cNvPr id="21" name="Oval 20"/>
          <p:cNvSpPr/>
          <p:nvPr/>
        </p:nvSpPr>
        <p:spPr>
          <a:xfrm>
            <a:off x="2965271" y="3243285"/>
            <a:ext cx="1096598" cy="111151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Na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+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02962" y="5782614"/>
            <a:ext cx="5889038" cy="193184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8532" y="330751"/>
            <a:ext cx="4703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ছবিতে কি হচ্ছে দেখি</a:t>
            </a:r>
            <a:r>
              <a:rPr lang="en-US" sz="2800" b="1" dirty="0" smtClean="0"/>
              <a:t>…….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0287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" y="34119"/>
            <a:ext cx="12170391" cy="68238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1796" y="1288617"/>
            <a:ext cx="10431888" cy="923330"/>
          </a:xfrm>
          <a:prstGeom prst="rect">
            <a:avLst/>
          </a:prstGeom>
          <a:solidFill>
            <a:srgbClr val="6FF539"/>
          </a:solidFill>
          <a:ln w="12700">
            <a:solidFill>
              <a:srgbClr val="0033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আজকের পাঠ</a:t>
            </a:r>
            <a:endParaRPr lang="en-US" sz="5400" dirty="0"/>
          </a:p>
        </p:txBody>
      </p:sp>
      <p:sp>
        <p:nvSpPr>
          <p:cNvPr id="7" name="Diamond 6"/>
          <p:cNvSpPr/>
          <p:nvPr/>
        </p:nvSpPr>
        <p:spPr>
          <a:xfrm>
            <a:off x="2027540" y="3889231"/>
            <a:ext cx="8115305" cy="2433718"/>
          </a:xfrm>
          <a:prstGeom prst="diamond">
            <a:avLst/>
          </a:prstGeom>
          <a:solidFill>
            <a:srgbClr val="6FF53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Diamond 7"/>
          <p:cNvSpPr/>
          <p:nvPr/>
        </p:nvSpPr>
        <p:spPr>
          <a:xfrm>
            <a:off x="283335" y="2343577"/>
            <a:ext cx="11655380" cy="3091308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</a:rPr>
              <a:t>আয়নীকরণ শক্তি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800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08" y="34118"/>
            <a:ext cx="12170391" cy="68238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82650" y="228600"/>
            <a:ext cx="8915400" cy="923330"/>
          </a:xfrm>
          <a:prstGeom prst="rect">
            <a:avLst/>
          </a:prstGeom>
          <a:ln w="12700">
            <a:solidFill>
              <a:srgbClr val="0033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158" y="1440619"/>
            <a:ext cx="11771290" cy="369332"/>
          </a:xfrm>
          <a:prstGeom prst="rect">
            <a:avLst/>
          </a:prstGeom>
          <a:solidFill>
            <a:srgbClr val="F842DE"/>
          </a:solidFill>
          <a:ln w="12700">
            <a:solidFill>
              <a:srgbClr val="0033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31445" y="228600"/>
            <a:ext cx="2129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354" y="1835139"/>
            <a:ext cx="11771290" cy="42165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রা...............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আয়নীকরণ শক্তির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সংজ্ঞা বলতে পারবে;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আয়নীকরণ শক্তি একটি পর্যায়বৃত্ত ধর্ম তা ব্যাখ্যা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আয়নীকরণ শক্তির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আয়নীকরণ শক্তির উপর বিভিন্ন নিয়ামকের প্রভাব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21816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746" y="10131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BF544">
                  <a:tint val="66000"/>
                  <a:satMod val="160000"/>
                </a:srgbClr>
              </a:gs>
              <a:gs pos="50000">
                <a:srgbClr val="3BF544">
                  <a:tint val="44500"/>
                  <a:satMod val="160000"/>
                </a:srgbClr>
              </a:gs>
              <a:gs pos="100000">
                <a:srgbClr val="3BF544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 flipH="1">
            <a:off x="151806" y="3256271"/>
            <a:ext cx="2088608" cy="473951"/>
            <a:chOff x="1645969" y="1206539"/>
            <a:chExt cx="2035404" cy="391558"/>
          </a:xfrm>
        </p:grpSpPr>
        <p:sp>
          <p:nvSpPr>
            <p:cNvPr id="31" name="Freeform 30"/>
            <p:cNvSpPr/>
            <p:nvPr/>
          </p:nvSpPr>
          <p:spPr>
            <a:xfrm flipH="1">
              <a:off x="1857137" y="1206539"/>
              <a:ext cx="1824236" cy="391558"/>
            </a:xfrm>
            <a:custGeom>
              <a:avLst/>
              <a:gdLst>
                <a:gd name="connsiteX0" fmla="*/ 0 w 2353456"/>
                <a:gd name="connsiteY0" fmla="*/ 254832 h 366165"/>
                <a:gd name="connsiteX1" fmla="*/ 224852 w 2353456"/>
                <a:gd name="connsiteY1" fmla="*/ 0 h 366165"/>
                <a:gd name="connsiteX2" fmla="*/ 224852 w 2353456"/>
                <a:gd name="connsiteY2" fmla="*/ 0 h 366165"/>
                <a:gd name="connsiteX3" fmla="*/ 344774 w 2353456"/>
                <a:gd name="connsiteY3" fmla="*/ 269823 h 366165"/>
                <a:gd name="connsiteX4" fmla="*/ 614597 w 2353456"/>
                <a:gd name="connsiteY4" fmla="*/ 284813 h 366165"/>
                <a:gd name="connsiteX5" fmla="*/ 644577 w 2353456"/>
                <a:gd name="connsiteY5" fmla="*/ 14990 h 366165"/>
                <a:gd name="connsiteX6" fmla="*/ 884420 w 2353456"/>
                <a:gd name="connsiteY6" fmla="*/ 149901 h 366165"/>
                <a:gd name="connsiteX7" fmla="*/ 884420 w 2353456"/>
                <a:gd name="connsiteY7" fmla="*/ 329783 h 366165"/>
                <a:gd name="connsiteX8" fmla="*/ 1214203 w 2353456"/>
                <a:gd name="connsiteY8" fmla="*/ 344773 h 366165"/>
                <a:gd name="connsiteX9" fmla="*/ 1259174 w 2353456"/>
                <a:gd name="connsiteY9" fmla="*/ 89941 h 366165"/>
                <a:gd name="connsiteX10" fmla="*/ 1514006 w 2353456"/>
                <a:gd name="connsiteY10" fmla="*/ 164891 h 366165"/>
                <a:gd name="connsiteX11" fmla="*/ 1723869 w 2353456"/>
                <a:gd name="connsiteY11" fmla="*/ 329783 h 366165"/>
                <a:gd name="connsiteX12" fmla="*/ 1993692 w 2353456"/>
                <a:gd name="connsiteY12" fmla="*/ 149901 h 366165"/>
                <a:gd name="connsiteX13" fmla="*/ 2113613 w 2353456"/>
                <a:gd name="connsiteY13" fmla="*/ 194872 h 366165"/>
                <a:gd name="connsiteX14" fmla="*/ 2353456 w 2353456"/>
                <a:gd name="connsiteY14" fmla="*/ 194872 h 366165"/>
                <a:gd name="connsiteX15" fmla="*/ 2353456 w 2353456"/>
                <a:gd name="connsiteY15" fmla="*/ 194872 h 3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3456" h="366165">
                  <a:moveTo>
                    <a:pt x="0" y="254832"/>
                  </a:moveTo>
                  <a:lnTo>
                    <a:pt x="224852" y="0"/>
                  </a:lnTo>
                  <a:lnTo>
                    <a:pt x="224852" y="0"/>
                  </a:lnTo>
                  <a:cubicBezTo>
                    <a:pt x="244839" y="44970"/>
                    <a:pt x="279817" y="222354"/>
                    <a:pt x="344774" y="269823"/>
                  </a:cubicBezTo>
                  <a:cubicBezTo>
                    <a:pt x="409731" y="317292"/>
                    <a:pt x="564630" y="327285"/>
                    <a:pt x="614597" y="284813"/>
                  </a:cubicBezTo>
                  <a:cubicBezTo>
                    <a:pt x="664564" y="242341"/>
                    <a:pt x="599607" y="37475"/>
                    <a:pt x="644577" y="14990"/>
                  </a:cubicBezTo>
                  <a:cubicBezTo>
                    <a:pt x="689547" y="-7495"/>
                    <a:pt x="844446" y="97436"/>
                    <a:pt x="884420" y="149901"/>
                  </a:cubicBezTo>
                  <a:cubicBezTo>
                    <a:pt x="924394" y="202366"/>
                    <a:pt x="829456" y="297304"/>
                    <a:pt x="884420" y="329783"/>
                  </a:cubicBezTo>
                  <a:cubicBezTo>
                    <a:pt x="939384" y="362262"/>
                    <a:pt x="1151744" y="384747"/>
                    <a:pt x="1214203" y="344773"/>
                  </a:cubicBezTo>
                  <a:cubicBezTo>
                    <a:pt x="1276662" y="304799"/>
                    <a:pt x="1209207" y="119921"/>
                    <a:pt x="1259174" y="89941"/>
                  </a:cubicBezTo>
                  <a:cubicBezTo>
                    <a:pt x="1309141" y="59961"/>
                    <a:pt x="1436557" y="124917"/>
                    <a:pt x="1514006" y="164891"/>
                  </a:cubicBezTo>
                  <a:cubicBezTo>
                    <a:pt x="1591455" y="204865"/>
                    <a:pt x="1643921" y="332281"/>
                    <a:pt x="1723869" y="329783"/>
                  </a:cubicBezTo>
                  <a:cubicBezTo>
                    <a:pt x="1803817" y="327285"/>
                    <a:pt x="1928735" y="172386"/>
                    <a:pt x="1993692" y="149901"/>
                  </a:cubicBezTo>
                  <a:cubicBezTo>
                    <a:pt x="2058649" y="127416"/>
                    <a:pt x="2053652" y="187377"/>
                    <a:pt x="2113613" y="194872"/>
                  </a:cubicBezTo>
                  <a:cubicBezTo>
                    <a:pt x="2173574" y="202367"/>
                    <a:pt x="2353456" y="194872"/>
                    <a:pt x="2353456" y="194872"/>
                  </a:cubicBezTo>
                  <a:lnTo>
                    <a:pt x="2353456" y="194872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>
              <a:off x="1645969" y="1432939"/>
              <a:ext cx="275783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767698" y="3628351"/>
            <a:ext cx="3396471" cy="2873120"/>
            <a:chOff x="4345005" y="982295"/>
            <a:chExt cx="4416707" cy="3989284"/>
          </a:xfrm>
        </p:grpSpPr>
        <p:sp>
          <p:nvSpPr>
            <p:cNvPr id="41" name="Oval 40"/>
            <p:cNvSpPr/>
            <p:nvPr/>
          </p:nvSpPr>
          <p:spPr>
            <a:xfrm>
              <a:off x="5274405" y="1790405"/>
              <a:ext cx="2506929" cy="237308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4345005" y="982295"/>
              <a:ext cx="4416707" cy="398928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871420" y="2348871"/>
              <a:ext cx="1324783" cy="128880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Li</a:t>
              </a:r>
              <a:endParaRPr lang="en-US" sz="1600" b="1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4952149" y="2906589"/>
              <a:ext cx="731380" cy="714107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/>
                <a:t>e</a:t>
              </a:r>
              <a:endParaRPr lang="en-US" b="1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7384096" y="2397565"/>
              <a:ext cx="731380" cy="714107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/>
                <a:t>e</a:t>
              </a:r>
              <a:endParaRPr lang="en-US" b="1" dirty="0"/>
            </a:p>
          </p:txBody>
        </p:sp>
      </p:grpSp>
      <p:sp>
        <p:nvSpPr>
          <p:cNvPr id="40" name="Oval 39"/>
          <p:cNvSpPr/>
          <p:nvPr/>
        </p:nvSpPr>
        <p:spPr>
          <a:xfrm>
            <a:off x="1966959" y="4591332"/>
            <a:ext cx="1013907" cy="937221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Li</a:t>
            </a:r>
            <a:r>
              <a:rPr lang="en-US" sz="2800" b="1" baseline="30000" dirty="0" smtClean="0"/>
              <a:t>+</a:t>
            </a:r>
            <a:endParaRPr lang="en-US" sz="1200" b="1" dirty="0"/>
          </a:p>
        </p:txBody>
      </p:sp>
      <p:sp>
        <p:nvSpPr>
          <p:cNvPr id="47" name="Oval 46"/>
          <p:cNvSpPr/>
          <p:nvPr/>
        </p:nvSpPr>
        <p:spPr>
          <a:xfrm>
            <a:off x="2282020" y="3340512"/>
            <a:ext cx="630517" cy="52279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e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43104" y="1413400"/>
            <a:ext cx="623934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 Black" panose="020B0A04020102020204" pitchFamily="34" charset="0"/>
              </a:rPr>
              <a:t>Li(3) : 1s</a:t>
            </a:r>
            <a:r>
              <a:rPr lang="en-US" sz="3600" b="1" baseline="30000" dirty="0" smtClean="0">
                <a:latin typeface="Arial Black" panose="020B0A04020102020204" pitchFamily="34" charset="0"/>
              </a:rPr>
              <a:t>2</a:t>
            </a:r>
            <a:r>
              <a:rPr lang="en-US" sz="3600" b="1" dirty="0" smtClean="0">
                <a:latin typeface="Arial Black" panose="020B0A04020102020204" pitchFamily="34" charset="0"/>
              </a:rPr>
              <a:t> 2s</a:t>
            </a:r>
            <a:r>
              <a:rPr lang="en-US" sz="3600" b="1" baseline="30000" dirty="0" smtClean="0">
                <a:latin typeface="Arial Black" panose="020B0A04020102020204" pitchFamily="34" charset="0"/>
              </a:rPr>
              <a:t>1</a:t>
            </a:r>
            <a:endParaRPr lang="en-US" sz="3600" b="1" dirty="0">
              <a:latin typeface="Arial Black" panose="020B0A04020102020204" pitchFamily="34" charset="0"/>
            </a:endParaRPr>
          </a:p>
          <a:p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smtClean="0">
                <a:latin typeface="Arial Black" panose="020B0A04020102020204" pitchFamily="34" charset="0"/>
              </a:rPr>
              <a:t> Li</a:t>
            </a:r>
            <a:r>
              <a:rPr lang="en-US" sz="3600" b="1" baseline="30000" dirty="0" smtClean="0">
                <a:latin typeface="Arial Black" panose="020B0A04020102020204" pitchFamily="34" charset="0"/>
              </a:rPr>
              <a:t> </a:t>
            </a:r>
            <a:r>
              <a:rPr lang="en-US" sz="3600" b="1" dirty="0" smtClean="0">
                <a:latin typeface="Arial Black" panose="020B0A04020102020204" pitchFamily="34" charset="0"/>
              </a:rPr>
              <a:t>   -   e   </a:t>
            </a:r>
            <a:r>
              <a:rPr lang="en-US" sz="3600" b="1" dirty="0" smtClean="0">
                <a:latin typeface="Arial Black" panose="020B0A04020102020204" pitchFamily="34" charset="0"/>
                <a:ea typeface="Cambria" panose="02040503050406030204" pitchFamily="18" charset="0"/>
              </a:rPr>
              <a:t>→    </a:t>
            </a:r>
            <a:r>
              <a:rPr lang="en-US" sz="3600" b="1" dirty="0" smtClean="0">
                <a:latin typeface="Arial Black" panose="020B0A04020102020204" pitchFamily="34" charset="0"/>
              </a:rPr>
              <a:t>Li</a:t>
            </a:r>
            <a:r>
              <a:rPr lang="en-US" sz="3600" b="1" baseline="30000" dirty="0" smtClean="0">
                <a:latin typeface="Arial Black" panose="020B0A04020102020204" pitchFamily="34" charset="0"/>
              </a:rPr>
              <a:t>+</a:t>
            </a:r>
            <a:r>
              <a:rPr lang="en-US" sz="3600" b="1" dirty="0" smtClean="0">
                <a:latin typeface="Arial Black" panose="020B0A04020102020204" pitchFamily="34" charset="0"/>
                <a:ea typeface="Cambria" panose="02040503050406030204" pitchFamily="18" charset="0"/>
              </a:rPr>
              <a:t> </a:t>
            </a:r>
          </a:p>
          <a:p>
            <a:r>
              <a:rPr lang="en-US" sz="3200" b="1" dirty="0" smtClean="0">
                <a:latin typeface="Arial Black" panose="020B0A04020102020204" pitchFamily="34" charset="0"/>
                <a:ea typeface="Cambria" panose="02040503050406030204" pitchFamily="18" charset="0"/>
              </a:rPr>
              <a:t>1 </a:t>
            </a:r>
            <a:r>
              <a:rPr lang="en-US" sz="3200" b="1" dirty="0" err="1" smtClean="0">
                <a:latin typeface="Arial Black" panose="020B0A04020102020204" pitchFamily="34" charset="0"/>
                <a:ea typeface="Cambria" panose="02040503050406030204" pitchFamily="18" charset="0"/>
              </a:rPr>
              <a:t>mol</a:t>
            </a:r>
            <a:r>
              <a:rPr lang="en-US" sz="3200" b="1" dirty="0" smtClean="0">
                <a:latin typeface="Arial Black" panose="020B0A04020102020204" pitchFamily="34" charset="0"/>
                <a:ea typeface="Cambria" panose="02040503050406030204" pitchFamily="18" charset="0"/>
              </a:rPr>
              <a:t>   1mol      </a:t>
            </a:r>
            <a:r>
              <a:rPr lang="en-US" sz="3200" b="1" dirty="0" err="1" smtClean="0">
                <a:latin typeface="Arial Black" panose="020B0A04020102020204" pitchFamily="34" charset="0"/>
                <a:ea typeface="Cambria" panose="02040503050406030204" pitchFamily="18" charset="0"/>
              </a:rPr>
              <a:t>1mol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b="1" dirty="0">
              <a:latin typeface="Berlin Sans FB" panose="020E0602020502020306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37722" y="3705878"/>
            <a:ext cx="7090982" cy="20621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গ্যাসীয়</a:t>
            </a:r>
            <a:r>
              <a:rPr lang="en-US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অবস্থায়</a:t>
            </a:r>
            <a:r>
              <a:rPr lang="en-US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1mol</a:t>
            </a:r>
            <a:r>
              <a:rPr lang="en-US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পরমাণু</a:t>
            </a:r>
            <a:r>
              <a:rPr lang="bn-IN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র বহিস্থর</a:t>
            </a:r>
            <a:r>
              <a:rPr lang="en-US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হতে</a:t>
            </a:r>
            <a:r>
              <a:rPr lang="en-US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1mol</a:t>
            </a:r>
            <a:r>
              <a:rPr lang="en-US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ইলেকট্রন</a:t>
            </a:r>
            <a:r>
              <a:rPr lang="en-US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অপসারণ</a:t>
            </a:r>
            <a:r>
              <a:rPr lang="en-US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US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1mol</a:t>
            </a:r>
            <a:r>
              <a:rPr lang="en-US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ধনাত্মক</a:t>
            </a:r>
            <a:r>
              <a:rPr lang="en-US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আধান</a:t>
            </a:r>
            <a:r>
              <a:rPr lang="bn-IN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তৈরি</a:t>
            </a:r>
            <a:r>
              <a:rPr lang="en-US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US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যে</a:t>
            </a:r>
            <a:r>
              <a:rPr lang="en-US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পরমাণ</a:t>
            </a:r>
            <a:r>
              <a:rPr lang="en-US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শক্তির</a:t>
            </a:r>
            <a:r>
              <a:rPr lang="en-US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প্রয়োজন</a:t>
            </a:r>
            <a:r>
              <a:rPr lang="en-US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US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তাকে</a:t>
            </a:r>
            <a:r>
              <a:rPr lang="en-US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আয়নীকরণ</a:t>
            </a:r>
            <a:r>
              <a:rPr lang="en-US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শক্তি</a:t>
            </a:r>
            <a:r>
              <a:rPr lang="en-US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US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20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943090" y="303576"/>
            <a:ext cx="4613016" cy="823527"/>
            <a:chOff x="3642925" y="3919696"/>
            <a:chExt cx="4613016" cy="823527"/>
          </a:xfrm>
        </p:grpSpPr>
        <p:sp>
          <p:nvSpPr>
            <p:cNvPr id="17" name="Rectangle 16"/>
            <p:cNvSpPr/>
            <p:nvPr/>
          </p:nvSpPr>
          <p:spPr>
            <a:xfrm>
              <a:off x="3642925" y="4210347"/>
              <a:ext cx="4604835" cy="53287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651106" y="3919696"/>
              <a:ext cx="4604835" cy="61711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আয়নীকরণ</a:t>
              </a:r>
              <a:r>
                <a:rPr lang="en-US" sz="3600" b="1" dirty="0">
                  <a:solidFill>
                    <a:schemeClr val="tx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শক্তি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15492" y="1211338"/>
            <a:ext cx="12199746" cy="5715000"/>
            <a:chOff x="12286" y="192526"/>
            <a:chExt cx="12199746" cy="5715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" y="192526"/>
              <a:ext cx="12199746" cy="571500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3701306" y="5211891"/>
              <a:ext cx="8449255" cy="590454"/>
            </a:xfrm>
            <a:prstGeom prst="rect">
              <a:avLst/>
            </a:prstGeom>
            <a:solidFill>
              <a:srgbClr val="3BF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0139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7" grpId="0" animBg="1"/>
      <p:bldP spid="47" grpId="1" animBg="1"/>
      <p:bldP spid="23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6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0527" y="501595"/>
            <a:ext cx="3201473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/>
              <a:t>জোড়ায় কাজ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45367" y="1686534"/>
            <a:ext cx="2596167" cy="769441"/>
          </a:xfrm>
          <a:prstGeom prst="rect">
            <a:avLst/>
          </a:prstGeom>
          <a:solidFill>
            <a:srgbClr val="6FF53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৩ মিনিট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 bwMode="gray">
          <a:xfrm>
            <a:off x="6145367" y="3142445"/>
            <a:ext cx="5728954" cy="24103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 )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আয়নীকরণ শক্তি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 ?</a:t>
            </a:r>
          </a:p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 ) </a:t>
            </a: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বেরিলিয়ামের তৃতীয় আয়নীকরণ শক্তি থাকা সম্ভব কী </a:t>
            </a: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0" y="2170811"/>
            <a:ext cx="5428304" cy="43072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7281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3011">
        <p15:prstTrans prst="fracture"/>
      </p:transition>
    </mc:Choice>
    <mc:Fallback>
      <p:transition spd="slow" advTm="530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</TotalTime>
  <Words>376</Words>
  <Application>Microsoft Office PowerPoint</Application>
  <PresentationFormat>Widescreen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Arial Black</vt:lpstr>
      <vt:lpstr>Berlin Sans FB</vt:lpstr>
      <vt:lpstr>Calibri</vt:lpstr>
      <vt:lpstr>Calibri Light</vt:lpstr>
      <vt:lpstr>Cambria</vt:lpstr>
      <vt:lpstr>NikoshBAN</vt:lpstr>
      <vt:lpstr>SutonnyOMJ</vt:lpstr>
      <vt:lpstr>Symbol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71</cp:revision>
  <dcterms:created xsi:type="dcterms:W3CDTF">2020-09-05T09:15:23Z</dcterms:created>
  <dcterms:modified xsi:type="dcterms:W3CDTF">2021-06-04T03:53:01Z</dcterms:modified>
</cp:coreProperties>
</file>