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78" r:id="rId2"/>
    <p:sldId id="279" r:id="rId3"/>
    <p:sldId id="298" r:id="rId4"/>
    <p:sldId id="281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4" r:id="rId13"/>
    <p:sldId id="295" r:id="rId14"/>
    <p:sldId id="296" r:id="rId15"/>
    <p:sldId id="297" r:id="rId16"/>
    <p:sldId id="299" r:id="rId17"/>
    <p:sldId id="282" r:id="rId18"/>
    <p:sldId id="283" r:id="rId19"/>
    <p:sldId id="284" r:id="rId20"/>
    <p:sldId id="285" r:id="rId21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882" y="72"/>
      </p:cViewPr>
      <p:guideLst>
        <p:guide orient="horz" pos="216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3232B-D1BE-46ED-8484-F2894FCB10AA}" type="datetimeFigureOut">
              <a:rPr lang="en-US" smtClean="0"/>
              <a:pPr/>
              <a:t>6/5/2021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08FED-47A4-4A5F-AD47-0560BFB73D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673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যে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সংশ্লিষ্ট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স্বাগত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49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ছবিটি</a:t>
            </a:r>
            <a:r>
              <a:rPr lang="en-US" dirty="0" smtClean="0"/>
              <a:t> </a:t>
            </a:r>
            <a:r>
              <a:rPr lang="en-US" dirty="0" err="1" smtClean="0"/>
              <a:t>কার</a:t>
            </a:r>
            <a:r>
              <a:rPr lang="en-US" dirty="0" smtClean="0"/>
              <a:t> </a:t>
            </a:r>
            <a:r>
              <a:rPr lang="en-US" dirty="0" err="1" smtClean="0"/>
              <a:t>তোমরা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37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ছবিটি</a:t>
            </a:r>
            <a:r>
              <a:rPr lang="en-US" dirty="0" smtClean="0"/>
              <a:t> </a:t>
            </a:r>
            <a:r>
              <a:rPr lang="en-US" dirty="0" err="1" smtClean="0"/>
              <a:t>কার</a:t>
            </a:r>
            <a:r>
              <a:rPr lang="en-US" dirty="0" smtClean="0"/>
              <a:t> </a:t>
            </a:r>
            <a:r>
              <a:rPr lang="en-US" dirty="0" err="1" smtClean="0"/>
              <a:t>তোমরা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378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ছবিটি</a:t>
            </a:r>
            <a:r>
              <a:rPr lang="en-US" dirty="0" smtClean="0"/>
              <a:t> </a:t>
            </a:r>
            <a:r>
              <a:rPr lang="en-US" dirty="0" err="1" smtClean="0"/>
              <a:t>কার</a:t>
            </a:r>
            <a:r>
              <a:rPr lang="en-US" dirty="0" smtClean="0"/>
              <a:t> </a:t>
            </a:r>
            <a:r>
              <a:rPr lang="en-US" dirty="0" err="1" smtClean="0"/>
              <a:t>তোমরা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37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ছবিটি</a:t>
            </a:r>
            <a:r>
              <a:rPr lang="en-US" dirty="0" smtClean="0"/>
              <a:t> </a:t>
            </a:r>
            <a:r>
              <a:rPr lang="en-US" dirty="0" err="1" smtClean="0"/>
              <a:t>কার</a:t>
            </a:r>
            <a:r>
              <a:rPr lang="en-US" dirty="0" smtClean="0"/>
              <a:t> </a:t>
            </a:r>
            <a:r>
              <a:rPr lang="en-US" dirty="0" err="1" smtClean="0"/>
              <a:t>তোমরা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37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ছবিটি</a:t>
            </a:r>
            <a:r>
              <a:rPr lang="en-US" dirty="0" smtClean="0"/>
              <a:t> </a:t>
            </a:r>
            <a:r>
              <a:rPr lang="en-US" dirty="0" err="1" smtClean="0"/>
              <a:t>কার</a:t>
            </a:r>
            <a:r>
              <a:rPr lang="en-US" dirty="0" smtClean="0"/>
              <a:t> </a:t>
            </a:r>
            <a:r>
              <a:rPr lang="en-US" dirty="0" err="1" smtClean="0"/>
              <a:t>তোমরা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378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কিসের</a:t>
            </a:r>
            <a:r>
              <a:rPr lang="en-US" dirty="0" smtClean="0"/>
              <a:t> </a:t>
            </a:r>
            <a:r>
              <a:rPr lang="en-US" dirty="0" err="1" smtClean="0"/>
              <a:t>ছবি</a:t>
            </a:r>
            <a:r>
              <a:rPr lang="en-US" dirty="0" smtClean="0"/>
              <a:t> </a:t>
            </a:r>
            <a:r>
              <a:rPr lang="en-US" dirty="0" err="1" smtClean="0"/>
              <a:t>তোমরা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378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016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0" dirty="0" err="1" smtClean="0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ট্রিগার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  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pc="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881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0" dirty="0" err="1" smtClean="0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ট্রিগার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  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pc="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881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ছাত্র</a:t>
            </a:r>
            <a:r>
              <a:rPr lang="en-US" dirty="0" smtClean="0"/>
              <a:t>/</a:t>
            </a:r>
            <a:r>
              <a:rPr lang="en-US" dirty="0" err="1" smtClean="0"/>
              <a:t>ছাত্রীরা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খাতায়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বাড়ির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শ্রদ্ধেয়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শিক্ষকমন্ডলী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পর্যবেক্ষণ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17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779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64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প্রশ্ন-উত্তরের</a:t>
            </a:r>
            <a:r>
              <a:rPr lang="bn-BD" baseline="0" dirty="0" smtClean="0"/>
              <a:t> মাধ্যমে </a:t>
            </a:r>
            <a:r>
              <a:rPr lang="bn-BD" dirty="0" smtClean="0"/>
              <a:t>পাঠ</a:t>
            </a:r>
            <a:r>
              <a:rPr lang="bn-BD" baseline="0" dirty="0" smtClean="0"/>
              <a:t> শিরোনাম শিক্ষার্থীদের দ্বারা </a:t>
            </a:r>
            <a:r>
              <a:rPr lang="en-US" baseline="0" dirty="0" err="1" smtClean="0"/>
              <a:t>ঘোষণা</a:t>
            </a:r>
            <a:r>
              <a:rPr lang="bn-BD" baseline="0" dirty="0" smtClean="0"/>
              <a:t> ক</a:t>
            </a:r>
            <a:r>
              <a:rPr lang="en-US" baseline="0" dirty="0" err="1" smtClean="0"/>
              <a:t>রা</a:t>
            </a:r>
            <a:r>
              <a:rPr lang="bn-BD" baseline="0" dirty="0" smtClean="0"/>
              <a:t> যেতে পারে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30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পাঠের</a:t>
            </a:r>
            <a:r>
              <a:rPr lang="en-US" dirty="0" smtClean="0"/>
              <a:t> </a:t>
            </a:r>
            <a:r>
              <a:rPr lang="en-US" dirty="0" err="1" smtClean="0"/>
              <a:t>শিরোনাম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বোর্ডে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দিবেন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05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উপস্থাপনের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রাখতে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242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ছবিটি</a:t>
            </a:r>
            <a:r>
              <a:rPr lang="bn-BD" baseline="0" dirty="0" smtClean="0"/>
              <a:t> কার ?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তিনি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তৈরি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করেন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46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অ্যালগরিদম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প্রোগ্রামিংয়ের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ধারণাটা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প্রকাশ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করেন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37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ছবিটি</a:t>
            </a:r>
            <a:r>
              <a:rPr lang="en-US" dirty="0" smtClean="0"/>
              <a:t> </a:t>
            </a:r>
            <a:r>
              <a:rPr lang="en-US" dirty="0" err="1" smtClean="0"/>
              <a:t>কার</a:t>
            </a:r>
            <a:r>
              <a:rPr lang="en-US" dirty="0" smtClean="0"/>
              <a:t> </a:t>
            </a:r>
            <a:r>
              <a:rPr lang="en-US" dirty="0" err="1" smtClean="0"/>
              <a:t>তোমরা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অ্যাডা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লাভলেস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প্রথম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অ্যালগরিদম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প্রোগ্রামিংয়ের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ধারণাটা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প্রকাশ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37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ছবিটি</a:t>
            </a:r>
            <a:r>
              <a:rPr lang="en-US" dirty="0" smtClean="0"/>
              <a:t> </a:t>
            </a:r>
            <a:r>
              <a:rPr lang="en-US" dirty="0" err="1" smtClean="0"/>
              <a:t>কার</a:t>
            </a:r>
            <a:r>
              <a:rPr lang="en-US" dirty="0" smtClean="0"/>
              <a:t> </a:t>
            </a:r>
            <a:r>
              <a:rPr lang="en-US" dirty="0" err="1" smtClean="0"/>
              <a:t>তোমরা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37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122363"/>
            <a:ext cx="97155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7C96C96F-94B4-4155-AFFC-51759C30AA24}" type="datetimeFigureOut">
              <a:rPr lang="en-US" smtClean="0"/>
              <a:pPr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2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5FE75301-B57D-42D9-8918-932B6CF90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651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7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7C96C96F-94B4-4155-AFFC-51759C30AA24}" type="datetimeFigureOut">
              <a:rPr lang="en-US" smtClean="0"/>
              <a:pPr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2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5FE75301-B57D-42D9-8918-932B6CF90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889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7C96C96F-94B4-4155-AFFC-51759C30AA24}" type="datetimeFigureOut">
              <a:rPr lang="en-US" smtClean="0"/>
              <a:pPr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2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5FE75301-B57D-42D9-8918-932B6CF90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78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7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7C96C96F-94B4-4155-AFFC-51759C30AA24}" type="datetimeFigureOut">
              <a:rPr lang="en-US" smtClean="0"/>
              <a:pPr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2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5FE75301-B57D-42D9-8918-932B6CF90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365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60" y="1709740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60" y="4589465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7C96C96F-94B4-4155-AFFC-51759C30AA24}" type="datetimeFigureOut">
              <a:rPr lang="en-US" smtClean="0"/>
              <a:pPr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2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5FE75301-B57D-42D9-8918-932B6CF90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5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7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7C96C96F-94B4-4155-AFFC-51759C30AA24}" type="datetimeFigureOut">
              <a:rPr lang="en-US" smtClean="0"/>
              <a:pPr/>
              <a:t>6/5/2021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2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5FE75301-B57D-42D9-8918-932B6CF90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15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7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3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3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8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8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5813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7C96C96F-94B4-4155-AFFC-51759C30AA24}" type="datetimeFigureOut">
              <a:rPr lang="en-US" smtClean="0"/>
              <a:pPr/>
              <a:t>6/5/2021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86188" y="6356352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5FE75301-B57D-42D9-8918-932B6CF90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54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7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5813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7C96C96F-94B4-4155-AFFC-51759C30AA24}" type="datetimeFigureOut">
              <a:rPr lang="en-US" smtClean="0"/>
              <a:pPr/>
              <a:t>6/5/2021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88" y="6356352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8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5FE75301-B57D-42D9-8918-932B6CF90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73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5813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7C96C96F-94B4-4155-AFFC-51759C30AA24}" type="datetimeFigureOut">
              <a:rPr lang="en-US" smtClean="0"/>
              <a:pPr/>
              <a:t>6/5/2021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86188" y="6356352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5FE75301-B57D-42D9-8918-932B6CF90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923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457200"/>
            <a:ext cx="368647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7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1" y="2057400"/>
            <a:ext cx="368647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7C96C96F-94B4-4155-AFFC-51759C30AA24}" type="datetimeFigureOut">
              <a:rPr lang="en-US" smtClean="0"/>
              <a:pPr/>
              <a:t>6/5/2021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2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5FE75301-B57D-42D9-8918-932B6CF90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081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457200"/>
            <a:ext cx="368647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7"/>
            <a:ext cx="5786438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1" y="2057400"/>
            <a:ext cx="368647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7C96C96F-94B4-4155-AFFC-51759C30AA24}" type="datetimeFigureOut">
              <a:rPr lang="en-US" smtClean="0"/>
              <a:pPr/>
              <a:t>6/5/2021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2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5FE75301-B57D-42D9-8918-932B6CF90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0445" y="110838"/>
            <a:ext cx="11189855" cy="6636327"/>
          </a:xfrm>
          <a:prstGeom prst="rect">
            <a:avLst/>
          </a:prstGeom>
          <a:noFill/>
          <a:ln w="57150">
            <a:solidFill>
              <a:srgbClr val="0070C0"/>
            </a:solidFill>
            <a:prstDash val="sysDash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016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17869" y="2407551"/>
            <a:ext cx="56638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solidFill>
                  <a:srgbClr val="FF0000"/>
                </a:solidFill>
              </a:rPr>
              <a:t>স্বাগতম</a:t>
            </a:r>
            <a:r>
              <a:rPr lang="en-US" sz="9600" b="1" dirty="0" smtClean="0">
                <a:solidFill>
                  <a:srgbClr val="FF0000"/>
                </a:solidFill>
              </a:rPr>
              <a:t> </a:t>
            </a:r>
            <a:endParaRPr lang="en-US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69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5968" y="258025"/>
            <a:ext cx="3778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উল্লেখ্যযোগ্য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8"/>
          <a:stretch/>
        </p:blipFill>
        <p:spPr>
          <a:xfrm>
            <a:off x="181813" y="988106"/>
            <a:ext cx="2159052" cy="26223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0134" y="3649729"/>
            <a:ext cx="709287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u="sng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গুগলিয়েলমো</a:t>
            </a:r>
            <a:r>
              <a:rPr lang="en-US" sz="36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মার্কনি</a:t>
            </a:r>
            <a:r>
              <a:rPr lang="en-US" sz="36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(১৮৭৪-১৯৩৭)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ইতালির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বিজ্ঞানি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বেতার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তরঙ্গ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আকিষ্কার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সফলতা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এ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বেতার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যন্ত্রের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আবিষ্কারক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স্বীকৃতি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08192" y="1879473"/>
            <a:ext cx="37800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বেতার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তরঙ্গ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ব্যবহারে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379" y="922301"/>
            <a:ext cx="11237231" cy="0"/>
          </a:xfrm>
          <a:prstGeom prst="line">
            <a:avLst/>
          </a:prstGeom>
          <a:ln w="38100" cmpd="tri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623" y="1011936"/>
            <a:ext cx="3681801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68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5968" y="258025"/>
            <a:ext cx="3778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উল্লেখ্যযোগ্য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70" y="939339"/>
            <a:ext cx="1608654" cy="19102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9530" y="2808481"/>
            <a:ext cx="619907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6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রেমন্ড</a:t>
            </a:r>
            <a:r>
              <a:rPr lang="en-US" sz="36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স্যামুয়েল</a:t>
            </a:r>
            <a:r>
              <a:rPr lang="en-US" sz="36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টমলিনসন</a:t>
            </a:r>
            <a:r>
              <a:rPr lang="en-US" sz="36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(১৮৭৪-১৯৩৭) 1971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খ্রী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আরপানেটে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ইলেকট্রনিক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মাধ্যামে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প্রত্রালাপের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সূচনা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আমেরিকার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প্রোগ্রামার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রেমণ্ড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স্যামুয়েল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টমলিনসন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ই-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59168" y="3293745"/>
            <a:ext cx="40726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379" y="922301"/>
            <a:ext cx="11237231" cy="0"/>
          </a:xfrm>
          <a:prstGeom prst="line">
            <a:avLst/>
          </a:prstGeom>
          <a:ln w="38100" cmpd="tri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147" y="927146"/>
            <a:ext cx="3865393" cy="218181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5811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5968" y="258025"/>
            <a:ext cx="3778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উল্লেখ্যযোগ্য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42" y="1597788"/>
            <a:ext cx="3251226" cy="26822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0110" y="4521474"/>
            <a:ext cx="29925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স্টিভ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জবস</a:t>
            </a:r>
            <a:endParaRPr lang="en-US" sz="36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১৯৫৫-২০১১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379" y="922301"/>
            <a:ext cx="11237231" cy="0"/>
          </a:xfrm>
          <a:prstGeom prst="line">
            <a:avLst/>
          </a:prstGeom>
          <a:ln w="38100" cmpd="tri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6" r="13972"/>
          <a:stretch/>
        </p:blipFill>
        <p:spPr>
          <a:xfrm>
            <a:off x="3825968" y="1619246"/>
            <a:ext cx="3431375" cy="266076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045364" y="4521474"/>
            <a:ext cx="29925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স্টিভ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জজনিয়াক</a:t>
            </a:r>
            <a:endParaRPr lang="en-US" sz="36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080" y="1625997"/>
            <a:ext cx="3467689" cy="265401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739633" y="4475307"/>
            <a:ext cx="29925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রোলান্ড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ওয়েনে</a:t>
            </a:r>
            <a:endParaRPr lang="en-US" sz="36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4041" y="5539464"/>
            <a:ext cx="108191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স্টিভ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জবস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বন্ধু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অ্যাপল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8673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2" grpId="0"/>
      <p:bldP spid="12" grpId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5968" y="258025"/>
            <a:ext cx="3778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উল্লেখ্যযোগ্য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5" r="5014"/>
          <a:stretch/>
        </p:blipFill>
        <p:spPr>
          <a:xfrm>
            <a:off x="1" y="909749"/>
            <a:ext cx="2365247" cy="208948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044" y="3576577"/>
            <a:ext cx="1100217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600" b="1" u="sng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উইলিয়াম</a:t>
            </a:r>
            <a:r>
              <a:rPr lang="en-US" sz="36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হেনরি</a:t>
            </a:r>
            <a:r>
              <a:rPr lang="en-US" sz="36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বিল</a:t>
            </a:r>
            <a:r>
              <a:rPr lang="en-US" sz="36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গেটস</a:t>
            </a:r>
            <a:r>
              <a:rPr lang="en-US" sz="36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 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১৯৫৫। 1981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খ্রী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বিএম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কোম্পনি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বানানো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পার্সোনাল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অপারেটিং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উেইলিয়াম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হেনরি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বিল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গেটস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মাইক্রোসফটকে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বিকশিত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এমএস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ডস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উইন্ডোজ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অপারেটিং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অধিকাংশ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পরিচালিত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বিল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গেটস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প্রতিষ্ঠিত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মাইক্রোসফট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কোম্পানির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অপারেটিং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80960" y="2810118"/>
            <a:ext cx="34021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বিকশিত</a:t>
            </a: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এমএস</a:t>
            </a: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ডস</a:t>
            </a: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উইন্ডোজ</a:t>
            </a: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অপারেটিং</a:t>
            </a: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endParaRPr 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379" y="922301"/>
            <a:ext cx="11237231" cy="0"/>
          </a:xfrm>
          <a:prstGeom prst="line">
            <a:avLst/>
          </a:prstGeom>
          <a:ln w="38100" cmpd="tri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265" y="1022760"/>
            <a:ext cx="3360191" cy="17082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497" y="913033"/>
            <a:ext cx="4153694" cy="201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25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5968" y="258025"/>
            <a:ext cx="3778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উল্লেখ্যযোগ্য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39" y="1013063"/>
            <a:ext cx="4351800" cy="34009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043" y="4783585"/>
            <a:ext cx="47798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স্যার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টিমোথি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টিম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বার্নাস-লি</a:t>
            </a:r>
            <a:endParaRPr lang="en-US" sz="36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১৮৭৪-১৯৩৭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96154" y="4781169"/>
            <a:ext cx="49114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www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379" y="922301"/>
            <a:ext cx="11237231" cy="0"/>
          </a:xfrm>
          <a:prstGeom prst="line">
            <a:avLst/>
          </a:prstGeom>
          <a:ln w="38100" cmpd="tri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949" y="1072820"/>
            <a:ext cx="5209306" cy="33163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8664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5968" y="258025"/>
            <a:ext cx="3778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উল্লেখ্যযোগ্য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71" y="1004789"/>
            <a:ext cx="2368018" cy="28722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5427" y="3942337"/>
            <a:ext cx="84662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600" u="sng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মার্ক</a:t>
            </a:r>
            <a:r>
              <a:rPr lang="en-US" sz="3600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জুকারবার্গ</a:t>
            </a:r>
            <a:r>
              <a:rPr lang="en-US" sz="3600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14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১৯৮৪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খ্রী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হার্ভার্ড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বিশ্ববিদ্যালয়ের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মার্ক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জুকারবার্গ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ও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বন্ধুদের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ফেসবুকের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সূচনা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67971" y="3171825"/>
            <a:ext cx="49114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ফেসবুকের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endParaRPr lang="en-US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379" y="922301"/>
            <a:ext cx="11237231" cy="0"/>
          </a:xfrm>
          <a:prstGeom prst="line">
            <a:avLst/>
          </a:prstGeom>
          <a:ln w="38100" cmpd="tri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359" y="1082833"/>
            <a:ext cx="5158321" cy="213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37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3730625" y="766609"/>
            <a:ext cx="3810000" cy="830915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7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6385" y="2286000"/>
            <a:ext cx="1127125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10448093" y="212271"/>
            <a:ext cx="697360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9875451" y="201387"/>
            <a:ext cx="697360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254280" y="201388"/>
            <a:ext cx="617992" cy="1998886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741868" y="201387"/>
            <a:ext cx="617992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50864" y="3331280"/>
            <a:ext cx="9397229" cy="1446546"/>
          </a:xfrm>
          <a:prstGeom prst="rect">
            <a:avLst/>
          </a:prstGeom>
        </p:spPr>
        <p:txBody>
          <a:bodyPr wrap="square" lIns="91435" tIns="45718" rIns="91435" bIns="4571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তথ্য ও যোগাযোগা প্রযুক্তি উল্লেখযোগ্য ব্যক্তিদের অবদানগুলো </a:t>
            </a:r>
            <a:r>
              <a:rPr lang="en-US" sz="44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লে</a:t>
            </a:r>
            <a:r>
              <a:rPr lang="bn-BD" sz="4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খ।</a:t>
            </a:r>
            <a:endParaRPr lang="bn-BD" sz="44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05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7603" y="3367110"/>
            <a:ext cx="3730624" cy="52321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আডা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লাভ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লেস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7600" y="1581169"/>
            <a:ext cx="8016875" cy="53860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pPr algn="just"/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ডিফারেন্স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আবিষ্কার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7603" y="2652735"/>
            <a:ext cx="3730623" cy="52321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স্টি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</a:t>
            </a:r>
            <a:r>
              <a:rPr lang="bn-BD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জবস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5983849" y="3367110"/>
            <a:ext cx="3730626" cy="52321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চার্লস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ব্যাবেজ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65631" y="2652735"/>
            <a:ext cx="3730625" cy="52321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মার্ক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জুকারবার্গ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2450488" y="270712"/>
            <a:ext cx="3063985" cy="508333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5400" b="1" spc="-150" dirty="0" err="1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spc="-150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96385" y="1214438"/>
            <a:ext cx="1127125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5965631" y="4929188"/>
            <a:ext cx="3730625" cy="5386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bn-BD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রেমন্ড স্যামুয়েল টমলিনসন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97600" y="4214813"/>
            <a:ext cx="8016875" cy="53860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2। </a:t>
            </a:r>
            <a:r>
              <a:rPr lang="bn-BD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ই-মেইলের জনক কে?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97603" y="4929188"/>
            <a:ext cx="3730624" cy="5386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bn-BD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হেনরি বিল গেটস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97600" y="5643563"/>
            <a:ext cx="3730625" cy="5386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bn-BD" sz="29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9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ক্লার্ক ম্যাক্সয়েল</a:t>
            </a:r>
            <a:endParaRPr lang="en-US" sz="29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83849" y="5638683"/>
            <a:ext cx="3730626" cy="5386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bn-BD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স্টিভ জবস 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55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50035" y="1600904"/>
            <a:ext cx="3792466" cy="5386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১৯৮১  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58646" y="1000126"/>
            <a:ext cx="8283854" cy="53860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3। </a:t>
            </a:r>
            <a:r>
              <a:rPr lang="bn-BD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মার্ক জুকারবার্গ –এর জন্ম কত সালে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BD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8646" y="1600904"/>
            <a:ext cx="3804826" cy="5386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bn-BD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১৯৮৯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1571006" y="2207368"/>
            <a:ext cx="3792466" cy="5386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29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29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29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১৯৮৪   </a:t>
            </a:r>
            <a:r>
              <a:rPr lang="en-US" sz="29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9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50035" y="2226035"/>
            <a:ext cx="3792466" cy="5386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bn-BD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১৯৫৫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1558646" y="214313"/>
            <a:ext cx="3063985" cy="508333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5400" b="1" spc="-150" dirty="0" err="1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spc="-150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96385" y="857250"/>
            <a:ext cx="11271250" cy="0"/>
          </a:xfrm>
          <a:prstGeom prst="line">
            <a:avLst/>
          </a:prstGeom>
          <a:ln w="28575" cap="rnd" cmpd="dbl">
            <a:solidFill>
              <a:schemeClr val="tx1">
                <a:alpha val="85000"/>
              </a:schemeClr>
            </a:solidFill>
            <a:prstDash val="solid"/>
            <a:round/>
          </a:ln>
          <a:effectLst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6050034" y="6099159"/>
            <a:ext cx="3792465" cy="5386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i, ii ও iii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58646" y="2786063"/>
            <a:ext cx="8283853" cy="53860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4। </a:t>
            </a:r>
            <a:r>
              <a:rPr lang="bn-BD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অ্যাপল কম্পিউটার চালু করেন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84869" y="6113212"/>
            <a:ext cx="3468252" cy="5386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ii ও iii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8648" y="5554652"/>
            <a:ext cx="3489896" cy="5386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i ও  ii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50034" y="5540599"/>
            <a:ext cx="3792465" cy="5386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i ও iii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558646" y="3429001"/>
            <a:ext cx="3759479" cy="53860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i. </a:t>
            </a:r>
            <a:r>
              <a:rPr lang="bn-BD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স্টিভ জবস 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39354" y="3929063"/>
            <a:ext cx="4744967" cy="53860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ii. </a:t>
            </a:r>
            <a:r>
              <a:rPr lang="bn-BD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রোনাল্ড অয়েন 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87500" y="4424246"/>
            <a:ext cx="3759479" cy="53860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iii. </a:t>
            </a:r>
            <a:r>
              <a:rPr lang="bn-BD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স্টিভ জজনিয়াক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58647" y="4929188"/>
            <a:ext cx="8283853" cy="53860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76636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n 3"/>
          <p:cNvSpPr/>
          <p:nvPr/>
        </p:nvSpPr>
        <p:spPr>
          <a:xfrm>
            <a:off x="2778134" y="762001"/>
            <a:ext cx="5714999" cy="1027914"/>
          </a:xfrm>
          <a:prstGeom prst="can">
            <a:avLst>
              <a:gd name="adj" fmla="val 1647"/>
            </a:avLst>
          </a:prstGeom>
          <a:ln>
            <a:noFill/>
          </a:ln>
          <a:effectLst>
            <a:outerShdw blurRad="50800" dist="38100" dir="2700000" sx="1000" sy="1000" algn="tl" rotWithShape="0">
              <a:srgbClr val="00B0F0">
                <a:alpha val="9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bn-BD" sz="8000" b="1" spc="-150" dirty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8000" b="1" spc="-150" dirty="0" err="1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8000" b="1" spc="-150" dirty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কাজ</a:t>
            </a:r>
            <a:endParaRPr lang="en-US" sz="8000" b="1" spc="-150" dirty="0">
              <a:ln>
                <a:solidFill>
                  <a:srgbClr val="00B0F0"/>
                </a:solidFill>
              </a:ln>
              <a:solidFill>
                <a:schemeClr val="tx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6385" y="2209800"/>
            <a:ext cx="1127125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hevron 6"/>
          <p:cNvSpPr/>
          <p:nvPr/>
        </p:nvSpPr>
        <p:spPr>
          <a:xfrm>
            <a:off x="10271371" y="256804"/>
            <a:ext cx="876499" cy="1870363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9698734" y="245919"/>
            <a:ext cx="876499" cy="1870363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flipH="1">
            <a:off x="254280" y="245919"/>
            <a:ext cx="776742" cy="1870363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741868" y="245919"/>
            <a:ext cx="776742" cy="1870363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1"/>
          <a:stretch/>
        </p:blipFill>
        <p:spPr>
          <a:xfrm>
            <a:off x="1587504" y="304800"/>
            <a:ext cx="205581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1"/>
          <a:stretch/>
        </p:blipFill>
        <p:spPr>
          <a:xfrm>
            <a:off x="7548566" y="304800"/>
            <a:ext cx="2055814" cy="1752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6875" y="3564903"/>
            <a:ext cx="10556875" cy="769437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algn="ctr"/>
            <a:r>
              <a:rPr lang="bn-BD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যোগাযোগ প্রযুক্তি বিকাশে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BD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911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8127" y="3728329"/>
            <a:ext cx="4762500" cy="312967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0006" tIns="40003" rIns="80006" bIns="40003" rtlCol="0" anchor="ctr"/>
          <a:lstStyle/>
          <a:p>
            <a:pPr algn="ctr"/>
            <a:r>
              <a:rPr lang="bn-BD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রীনা পারভীন</a:t>
            </a:r>
            <a:r>
              <a:rPr lang="en-US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</a:t>
            </a:r>
            <a:r>
              <a:rPr lang="bn-BD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উটার)</a:t>
            </a:r>
          </a:p>
          <a:p>
            <a:pPr algn="ctr"/>
            <a:r>
              <a:rPr lang="bn-BD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চান্দপুর উচ্চ বিদ্যালয়, তারাকান্দা,ময়মনসিংহ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80000" y="2719940"/>
            <a:ext cx="6191250" cy="342769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0006" tIns="40003" rIns="80006" bIns="40003" rtlCol="0" anchor="ctr"/>
          <a:lstStyle/>
          <a:p>
            <a:r>
              <a:rPr lang="en-US" sz="35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৯ম</a:t>
            </a:r>
          </a:p>
          <a:p>
            <a:r>
              <a:rPr lang="en-US" sz="35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1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		  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8916" y="533400"/>
            <a:ext cx="4411711" cy="727118"/>
          </a:xfrm>
          <a:prstGeom prst="rect">
            <a:avLst/>
          </a:prstGeom>
        </p:spPr>
        <p:txBody>
          <a:bodyPr wrap="square" lIns="80006" tIns="40003" rIns="80006" bIns="40003">
            <a:spAutoFit/>
          </a:bodyPr>
          <a:lstStyle/>
          <a:p>
            <a:pPr algn="ctr"/>
            <a:r>
              <a:rPr lang="en-US" sz="4200" b="1" spc="131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শিক্ষক</a:t>
            </a:r>
            <a:r>
              <a:rPr lang="en-US" sz="4200" b="1" spc="13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200" b="1" spc="131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42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53125" y="357188"/>
            <a:ext cx="3733203" cy="727118"/>
          </a:xfrm>
          <a:prstGeom prst="rect">
            <a:avLst/>
          </a:prstGeom>
        </p:spPr>
        <p:txBody>
          <a:bodyPr wrap="square" lIns="80006" tIns="40003" rIns="80006" bIns="40003">
            <a:spAutoFit/>
          </a:bodyPr>
          <a:lstStyle/>
          <a:p>
            <a:pPr algn="ctr"/>
            <a:r>
              <a:rPr lang="en-US" sz="4200" b="1" spc="131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পাঠ</a:t>
            </a:r>
            <a:r>
              <a:rPr lang="en-US" sz="4200" b="1" spc="13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200" b="1" spc="131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r>
              <a:rPr lang="en-US" sz="4200" b="1" spc="13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endParaRPr lang="en-US" sz="42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985010" y="600791"/>
            <a:ext cx="0" cy="5619343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  <a:prstDash val="sysDash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8" t="4296" r="3904" b="7474"/>
          <a:stretch/>
        </p:blipFill>
        <p:spPr>
          <a:xfrm rot="16200000">
            <a:off x="6919522" y="1147890"/>
            <a:ext cx="2041314" cy="19141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889" y="1084306"/>
            <a:ext cx="2447723" cy="314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52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1439" y="4457823"/>
            <a:ext cx="60459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ধন্যবাদ </a:t>
            </a:r>
            <a:endParaRPr lang="en-US" sz="96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207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188" y="2155986"/>
            <a:ext cx="3701627" cy="26303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956955" y="214313"/>
            <a:ext cx="7775863" cy="804062"/>
          </a:xfrm>
          <a:prstGeom prst="rect">
            <a:avLst/>
          </a:prstGeom>
          <a:solidFill>
            <a:schemeClr val="bg1"/>
          </a:solidFill>
        </p:spPr>
        <p:txBody>
          <a:bodyPr wrap="square" lIns="80006" tIns="40003" rIns="80006" bIns="40003" rtlCol="0">
            <a:spAutoFit/>
          </a:bodyPr>
          <a:lstStyle/>
          <a:p>
            <a:pPr algn="ctr"/>
            <a:r>
              <a:rPr lang="en-US" sz="47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7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7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7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7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বলো</a:t>
            </a:r>
            <a:endParaRPr lang="en-US" sz="47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" t="4053" r="8470" b="5690"/>
          <a:stretch/>
        </p:blipFill>
        <p:spPr>
          <a:xfrm>
            <a:off x="386747" y="2134927"/>
            <a:ext cx="2934473" cy="26303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Oval Callout 8"/>
          <p:cNvSpPr/>
          <p:nvPr/>
        </p:nvSpPr>
        <p:spPr>
          <a:xfrm>
            <a:off x="2906692" y="1350895"/>
            <a:ext cx="1832671" cy="1918789"/>
          </a:xfrm>
          <a:prstGeom prst="wedgeEllipseCallout">
            <a:avLst>
              <a:gd name="adj1" fmla="val -63466"/>
              <a:gd name="adj2" fmla="val 34500"/>
            </a:avLst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Callout 9"/>
          <p:cNvSpPr/>
          <p:nvPr/>
        </p:nvSpPr>
        <p:spPr>
          <a:xfrm>
            <a:off x="7511351" y="1130806"/>
            <a:ext cx="1647163" cy="1601856"/>
          </a:xfrm>
          <a:prstGeom prst="wedgeEllipseCallout">
            <a:avLst>
              <a:gd name="adj1" fmla="val -28173"/>
              <a:gd name="adj2" fmla="val 63985"/>
            </a:avLst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Callout 10"/>
          <p:cNvSpPr/>
          <p:nvPr/>
        </p:nvSpPr>
        <p:spPr>
          <a:xfrm>
            <a:off x="551543" y="948864"/>
            <a:ext cx="2119067" cy="1361425"/>
          </a:xfrm>
          <a:prstGeom prst="wedgeEllipseCallou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Callout 11"/>
          <p:cNvSpPr/>
          <p:nvPr/>
        </p:nvSpPr>
        <p:spPr>
          <a:xfrm>
            <a:off x="9579429" y="1931734"/>
            <a:ext cx="1451428" cy="1337950"/>
          </a:xfrm>
          <a:prstGeom prst="wedgeEllipseCallout">
            <a:avLst>
              <a:gd name="adj1" fmla="val -85833"/>
              <a:gd name="adj2" fmla="val 38634"/>
            </a:avLst>
          </a:prstGeom>
          <a:blipFill>
            <a:blip r:embed="rId8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475000" y="1233056"/>
            <a:ext cx="23746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গুগলিয়েলমো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মার্কনী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3949" y="468692"/>
            <a:ext cx="1925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জগদীশ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চন্দ্র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বসু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95744" y="730302"/>
            <a:ext cx="2074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চার্লস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ব্যাবেজ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99634" y="3283839"/>
            <a:ext cx="2074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অ্যাডা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লাভলেস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84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6496" y="1595198"/>
            <a:ext cx="3913632" cy="696340"/>
          </a:xfrm>
          <a:prstGeom prst="rect">
            <a:avLst/>
          </a:prstGeom>
          <a:noFill/>
        </p:spPr>
        <p:txBody>
          <a:bodyPr wrap="square" lIns="80006" tIns="40003" rIns="80006" bIns="40003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u="sng" spc="44" dirty="0" err="1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b="1" u="sng" spc="44" dirty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spc="44" dirty="0" err="1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000" b="1" u="sng" spc="44" dirty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spc="44" dirty="0" err="1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endParaRPr lang="en-US" sz="4000" b="1" u="sng" spc="44" dirty="0">
              <a:ln w="11430"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8902" y="2989928"/>
            <a:ext cx="11028218" cy="819451"/>
          </a:xfrm>
          <a:prstGeom prst="rect">
            <a:avLst/>
          </a:prstGeom>
        </p:spPr>
        <p:txBody>
          <a:bodyPr wrap="square" lIns="80006" tIns="40003" rIns="80006" bIns="40003">
            <a:spAutoFit/>
          </a:bodyPr>
          <a:lstStyle/>
          <a:p>
            <a:pPr algn="ctr"/>
            <a:r>
              <a:rPr lang="en-US" sz="48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8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8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প্রযু্ক্তি</a:t>
            </a:r>
            <a:r>
              <a:rPr lang="en-US" sz="48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বিকাশে</a:t>
            </a:r>
            <a:r>
              <a:rPr lang="en-US" sz="48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48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ব্যক্তিত্ব</a:t>
            </a:r>
            <a:endParaRPr lang="en-US" sz="360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408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9379" y="1393371"/>
            <a:ext cx="11237231" cy="0"/>
          </a:xfrm>
          <a:prstGeom prst="line">
            <a:avLst/>
          </a:prstGeom>
          <a:ln w="152400" cmpd="tri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810000" y="152403"/>
            <a:ext cx="3810000" cy="1323435"/>
          </a:xfrm>
          <a:prstGeom prst="rect">
            <a:avLst/>
          </a:prstGeom>
          <a:noFill/>
          <a:ln>
            <a:noFill/>
          </a:ln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8000" spc="-150" dirty="0" err="1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spc="-150" dirty="0">
              <a:ln w="0">
                <a:solidFill>
                  <a:schemeClr val="tx1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8036" y="2147455"/>
            <a:ext cx="1033549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6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6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6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  <a:p>
            <a:endParaRPr lang="en-US" sz="3200" b="1" dirty="0" smtClean="0">
              <a:ln w="18000">
                <a:noFill/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4000" b="1" dirty="0" err="1" smtClean="0">
                <a:ln w="18000">
                  <a:noFill/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b="1" dirty="0" smtClean="0">
                <a:ln w="18000">
                  <a:noFill/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n w="18000">
                  <a:noFill/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000" b="1" dirty="0" smtClean="0">
                <a:ln w="18000">
                  <a:noFill/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noFill/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000" b="1" dirty="0" smtClean="0">
                <a:ln w="18000">
                  <a:noFill/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noFill/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বিকাশে</a:t>
            </a:r>
            <a:r>
              <a:rPr lang="en-US" sz="4000" b="1" dirty="0" smtClean="0">
                <a:ln w="18000">
                  <a:noFill/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noFill/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4000" b="1" dirty="0" smtClean="0">
                <a:ln w="18000">
                  <a:noFill/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noFill/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ব্যক্তিবর্গের</a:t>
            </a:r>
            <a:r>
              <a:rPr lang="en-US" sz="4000" b="1" dirty="0" smtClean="0">
                <a:ln w="18000">
                  <a:noFill/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noFill/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4000" b="1" dirty="0" smtClean="0">
                <a:ln w="18000">
                  <a:noFill/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noFill/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000" b="1" dirty="0" smtClean="0">
                <a:ln w="18000">
                  <a:noFill/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noFill/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ln w="18000">
                  <a:noFill/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noFill/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ln w="18000">
                  <a:noFill/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57955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5968" y="258025"/>
            <a:ext cx="3778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উল্লেখ্যযোগ্য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10" y="990877"/>
            <a:ext cx="2717790" cy="24350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0278" y="3637537"/>
            <a:ext cx="93240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600" u="sng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চার্লস</a:t>
            </a:r>
            <a:r>
              <a:rPr lang="en-US" sz="3600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ব্যাবেজ</a:t>
            </a:r>
            <a:r>
              <a:rPr lang="en-US" sz="3600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১৭৯১-১৮৭১ </a:t>
            </a:r>
            <a:r>
              <a:rPr lang="en-US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ইংরেজ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প্রকৌশলী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চার্লস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ব্যাবেজ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ডিফারেনস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এনালিটিকাল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গণনা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যন্ত্রের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0" r="10272"/>
          <a:stretch/>
        </p:blipFill>
        <p:spPr>
          <a:xfrm>
            <a:off x="6876288" y="1039645"/>
            <a:ext cx="2962656" cy="219123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029456" y="1182623"/>
            <a:ext cx="276148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ডিফারেন্স</a:t>
            </a:r>
            <a:r>
              <a:rPr lang="en-US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এনালিটিক্যাল</a:t>
            </a:r>
            <a:r>
              <a:rPr lang="en-US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ইঞ্জিন</a:t>
            </a:r>
            <a:endParaRPr lang="en-US" sz="32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endParaRPr lang="en-US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79379" y="922301"/>
            <a:ext cx="11237231" cy="0"/>
          </a:xfrm>
          <a:prstGeom prst="line">
            <a:avLst/>
          </a:prstGeom>
          <a:ln w="38100" cmpd="tri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122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5968" y="258025"/>
            <a:ext cx="3778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উল্লেখ্যযোগ্য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57" y="920398"/>
            <a:ext cx="2425183" cy="263965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31008" y="1442977"/>
            <a:ext cx="46329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200" b="1" i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অ্যাডা</a:t>
            </a:r>
            <a:r>
              <a:rPr lang="en-US" sz="3200" b="1" i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লাভলেস</a:t>
            </a:r>
            <a:r>
              <a:rPr lang="en-US" sz="3200" b="1" i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১৮১৫-১৮৫২ ।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লর্ড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বায়রন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1833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খ্রী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চার্লস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ব্যাবেসের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প্রোগ্রামিং-এর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প্রবর্তক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1842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খ্রী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ব্যাবেস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তুরিন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বিশ্ববিদ্যালয়ে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27391" y="3098673"/>
            <a:ext cx="35677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অ্যালগরিদম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প্রোগ্রামিং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379" y="922301"/>
            <a:ext cx="11237231" cy="0"/>
          </a:xfrm>
          <a:prstGeom prst="line">
            <a:avLst/>
          </a:prstGeom>
          <a:ln w="38100" cmpd="tri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0" y="1091087"/>
            <a:ext cx="2743200" cy="188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37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5968" y="258025"/>
            <a:ext cx="3778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উল্লেখ্যযোগ্য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8" y="835054"/>
            <a:ext cx="2473374" cy="30886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63702" y="4084321"/>
            <a:ext cx="70441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600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জেমস</a:t>
            </a:r>
            <a:r>
              <a:rPr lang="en-US" sz="3600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ক্লার্ক</a:t>
            </a:r>
            <a:r>
              <a:rPr lang="en-US" sz="3600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ম্যাক্সওয়েল</a:t>
            </a:r>
            <a:r>
              <a:rPr lang="en-US" sz="3600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(১৮৩১-১৮৭৯) </a:t>
            </a:r>
            <a:r>
              <a:rPr lang="en-US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চৌম্বকীয়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বলের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বিনা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তারে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বার্তা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প্রেরণের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সম্ভাবনাকে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63511" y="3232785"/>
            <a:ext cx="37780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চৌম্বকীয়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379" y="922301"/>
            <a:ext cx="11237231" cy="0"/>
          </a:xfrm>
          <a:prstGeom prst="line">
            <a:avLst/>
          </a:prstGeom>
          <a:ln w="38100" cmpd="tri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4" t="13091" r="4208" b="12171"/>
          <a:stretch/>
        </p:blipFill>
        <p:spPr>
          <a:xfrm>
            <a:off x="6961632" y="871629"/>
            <a:ext cx="3896452" cy="227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38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5968" y="258025"/>
            <a:ext cx="3778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উল্লেখ্যযোগ্য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990887"/>
            <a:ext cx="2011679" cy="238497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7176" y="3295376"/>
            <a:ext cx="60567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জগদীস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বসু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(১৮৫৮-১৯৩৭)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বিনা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তারে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বার্তা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প্রেরণে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বিজ্ঞানি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জগদীশচন্দ্র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বসু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আবিষ্কার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প্রকাশিত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সার্বজনীন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স্বীকৃতি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পায়নি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48003" y="3653955"/>
            <a:ext cx="37780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অতি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ক্ষুদ্রতরঙ্গ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379" y="922301"/>
            <a:ext cx="11237231" cy="0"/>
          </a:xfrm>
          <a:prstGeom prst="line">
            <a:avLst/>
          </a:prstGeom>
          <a:ln w="38100" cmpd="tri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35"/>
          <a:stretch/>
        </p:blipFill>
        <p:spPr>
          <a:xfrm>
            <a:off x="5718048" y="1478567"/>
            <a:ext cx="4949951" cy="2105881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1" t="5116" b="19236"/>
          <a:stretch/>
        </p:blipFill>
        <p:spPr>
          <a:xfrm>
            <a:off x="6169152" y="1773379"/>
            <a:ext cx="4498848" cy="162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83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1077</TotalTime>
  <Words>748</Words>
  <Application>Microsoft Office PowerPoint</Application>
  <PresentationFormat>Custom</PresentationFormat>
  <Paragraphs>123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Nikosh</vt:lpstr>
      <vt:lpstr>NikoshBAN</vt:lpstr>
      <vt:lpstr>NikoshLightBAN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Alamgir</dc:creator>
  <cp:lastModifiedBy>THD</cp:lastModifiedBy>
  <cp:revision>213</cp:revision>
  <dcterms:created xsi:type="dcterms:W3CDTF">2015-01-07T02:53:07Z</dcterms:created>
  <dcterms:modified xsi:type="dcterms:W3CDTF">2021-06-05T14:29:41Z</dcterms:modified>
</cp:coreProperties>
</file>