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6" r:id="rId4"/>
    <p:sldId id="277" r:id="rId5"/>
    <p:sldId id="278" r:id="rId6"/>
    <p:sldId id="27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96AE1-CD2C-4E5E-B559-931BFDB84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F08CBF-0DE3-4ADD-8A85-E595601FDE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53309-56DE-406C-BD02-DB7DF9A4E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AC64-89C5-4703-B55F-A704DFACB2E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355B5-9732-4560-A96C-7168451E7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07851-BB32-4CA0-A615-909A54C8E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BBDD-8620-4CB5-AD52-28072A61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10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9D201-0F6C-4996-9B02-F85A75FF4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5E8E3-5062-4CF3-B7D1-7355AA4E6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08256-41F2-472A-BD93-8B9C0328E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AC64-89C5-4703-B55F-A704DFACB2E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7F21B-1E05-4F63-B3EF-F9E498C70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F468-F325-4CDF-B731-D03EB9BD0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BBDD-8620-4CB5-AD52-28072A61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2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7D278D-AEC8-41C4-BF0F-D494D76033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9B1DCA-786F-42A7-85F9-FBFB0F0AF2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4230C-B560-4A93-96FE-D4C87D5EA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AC64-89C5-4703-B55F-A704DFACB2E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EBECF-906D-46C4-BD82-270DD8DD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F9E7-BAC9-4B95-9DDB-BB4D7EC9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BBDD-8620-4CB5-AD52-28072A61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77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9608D-F0F7-40CE-84BA-11E024D55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052AE-DC10-4E85-BB67-2F3138B87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E68DF-DE80-4DCB-B00B-725BD5C74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AC64-89C5-4703-B55F-A704DFACB2E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2B69D-695C-4C9B-A167-F0D15C5E4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DB3E9-AF71-4779-8AD8-BD19AD679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BBDD-8620-4CB5-AD52-28072A61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09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291B3-91F7-4024-8A69-C5E672CDE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54AFA0-BD04-47E6-84F8-3653CE858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53728-E4AB-4AB5-A682-8A7FAC227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AC64-89C5-4703-B55F-A704DFACB2E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84CE9-5AB2-492F-8CEA-031B1059D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176D2-649C-4CED-B299-182BABD9E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BBDD-8620-4CB5-AD52-28072A61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6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B8896-4EEE-4B94-A9AC-FB744B7F4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38FE3-F223-4468-963F-9D6DE4CB07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689DC6-9B63-4455-AD97-B1BAAAF866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FD523E-79AA-4CFA-ACA3-38D755F1C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AC64-89C5-4703-B55F-A704DFACB2E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50142A-6A5B-4712-B745-5C36B1E49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F21F6A-3110-41AD-A4D9-ED3978DD6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BBDD-8620-4CB5-AD52-28072A61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8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91307-06F0-4ED2-B515-9C8B1126C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18FF7-05B7-428A-A03C-73386EC24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0C25B-509B-46E8-A67B-52CDD8098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CDA3CF-080E-4465-9DAB-54D8B844F4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784E6A-BC1E-434E-AF51-198F7CC49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051C32-1CA0-4B4F-9BE6-DC943BCAB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AC64-89C5-4703-B55F-A704DFACB2E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FF96F7-162F-43DA-AE64-D7E8CDF65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3A893F-021B-42C3-BBE0-C3A7F77BD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BBDD-8620-4CB5-AD52-28072A61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02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E592D-776E-43D2-8E21-90A006095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0DA9C9-4D99-4B93-81A5-E9277B31B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AC64-89C5-4703-B55F-A704DFACB2E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1084F8-F7D6-48D4-BB55-66ABD8F55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233F94-C137-43F8-9C14-0E9A1E8F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BBDD-8620-4CB5-AD52-28072A61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8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13C4F3-163A-412C-B0B3-318888130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AC64-89C5-4703-B55F-A704DFACB2E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D0BCDD-DE54-4155-A2F1-C0FB2CC57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8B8111-262E-420A-B71E-EC430AF15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BBDD-8620-4CB5-AD52-28072A61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5B1CB-7856-413F-99E9-D7FB89D72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12ED1-F27B-4656-B939-080103390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779E8B-A531-4EFB-A0A8-640722FE70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540F0-80E1-4155-8020-CABFF7559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AC64-89C5-4703-B55F-A704DFACB2E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F668E-907B-46ED-9A3A-7CFBEF774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1CAE42-E4C2-4E46-BF01-D541B1ED7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BBDD-8620-4CB5-AD52-28072A61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6062C-9D5F-404E-81CB-1589181D2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6A235-B13C-4E71-8ED3-CC251C1A50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9063FA-134A-442E-8F76-A828F79273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D41F39-EB21-4260-B409-CFC15EBE5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AC64-89C5-4703-B55F-A704DFACB2E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B95912-A360-4CB4-A445-9DAA168CE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05B5FF-2596-4BFB-BF60-E98DB92BA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BBDD-8620-4CB5-AD52-28072A61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0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17212B-CAAE-4F6E-B164-C8769FD63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8F2F5-E525-479A-B504-5E78430C8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D5EF6-64BB-470A-AF8C-1134BD9A85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4AC64-89C5-4703-B55F-A704DFACB2E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0E387-E86E-49DB-A0C2-3A399E0831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D70E7-1359-4F74-A30E-05B00FF0A6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6BBDD-8620-4CB5-AD52-28072A61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6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9CBDCF-8FAD-4AED-85D0-987C568001A7}"/>
              </a:ext>
            </a:extLst>
          </p:cNvPr>
          <p:cNvSpPr/>
          <p:nvPr/>
        </p:nvSpPr>
        <p:spPr>
          <a:xfrm rot="20429050">
            <a:off x="8295862" y="951054"/>
            <a:ext cx="2027583" cy="5300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717AC5-4D29-41CE-B32D-FDE865EF0F16}"/>
              </a:ext>
            </a:extLst>
          </p:cNvPr>
          <p:cNvSpPr txBox="1"/>
          <p:nvPr/>
        </p:nvSpPr>
        <p:spPr>
          <a:xfrm>
            <a:off x="2226366" y="0"/>
            <a:ext cx="6493566" cy="86139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স্বাগত</a:t>
            </a:r>
          </a:p>
        </p:txBody>
      </p:sp>
    </p:spTree>
    <p:extLst>
      <p:ext uri="{BB962C8B-B14F-4D97-AF65-F5344CB8AC3E}">
        <p14:creationId xmlns:p14="http://schemas.microsoft.com/office/powerpoint/2010/main" val="2266720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6F43D7C-2DD4-4AD9-9E02-924DEB1239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540" y="1351721"/>
            <a:ext cx="4929808" cy="3776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12E417-45F1-4FC1-BAA5-F929F95D9D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99653" y="1351721"/>
            <a:ext cx="6122504" cy="36310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1333F83-099B-4EC4-B78E-AD09D1AF45D4}"/>
              </a:ext>
            </a:extLst>
          </p:cNvPr>
          <p:cNvSpPr txBox="1"/>
          <p:nvPr/>
        </p:nvSpPr>
        <p:spPr>
          <a:xfrm>
            <a:off x="2405269" y="410818"/>
            <a:ext cx="7381461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নীচের চিত্রগুলো লক্ষ কর কী দেখতে পাচ্ছ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9E11A4-7DB6-4CB5-A799-1959CCA49722}"/>
              </a:ext>
            </a:extLst>
          </p:cNvPr>
          <p:cNvSpPr txBox="1"/>
          <p:nvPr/>
        </p:nvSpPr>
        <p:spPr>
          <a:xfrm>
            <a:off x="212037" y="5506279"/>
            <a:ext cx="11363739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প্রতিদিন নানা কাজে আমরা অনলাইন কার্যক্রমের উপর নির্ভর হয়ে পরছি, এবং অতি দ্রুত কার্য সম্পাদন করতে সক্ষম হচ্ছি 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61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702642-1D18-4FC8-A1AC-8ED3EDC50755}"/>
              </a:ext>
            </a:extLst>
          </p:cNvPr>
          <p:cNvSpPr txBox="1"/>
          <p:nvPr/>
        </p:nvSpPr>
        <p:spPr>
          <a:xfrm>
            <a:off x="4724705" y="446586"/>
            <a:ext cx="2550738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দলগত কাজ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5EE475-7C17-4626-840A-CAEA4BD1AC4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46935" y="1433691"/>
            <a:ext cx="6066182" cy="3566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74A2A3C-4406-497C-B9C9-91737E3C8858}"/>
              </a:ext>
            </a:extLst>
          </p:cNvPr>
          <p:cNvSpPr txBox="1"/>
          <p:nvPr/>
        </p:nvSpPr>
        <p:spPr>
          <a:xfrm>
            <a:off x="2763078" y="5565914"/>
            <a:ext cx="6665843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ই-গ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ভর্ন্যান্সের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প্রয়োজনীয়তা ব্যখ্যা করে লেখ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30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2754DD-32A5-4821-A013-E84122BFE933}"/>
              </a:ext>
            </a:extLst>
          </p:cNvPr>
          <p:cNvSpPr txBox="1"/>
          <p:nvPr/>
        </p:nvSpPr>
        <p:spPr>
          <a:xfrm>
            <a:off x="4724705" y="446586"/>
            <a:ext cx="2550738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E05C00-0BAC-4823-9E26-9F7584AD00D5}"/>
              </a:ext>
            </a:extLst>
          </p:cNvPr>
          <p:cNvSpPr txBox="1"/>
          <p:nvPr/>
        </p:nvSpPr>
        <p:spPr>
          <a:xfrm>
            <a:off x="0" y="2032012"/>
            <a:ext cx="800431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১. কী কী কার্যক্রম আমরা ৩৬৫ দিনের ২৪ ঘন্টাই করতে পারি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7A67ED-2851-44BD-868F-1A9C5F91775D}"/>
              </a:ext>
            </a:extLst>
          </p:cNvPr>
          <p:cNvSpPr txBox="1"/>
          <p:nvPr/>
        </p:nvSpPr>
        <p:spPr>
          <a:xfrm>
            <a:off x="231023" y="2849564"/>
            <a:ext cx="5850835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২. শিক্ষাক্ষেত্রে ই-গর্ভন্যান্সের সুবিধা কোনটি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0D0A90-F6F8-48A6-AF1E-48829D48A3D8}"/>
              </a:ext>
            </a:extLst>
          </p:cNvPr>
          <p:cNvSpPr txBox="1"/>
          <p:nvPr/>
        </p:nvSpPr>
        <p:spPr>
          <a:xfrm>
            <a:off x="216386" y="3667116"/>
            <a:ext cx="5287617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ই-গ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ভর্ন্যান্সের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উদাহরণ নিচের কোনটি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CFD5A7-978C-4231-A37A-A7330366E3A1}"/>
              </a:ext>
            </a:extLst>
          </p:cNvPr>
          <p:cNvSpPr txBox="1"/>
          <p:nvPr/>
        </p:nvSpPr>
        <p:spPr>
          <a:xfrm>
            <a:off x="216385" y="4484668"/>
            <a:ext cx="9709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C45C6A-3C95-4449-A9F2-DC93357659BA}"/>
              </a:ext>
            </a:extLst>
          </p:cNvPr>
          <p:cNvSpPr txBox="1"/>
          <p:nvPr/>
        </p:nvSpPr>
        <p:spPr>
          <a:xfrm>
            <a:off x="1323141" y="4484668"/>
            <a:ext cx="585083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জেলা প্রশাসকের সকলসেবা স্বল্প সময়ে পাওয়া যায় 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37AA19-5AAA-4ECE-8FAC-BD0C51C98FD8}"/>
              </a:ext>
            </a:extLst>
          </p:cNvPr>
          <p:cNvSpPr txBox="1"/>
          <p:nvPr/>
        </p:nvSpPr>
        <p:spPr>
          <a:xfrm>
            <a:off x="8126946" y="4532634"/>
            <a:ext cx="387596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আইসিটি সম্পর্কিত ভিডি দেখা 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8FEF4B7-B650-4361-91ED-A60DFCF503F0}"/>
              </a:ext>
            </a:extLst>
          </p:cNvPr>
          <p:cNvSpPr txBox="1"/>
          <p:nvPr/>
        </p:nvSpPr>
        <p:spPr>
          <a:xfrm>
            <a:off x="7484660" y="4532634"/>
            <a:ext cx="7256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BC2846-CFF7-45E1-8638-9E559A6F1358}"/>
              </a:ext>
            </a:extLst>
          </p:cNvPr>
          <p:cNvSpPr txBox="1"/>
          <p:nvPr/>
        </p:nvSpPr>
        <p:spPr>
          <a:xfrm>
            <a:off x="216385" y="5302220"/>
            <a:ext cx="7256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054006-F1FA-4BAA-A2C5-892E9FA76EC7}"/>
              </a:ext>
            </a:extLst>
          </p:cNvPr>
          <p:cNvSpPr txBox="1"/>
          <p:nvPr/>
        </p:nvSpPr>
        <p:spPr>
          <a:xfrm>
            <a:off x="7484660" y="5247833"/>
            <a:ext cx="7256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37B276-66DD-46A5-AAD9-583B321B2610}"/>
              </a:ext>
            </a:extLst>
          </p:cNvPr>
          <p:cNvSpPr txBox="1"/>
          <p:nvPr/>
        </p:nvSpPr>
        <p:spPr>
          <a:xfrm>
            <a:off x="982639" y="5332997"/>
            <a:ext cx="430047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অনলাইনে বাসের টিকিট ব্লক করা 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D7C5E3-9D91-496C-8F11-ED8ACCC19B64}"/>
              </a:ext>
            </a:extLst>
          </p:cNvPr>
          <p:cNvSpPr txBox="1"/>
          <p:nvPr/>
        </p:nvSpPr>
        <p:spPr>
          <a:xfrm>
            <a:off x="8391939" y="5302220"/>
            <a:ext cx="201986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কোনটি নয় 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280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9" grpId="0" animBg="1"/>
      <p:bldP spid="10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346D64-1095-4E21-9ACB-16805101AE2B}"/>
              </a:ext>
            </a:extLst>
          </p:cNvPr>
          <p:cNvSpPr txBox="1"/>
          <p:nvPr/>
        </p:nvSpPr>
        <p:spPr>
          <a:xfrm>
            <a:off x="4237342" y="387869"/>
            <a:ext cx="2192929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 কাজ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40432AD-E2ED-4A89-9DF8-0ACA13EE2D4F}"/>
              </a:ext>
            </a:extLst>
          </p:cNvPr>
          <p:cNvGrpSpPr/>
          <p:nvPr/>
        </p:nvGrpSpPr>
        <p:grpSpPr>
          <a:xfrm>
            <a:off x="3047806" y="1584995"/>
            <a:ext cx="4571999" cy="3449472"/>
            <a:chOff x="2863667" y="1804916"/>
            <a:chExt cx="4940277" cy="4115466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7EF7640-3E18-458C-BF86-74DB9AA6BD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63667" y="1804916"/>
              <a:ext cx="4940277" cy="411546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612FD76-F5EC-4D92-9B1B-EC1459803E1F}"/>
                </a:ext>
              </a:extLst>
            </p:cNvPr>
            <p:cNvSpPr/>
            <p:nvPr/>
          </p:nvSpPr>
          <p:spPr>
            <a:xfrm>
              <a:off x="2863667" y="3275463"/>
              <a:ext cx="3782793" cy="2238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947C5B3-0DAF-4A2E-BCBA-12E60EAED28C}"/>
                </a:ext>
              </a:extLst>
            </p:cNvPr>
            <p:cNvSpPr/>
            <p:nvPr/>
          </p:nvSpPr>
          <p:spPr>
            <a:xfrm>
              <a:off x="6646460" y="4435522"/>
              <a:ext cx="1157484" cy="9826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92A578AB-AB7D-4561-AB70-090689263CFA}"/>
              </a:ext>
            </a:extLst>
          </p:cNvPr>
          <p:cNvSpPr txBox="1"/>
          <p:nvPr/>
        </p:nvSpPr>
        <p:spPr>
          <a:xfrm>
            <a:off x="885026" y="5835910"/>
            <a:ext cx="9541565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ই-গভর্ন্যান্সের সুবিধাগুলোর একটি তালিকা তৈরি করে নিয়ে আসবে 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28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43D7A0C-FE52-4B44-A61B-8269A340CB88}"/>
              </a:ext>
            </a:extLst>
          </p:cNvPr>
          <p:cNvSpPr txBox="1"/>
          <p:nvPr/>
        </p:nvSpPr>
        <p:spPr>
          <a:xfrm>
            <a:off x="8977745" y="166254"/>
            <a:ext cx="2466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482824"/>
      </p:ext>
    </p:extLst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CDA23E-D714-4C25-88CD-12E053B42DD7}"/>
              </a:ext>
            </a:extLst>
          </p:cNvPr>
          <p:cNvSpPr txBox="1"/>
          <p:nvPr/>
        </p:nvSpPr>
        <p:spPr>
          <a:xfrm>
            <a:off x="4768949" y="333425"/>
            <a:ext cx="2774598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AFC5DC-4AC5-415F-8F18-18FC1C03667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809" y="656590"/>
            <a:ext cx="3108958" cy="2948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7C8CAD0-F9B6-4D5D-A5C5-495E74D5DB42}"/>
              </a:ext>
            </a:extLst>
          </p:cNvPr>
          <p:cNvSpPr txBox="1"/>
          <p:nvPr/>
        </p:nvSpPr>
        <p:spPr>
          <a:xfrm>
            <a:off x="241242" y="3951763"/>
            <a:ext cx="4288556" cy="2554545"/>
          </a:xfrm>
          <a:prstGeom prst="rect">
            <a:avLst/>
          </a:prstGeom>
          <a:solidFill>
            <a:schemeClr val="tx2">
              <a:lumMod val="20000"/>
              <a:lumOff val="80000"/>
              <a:alpha val="9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মোছাঃ শিউলী বেগম</a:t>
            </a:r>
          </a:p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আরজীদেবীপুর শিয়ালকোট আলিম মাদ্রাসা</a:t>
            </a:r>
          </a:p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পার্বতীপুর, দিনাজপুর 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2" descr="1,001,457 Roses Stock Photos, Pictures &amp; Royalty-Free Images - iStock">
            <a:extLst>
              <a:ext uri="{FF2B5EF4-FFF2-40B4-BE49-F238E27FC236}">
                <a16:creationId xmlns:a16="http://schemas.microsoft.com/office/drawing/2014/main" id="{A47A2295-6E6F-439A-9CBA-52A93EBE4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72332" y="1237957"/>
            <a:ext cx="1186885" cy="56200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DF6545E-20BC-4319-8584-1FDE4D3376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4684" y="1500937"/>
            <a:ext cx="4424469" cy="49016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004478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44D1C0C-4092-47CF-9E7C-8914D6C588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98250" y="1209820"/>
            <a:ext cx="3831937" cy="36435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346013B-12E0-4BCF-A4EA-27D5CBDCDF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230922"/>
            <a:ext cx="3618502" cy="36435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4B72743-6FB6-453D-A917-19DC6871BF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9936" y="1188718"/>
            <a:ext cx="3831938" cy="36435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3864AA2-AEF8-4094-B341-A6D327534A2E}"/>
              </a:ext>
            </a:extLst>
          </p:cNvPr>
          <p:cNvSpPr txBox="1"/>
          <p:nvPr/>
        </p:nvSpPr>
        <p:spPr>
          <a:xfrm>
            <a:off x="2767307" y="299279"/>
            <a:ext cx="641405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নীচের চিত্রগুলো লক্ষ কর কী দেখতে পাচ্ছ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5D8395-26AE-47C5-B3C9-ABF8F80FE28D}"/>
              </a:ext>
            </a:extLst>
          </p:cNvPr>
          <p:cNvSpPr txBox="1"/>
          <p:nvPr/>
        </p:nvSpPr>
        <p:spPr>
          <a:xfrm>
            <a:off x="0" y="5325014"/>
            <a:ext cx="12191999" cy="1200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sms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এর মাধ্যমে পরীক্ষার রেজাল্ট , বিকাশ দিয়ে অতি সহজে বিদু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ৎ বিল পরিশোধ , রকেটের মাধ্যমে পানির বিল পরিশোধ ইত্যাদি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828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6B565DB-39EF-4B88-B7CF-5FE249955832}"/>
              </a:ext>
            </a:extLst>
          </p:cNvPr>
          <p:cNvSpPr txBox="1"/>
          <p:nvPr/>
        </p:nvSpPr>
        <p:spPr>
          <a:xfrm rot="18384525">
            <a:off x="-347587" y="793215"/>
            <a:ext cx="2297625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8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59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BCD2523-88CE-49D3-B709-562D5CED69C8}"/>
              </a:ext>
            </a:extLst>
          </p:cNvPr>
          <p:cNvSpPr txBox="1"/>
          <p:nvPr/>
        </p:nvSpPr>
        <p:spPr>
          <a:xfrm>
            <a:off x="0" y="109241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ই- গভর্ন্যান্স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ইলেকট্রনিক শাসন </a:t>
            </a:r>
          </a:p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শাসন ব্যবস্থায় ও  প্রক্রিয়ায় ইলেকট্রনিক বা ডিজিটাল পদ্ধতির প্রয়োগই হচ্ছে ই- গভর্ন্যান্স ।</a:t>
            </a: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92065DA-A93D-446F-BAB1-707872BBCE14}"/>
              </a:ext>
            </a:extLst>
          </p:cNvPr>
          <p:cNvGrpSpPr/>
          <p:nvPr/>
        </p:nvGrpSpPr>
        <p:grpSpPr>
          <a:xfrm>
            <a:off x="5541818" y="554181"/>
            <a:ext cx="1036681" cy="512205"/>
            <a:chOff x="5657323" y="432358"/>
            <a:chExt cx="964999" cy="577092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B0D56D49-D4D1-48CB-8753-CC3C964C055A}"/>
                </a:ext>
              </a:extLst>
            </p:cNvPr>
            <p:cNvCxnSpPr>
              <a:cxnSpLocks/>
            </p:cNvCxnSpPr>
            <p:nvPr/>
          </p:nvCxnSpPr>
          <p:spPr>
            <a:xfrm>
              <a:off x="6622322" y="469672"/>
              <a:ext cx="0" cy="53977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E9DBE09B-399B-4C7D-AC71-C118045E0911}"/>
                </a:ext>
              </a:extLst>
            </p:cNvPr>
            <p:cNvCxnSpPr>
              <a:cxnSpLocks/>
            </p:cNvCxnSpPr>
            <p:nvPr/>
          </p:nvCxnSpPr>
          <p:spPr>
            <a:xfrm>
              <a:off x="5657323" y="432358"/>
              <a:ext cx="0" cy="569843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FA3E954-9965-4361-8651-D236DACE28DF}"/>
              </a:ext>
            </a:extLst>
          </p:cNvPr>
          <p:cNvGrpSpPr/>
          <p:nvPr/>
        </p:nvGrpSpPr>
        <p:grpSpPr>
          <a:xfrm>
            <a:off x="2236307" y="1991326"/>
            <a:ext cx="5597726" cy="4898219"/>
            <a:chOff x="2559864" y="1969245"/>
            <a:chExt cx="5597726" cy="4898219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3C31B5DE-5BAC-45E7-B77F-19588D015CEB}"/>
                </a:ext>
              </a:extLst>
            </p:cNvPr>
            <p:cNvGrpSpPr/>
            <p:nvPr/>
          </p:nvGrpSpPr>
          <p:grpSpPr>
            <a:xfrm rot="10800000">
              <a:off x="4519356" y="5339934"/>
              <a:ext cx="1678745" cy="1527530"/>
              <a:chOff x="4568101" y="2007907"/>
              <a:chExt cx="1630000" cy="1412403"/>
            </a:xfrm>
          </p:grpSpPr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2B5679D2-40F8-4502-AB3A-DE39ED6CF390}"/>
                  </a:ext>
                </a:extLst>
              </p:cNvPr>
              <p:cNvCxnSpPr>
                <a:cxnSpLocks/>
                <a:stCxn id="31" idx="4"/>
              </p:cNvCxnSpPr>
              <p:nvPr/>
            </p:nvCxnSpPr>
            <p:spPr>
              <a:xfrm rot="10800000" flipH="1" flipV="1">
                <a:off x="5383101" y="3242962"/>
                <a:ext cx="1" cy="177348"/>
              </a:xfrm>
              <a:prstGeom prst="straightConnector1">
                <a:avLst/>
              </a:prstGeom>
              <a:ln w="762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D8C185E5-43B3-4D63-97DC-2FD052174B43}"/>
                  </a:ext>
                </a:extLst>
              </p:cNvPr>
              <p:cNvGrpSpPr/>
              <p:nvPr/>
            </p:nvGrpSpPr>
            <p:grpSpPr>
              <a:xfrm>
                <a:off x="4568101" y="2007907"/>
                <a:ext cx="1630000" cy="1235055"/>
                <a:chOff x="4558756" y="2003672"/>
                <a:chExt cx="1630000" cy="1235055"/>
              </a:xfrm>
            </p:grpSpPr>
            <p:sp>
              <p:nvSpPr>
                <p:cNvPr id="31" name="Oval 30">
                  <a:extLst>
                    <a:ext uri="{FF2B5EF4-FFF2-40B4-BE49-F238E27FC236}">
                      <a16:creationId xmlns:a16="http://schemas.microsoft.com/office/drawing/2014/main" id="{4120BDBE-9D44-45FC-957A-B17435EFD43D}"/>
                    </a:ext>
                  </a:extLst>
                </p:cNvPr>
                <p:cNvSpPr/>
                <p:nvPr/>
              </p:nvSpPr>
              <p:spPr>
                <a:xfrm>
                  <a:off x="4558756" y="2003672"/>
                  <a:ext cx="1630000" cy="1235055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0C8A1F4E-E841-442F-803D-E7B7591E3E7F}"/>
                    </a:ext>
                  </a:extLst>
                </p:cNvPr>
                <p:cNvSpPr txBox="1"/>
                <p:nvPr/>
              </p:nvSpPr>
              <p:spPr>
                <a:xfrm rot="10800000">
                  <a:off x="4574518" y="2137201"/>
                  <a:ext cx="1461309" cy="9085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ফরম তুলে আবেদন ।</a:t>
                  </a:r>
                </a:p>
              </p:txBody>
            </p:sp>
          </p:grp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C176D51-B2CE-4C82-B9C4-B220FC02BDCE}"/>
                </a:ext>
              </a:extLst>
            </p:cNvPr>
            <p:cNvGrpSpPr/>
            <p:nvPr/>
          </p:nvGrpSpPr>
          <p:grpSpPr>
            <a:xfrm>
              <a:off x="2559864" y="1969245"/>
              <a:ext cx="5597726" cy="3418079"/>
              <a:chOff x="2543411" y="1982970"/>
              <a:chExt cx="5597726" cy="3418079"/>
            </a:xfrm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78B6FF38-2EC4-43B8-8D5D-2B6304AAC2F0}"/>
                  </a:ext>
                </a:extLst>
              </p:cNvPr>
              <p:cNvGrpSpPr/>
              <p:nvPr/>
            </p:nvGrpSpPr>
            <p:grpSpPr>
              <a:xfrm>
                <a:off x="4261714" y="3639976"/>
                <a:ext cx="2224083" cy="1761073"/>
                <a:chOff x="4261714" y="3639976"/>
                <a:chExt cx="2224083" cy="1761073"/>
              </a:xfrm>
            </p:grpSpPr>
            <p:sp>
              <p:nvSpPr>
                <p:cNvPr id="3" name="Oval 2">
                  <a:extLst>
                    <a:ext uri="{FF2B5EF4-FFF2-40B4-BE49-F238E27FC236}">
                      <a16:creationId xmlns:a16="http://schemas.microsoft.com/office/drawing/2014/main" id="{76FADDB3-8451-454A-9D9B-4A742735AF68}"/>
                    </a:ext>
                  </a:extLst>
                </p:cNvPr>
                <p:cNvSpPr/>
                <p:nvPr/>
              </p:nvSpPr>
              <p:spPr>
                <a:xfrm>
                  <a:off x="4261714" y="3639976"/>
                  <a:ext cx="2224083" cy="1761073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7FAD55DD-10D5-4C55-8553-A495DED2095D}"/>
                    </a:ext>
                  </a:extLst>
                </p:cNvPr>
                <p:cNvSpPr txBox="1"/>
                <p:nvPr/>
              </p:nvSpPr>
              <p:spPr>
                <a:xfrm>
                  <a:off x="4651513" y="3840271"/>
                  <a:ext cx="1444487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ই-</a:t>
                  </a:r>
                  <a:r>
                    <a:rPr lang="en-US" sz="3600" dirty="0" err="1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গভর্ন্যাস</a:t>
                  </a:r>
                  <a:endParaRPr lang="en-US" sz="36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EC3B2203-3F83-48A4-B808-E626A94B38A9}"/>
                  </a:ext>
                </a:extLst>
              </p:cNvPr>
              <p:cNvGrpSpPr/>
              <p:nvPr/>
            </p:nvGrpSpPr>
            <p:grpSpPr>
              <a:xfrm>
                <a:off x="4568101" y="1982970"/>
                <a:ext cx="1630000" cy="1568613"/>
                <a:chOff x="4568101" y="2007907"/>
                <a:chExt cx="1630000" cy="1568613"/>
              </a:xfrm>
            </p:grpSpPr>
            <p:cxnSp>
              <p:nvCxnSpPr>
                <p:cNvPr id="12" name="Straight Arrow Connector 11">
                  <a:extLst>
                    <a:ext uri="{FF2B5EF4-FFF2-40B4-BE49-F238E27FC236}">
                      <a16:creationId xmlns:a16="http://schemas.microsoft.com/office/drawing/2014/main" id="{122436DE-0970-48DA-99F0-3D42598F6BA6}"/>
                    </a:ext>
                  </a:extLst>
                </p:cNvPr>
                <p:cNvCxnSpPr>
                  <a:cxnSpLocks/>
                  <a:stCxn id="7" idx="4"/>
                </p:cNvCxnSpPr>
                <p:nvPr/>
              </p:nvCxnSpPr>
              <p:spPr>
                <a:xfrm>
                  <a:off x="5383101" y="3242962"/>
                  <a:ext cx="9346" cy="333558"/>
                </a:xfrm>
                <a:prstGeom prst="straightConnector1">
                  <a:avLst/>
                </a:prstGeom>
                <a:ln w="762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1" name="Group 20">
                  <a:extLst>
                    <a:ext uri="{FF2B5EF4-FFF2-40B4-BE49-F238E27FC236}">
                      <a16:creationId xmlns:a16="http://schemas.microsoft.com/office/drawing/2014/main" id="{0C700CE8-520C-4264-A2A8-8163A7AD1CE2}"/>
                    </a:ext>
                  </a:extLst>
                </p:cNvPr>
                <p:cNvGrpSpPr/>
                <p:nvPr/>
              </p:nvGrpSpPr>
              <p:grpSpPr>
                <a:xfrm>
                  <a:off x="4568101" y="2007907"/>
                  <a:ext cx="1630000" cy="1235055"/>
                  <a:chOff x="4558756" y="2003672"/>
                  <a:chExt cx="1630000" cy="1235055"/>
                </a:xfrm>
              </p:grpSpPr>
              <p:sp>
                <p:nvSpPr>
                  <p:cNvPr id="7" name="Oval 6">
                    <a:extLst>
                      <a:ext uri="{FF2B5EF4-FFF2-40B4-BE49-F238E27FC236}">
                        <a16:creationId xmlns:a16="http://schemas.microsoft.com/office/drawing/2014/main" id="{E0A53C6A-B5FF-4A8D-BB2B-ECFD667D427C}"/>
                      </a:ext>
                    </a:extLst>
                  </p:cNvPr>
                  <p:cNvSpPr/>
                  <p:nvPr/>
                </p:nvSpPr>
                <p:spPr>
                  <a:xfrm>
                    <a:off x="4558756" y="2003672"/>
                    <a:ext cx="1630000" cy="1235055"/>
                  </a:xfrm>
                  <a:prstGeom prst="ellips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" name="TextBox 15">
                    <a:extLst>
                      <a:ext uri="{FF2B5EF4-FFF2-40B4-BE49-F238E27FC236}">
                        <a16:creationId xmlns:a16="http://schemas.microsoft.com/office/drawing/2014/main" id="{3066A1DC-D24C-46A4-971F-09E028218930}"/>
                      </a:ext>
                    </a:extLst>
                  </p:cNvPr>
                  <p:cNvSpPr txBox="1"/>
                  <p:nvPr/>
                </p:nvSpPr>
                <p:spPr>
                  <a:xfrm>
                    <a:off x="4732385" y="2308052"/>
                    <a:ext cx="1282742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dirty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S</a:t>
                    </a:r>
                    <a:r>
                      <a:rPr lang="bn-BD" dirty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ms</a:t>
                    </a:r>
                    <a:r>
                      <a:rPr lang="en-US" dirty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 </a:t>
                    </a:r>
                    <a:r>
                      <a:rPr lang="en-US" dirty="0" err="1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এর</a:t>
                    </a:r>
                    <a:r>
                      <a:rPr lang="en-US" dirty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 মাধ্যমে রেজাল্ট</a:t>
                    </a:r>
                  </a:p>
                </p:txBody>
              </p:sp>
            </p:grp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8A27D5B4-1AFD-4EAB-AD16-994D8CD8D560}"/>
                  </a:ext>
                </a:extLst>
              </p:cNvPr>
              <p:cNvGrpSpPr/>
              <p:nvPr/>
            </p:nvGrpSpPr>
            <p:grpSpPr>
              <a:xfrm rot="5400000">
                <a:off x="6469047" y="3318363"/>
                <a:ext cx="1561452" cy="1782728"/>
                <a:chOff x="4568102" y="1994081"/>
                <a:chExt cx="1630000" cy="1582439"/>
              </a:xfrm>
            </p:grpSpPr>
            <p:cxnSp>
              <p:nvCxnSpPr>
                <p:cNvPr id="24" name="Straight Arrow Connector 23">
                  <a:extLst>
                    <a:ext uri="{FF2B5EF4-FFF2-40B4-BE49-F238E27FC236}">
                      <a16:creationId xmlns:a16="http://schemas.microsoft.com/office/drawing/2014/main" id="{BA30D893-0B0A-41E6-859D-9E5E0BFA7260}"/>
                    </a:ext>
                  </a:extLst>
                </p:cNvPr>
                <p:cNvCxnSpPr>
                  <a:cxnSpLocks/>
                  <a:stCxn id="26" idx="4"/>
                </p:cNvCxnSpPr>
                <p:nvPr/>
              </p:nvCxnSpPr>
              <p:spPr>
                <a:xfrm>
                  <a:off x="5383101" y="3242962"/>
                  <a:ext cx="9346" cy="333558"/>
                </a:xfrm>
                <a:prstGeom prst="straightConnector1">
                  <a:avLst/>
                </a:prstGeom>
                <a:ln w="762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5" name="Group 24">
                  <a:extLst>
                    <a:ext uri="{FF2B5EF4-FFF2-40B4-BE49-F238E27FC236}">
                      <a16:creationId xmlns:a16="http://schemas.microsoft.com/office/drawing/2014/main" id="{54D0683A-07CB-4379-AA58-4B90F4CF97CD}"/>
                    </a:ext>
                  </a:extLst>
                </p:cNvPr>
                <p:cNvGrpSpPr/>
                <p:nvPr/>
              </p:nvGrpSpPr>
              <p:grpSpPr>
                <a:xfrm>
                  <a:off x="4568102" y="1994081"/>
                  <a:ext cx="1630000" cy="1282742"/>
                  <a:chOff x="4558757" y="1989846"/>
                  <a:chExt cx="1630000" cy="1282742"/>
                </a:xfrm>
              </p:grpSpPr>
              <p:sp>
                <p:nvSpPr>
                  <p:cNvPr id="26" name="Oval 25">
                    <a:extLst>
                      <a:ext uri="{FF2B5EF4-FFF2-40B4-BE49-F238E27FC236}">
                        <a16:creationId xmlns:a16="http://schemas.microsoft.com/office/drawing/2014/main" id="{7F821A0D-6131-4E31-8C30-9136916AA264}"/>
                      </a:ext>
                    </a:extLst>
                  </p:cNvPr>
                  <p:cNvSpPr/>
                  <p:nvPr/>
                </p:nvSpPr>
                <p:spPr>
                  <a:xfrm>
                    <a:off x="4558757" y="2003672"/>
                    <a:ext cx="1630000" cy="1235055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TextBox 26">
                    <a:extLst>
                      <a:ext uri="{FF2B5EF4-FFF2-40B4-BE49-F238E27FC236}">
                        <a16:creationId xmlns:a16="http://schemas.microsoft.com/office/drawing/2014/main" id="{2854D9EA-D834-4985-A929-E192F03141E0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4578700" y="2461736"/>
                    <a:ext cx="1282742" cy="33896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dirty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S</a:t>
                    </a:r>
                    <a:r>
                      <a:rPr lang="bn-BD" dirty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mart ID</a:t>
                    </a:r>
                    <a:endParaRPr lang="en-US" dirty="0">
                      <a:latin typeface="NikoshBAN" panose="02000000000000000000" pitchFamily="2" charset="0"/>
                      <a:cs typeface="NikoshBAN" panose="02000000000000000000" pitchFamily="2" charset="0"/>
                    </a:endParaRPr>
                  </a:p>
                </p:txBody>
              </p:sp>
            </p:grpSp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86AC3858-BEBB-4B6D-8005-AEE15040CDC4}"/>
                  </a:ext>
                </a:extLst>
              </p:cNvPr>
              <p:cNvGrpSpPr/>
              <p:nvPr/>
            </p:nvGrpSpPr>
            <p:grpSpPr>
              <a:xfrm rot="16200000">
                <a:off x="2692196" y="3524650"/>
                <a:ext cx="1561452" cy="1859022"/>
                <a:chOff x="4637365" y="1999068"/>
                <a:chExt cx="1630000" cy="1650161"/>
              </a:xfrm>
            </p:grpSpPr>
            <p:cxnSp>
              <p:nvCxnSpPr>
                <p:cNvPr id="35" name="Straight Arrow Connector 34">
                  <a:extLst>
                    <a:ext uri="{FF2B5EF4-FFF2-40B4-BE49-F238E27FC236}">
                      <a16:creationId xmlns:a16="http://schemas.microsoft.com/office/drawing/2014/main" id="{9C9E0D7A-20B5-4C2F-809F-D41122E59E34}"/>
                    </a:ext>
                  </a:extLst>
                </p:cNvPr>
                <p:cNvCxnSpPr>
                  <a:cxnSpLocks/>
                  <a:stCxn id="37" idx="4"/>
                </p:cNvCxnSpPr>
                <p:nvPr/>
              </p:nvCxnSpPr>
              <p:spPr>
                <a:xfrm>
                  <a:off x="5452366" y="3315671"/>
                  <a:ext cx="9346" cy="333558"/>
                </a:xfrm>
                <a:prstGeom prst="straightConnector1">
                  <a:avLst/>
                </a:prstGeom>
                <a:ln w="762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9FCF03EE-AA64-46D1-9DDE-467CCD59B5B5}"/>
                    </a:ext>
                  </a:extLst>
                </p:cNvPr>
                <p:cNvGrpSpPr/>
                <p:nvPr/>
              </p:nvGrpSpPr>
              <p:grpSpPr>
                <a:xfrm>
                  <a:off x="4637365" y="1999068"/>
                  <a:ext cx="1630000" cy="1316603"/>
                  <a:chOff x="4628020" y="1994833"/>
                  <a:chExt cx="1630000" cy="1316603"/>
                </a:xfrm>
              </p:grpSpPr>
              <p:sp>
                <p:nvSpPr>
                  <p:cNvPr id="37" name="Oval 36">
                    <a:extLst>
                      <a:ext uri="{FF2B5EF4-FFF2-40B4-BE49-F238E27FC236}">
                        <a16:creationId xmlns:a16="http://schemas.microsoft.com/office/drawing/2014/main" id="{E4519A54-CDFE-48D3-9615-60C08831BD02}"/>
                      </a:ext>
                    </a:extLst>
                  </p:cNvPr>
                  <p:cNvSpPr/>
                  <p:nvPr/>
                </p:nvSpPr>
                <p:spPr>
                  <a:xfrm>
                    <a:off x="4628020" y="2076381"/>
                    <a:ext cx="1630000" cy="1235055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TextBox 37">
                    <a:extLst>
                      <a:ext uri="{FF2B5EF4-FFF2-40B4-BE49-F238E27FC236}">
                        <a16:creationId xmlns:a16="http://schemas.microsoft.com/office/drawing/2014/main" id="{D31920D6-6345-4DAF-9F74-49AE6E69694B}"/>
                      </a:ext>
                    </a:extLst>
                  </p:cNvPr>
                  <p:cNvSpPr txBox="1"/>
                  <p:nvPr/>
                </p:nvSpPr>
                <p:spPr>
                  <a:xfrm rot="5400000">
                    <a:off x="4730544" y="2138208"/>
                    <a:ext cx="1282742" cy="99599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bn-BD" sz="2800" dirty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লাইসেন্স নবায়ন</a:t>
                    </a:r>
                    <a:endParaRPr lang="en-US" dirty="0">
                      <a:latin typeface="NikoshBAN" panose="02000000000000000000" pitchFamily="2" charset="0"/>
                      <a:cs typeface="NikoshBAN" panose="02000000000000000000" pitchFamily="2" charset="0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179698805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3535D57-E46D-44FD-B9A8-DB8090C6E0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3711" y="1229457"/>
            <a:ext cx="5880296" cy="398965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C1D672-DC64-425B-A2AE-3EAC2A3A1167}"/>
              </a:ext>
            </a:extLst>
          </p:cNvPr>
          <p:cNvSpPr txBox="1"/>
          <p:nvPr/>
        </p:nvSpPr>
        <p:spPr>
          <a:xfrm>
            <a:off x="3903071" y="327316"/>
            <a:ext cx="3243317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30E763-7F51-4560-BC05-4E840EE4AFBE}"/>
              </a:ext>
            </a:extLst>
          </p:cNvPr>
          <p:cNvSpPr txBox="1"/>
          <p:nvPr/>
        </p:nvSpPr>
        <p:spPr>
          <a:xfrm>
            <a:off x="1927274" y="5628543"/>
            <a:ext cx="6893169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ই- 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ভর্ন্যান্স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বলতে কী বুঝ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লেখ ।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58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5C8830-4258-4430-9018-D0D36F2D1F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539" y="1474717"/>
            <a:ext cx="3684104" cy="26871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1870C49-5E2F-451F-A9C7-E8E8BE4733E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6957" y="1470310"/>
            <a:ext cx="3578086" cy="26871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4F76944-DFC4-46FE-9CEA-CBD2EE7EF0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69357" y="1545416"/>
            <a:ext cx="3578086" cy="26871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F33C817-1B11-4D21-8650-25147B5EFDD2}"/>
              </a:ext>
            </a:extLst>
          </p:cNvPr>
          <p:cNvSpPr txBox="1"/>
          <p:nvPr/>
        </p:nvSpPr>
        <p:spPr>
          <a:xfrm>
            <a:off x="2714298" y="458305"/>
            <a:ext cx="641405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নীচের চিত্রগুলো লক্ষ কর কী দেখতে পাচ্ছ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347C68-749E-47E3-81C0-5A205A71379C}"/>
              </a:ext>
            </a:extLst>
          </p:cNvPr>
          <p:cNvSpPr txBox="1"/>
          <p:nvPr/>
        </p:nvSpPr>
        <p:spPr>
          <a:xfrm>
            <a:off x="463826" y="4438946"/>
            <a:ext cx="1815548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জমির দলিল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8AFDB5-124D-401F-9A33-17E9B09E3763}"/>
              </a:ext>
            </a:extLst>
          </p:cNvPr>
          <p:cNvSpPr txBox="1"/>
          <p:nvPr/>
        </p:nvSpPr>
        <p:spPr>
          <a:xfrm>
            <a:off x="4569602" y="4438946"/>
            <a:ext cx="1351722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ই-পর্চা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3FA33D-CD02-4ACE-9A6D-6155CC0C61E9}"/>
              </a:ext>
            </a:extLst>
          </p:cNvPr>
          <p:cNvSpPr txBox="1"/>
          <p:nvPr/>
        </p:nvSpPr>
        <p:spPr>
          <a:xfrm>
            <a:off x="8653670" y="4438946"/>
            <a:ext cx="2014329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ই-সেবা কেন্দ্র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B50B6A-D600-41BD-A763-CB6D6B92102E}"/>
              </a:ext>
            </a:extLst>
          </p:cNvPr>
          <p:cNvSpPr txBox="1"/>
          <p:nvPr/>
        </p:nvSpPr>
        <p:spPr>
          <a:xfrm>
            <a:off x="72887" y="5230072"/>
            <a:ext cx="12046225" cy="15696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দুই দশক আগে ও জমির দলিল, জমির পর্চা বের করতে অনেক কষ্ট করতে হতো , সময় লাগত বেশি কিন্তু এখন অনলাইনের মাধ্যমে আমরা অতি সহজে বের করতে পারি ।   স্বল্প সময়ে, কম খরচে ঝামেলাহীনভাবে পাওয়ার জন্য চালু হয়েছে জেলা ই-সেবা কেন্দ্র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7308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464A78-23EC-419D-96AE-B1592D1E02F0}"/>
              </a:ext>
            </a:extLst>
          </p:cNvPr>
          <p:cNvSpPr txBox="1"/>
          <p:nvPr/>
        </p:nvSpPr>
        <p:spPr>
          <a:xfrm>
            <a:off x="4592184" y="327316"/>
            <a:ext cx="2192929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9B3EDD-FE8C-4BA6-B4FA-3F83FBB4A97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4478" y="1497496"/>
            <a:ext cx="4108339" cy="31805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D506E5E-25AA-4FAC-B858-241891135BC5}"/>
              </a:ext>
            </a:extLst>
          </p:cNvPr>
          <p:cNvSpPr txBox="1"/>
          <p:nvPr/>
        </p:nvSpPr>
        <p:spPr>
          <a:xfrm>
            <a:off x="563218" y="5274365"/>
            <a:ext cx="11363739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ই-গর্ভন্যান্স বাস্তবায়নের ফলে মানুষ যে সুবিধা ভোগ করছে, তা বর্ণনা করে খাতায় লেখ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858F9F-B087-4AF0-823F-67EA5BD13D12}"/>
              </a:ext>
            </a:extLst>
          </p:cNvPr>
          <p:cNvSpPr txBox="1"/>
          <p:nvPr/>
        </p:nvSpPr>
        <p:spPr>
          <a:xfrm>
            <a:off x="563218" y="5360504"/>
            <a:ext cx="11363739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ই-গভর্ন্যান্স বাস্তবায়নের ফলে মানুষ যে সুবিধা ভোগ করছে, তা বর্ণনা করে খাতায় লেখ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05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291</Words>
  <Application>Microsoft Office PowerPoint</Application>
  <PresentationFormat>Widescreen</PresentationFormat>
  <Paragraphs>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</cp:revision>
  <dcterms:created xsi:type="dcterms:W3CDTF">2021-06-03T14:04:22Z</dcterms:created>
  <dcterms:modified xsi:type="dcterms:W3CDTF">2021-06-04T21:21:54Z</dcterms:modified>
</cp:coreProperties>
</file>