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70" r:id="rId4"/>
    <p:sldId id="261" r:id="rId5"/>
    <p:sldId id="258" r:id="rId6"/>
    <p:sldId id="262" r:id="rId7"/>
    <p:sldId id="271" r:id="rId8"/>
    <p:sldId id="259" r:id="rId9"/>
    <p:sldId id="264" r:id="rId10"/>
    <p:sldId id="265" r:id="rId11"/>
    <p:sldId id="273" r:id="rId12"/>
    <p:sldId id="260" r:id="rId13"/>
    <p:sldId id="272" r:id="rId14"/>
    <p:sldId id="267" r:id="rId15"/>
    <p:sldId id="268" r:id="rId16"/>
    <p:sldId id="269" r:id="rId17"/>
  </p:sldIdLst>
  <p:sldSz cx="13258800" cy="68580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2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7" autoAdjust="0"/>
  </p:normalViewPr>
  <p:slideViewPr>
    <p:cSldViewPr>
      <p:cViewPr varScale="1">
        <p:scale>
          <a:sx n="42" d="100"/>
          <a:sy n="42" d="100"/>
        </p:scale>
        <p:origin x="77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150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1864C-E0D4-4340-A4E1-D4933571D5DE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685800"/>
            <a:ext cx="6629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0FCBD-3219-4491-ACFF-40792E691B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685800"/>
            <a:ext cx="6629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FCBD-3219-4491-ACFF-40792E691B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0FCBD-3219-4491-ACFF-40792E691B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4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685800"/>
            <a:ext cx="6629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FCBD-3219-4491-ACFF-40792E691B0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4410" y="2130425"/>
            <a:ext cx="112699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0" y="3886200"/>
            <a:ext cx="92811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3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4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937854" y="311150"/>
            <a:ext cx="4325222" cy="6632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2184" y="311150"/>
            <a:ext cx="12754690" cy="6632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354" y="4406902"/>
            <a:ext cx="1126998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354" y="2906713"/>
            <a:ext cx="1126998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7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51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2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0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37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45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3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0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186" y="1812925"/>
            <a:ext cx="8539956" cy="51308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3122" y="1812925"/>
            <a:ext cx="8539956" cy="51308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" y="274638"/>
            <a:ext cx="11932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941" y="1535113"/>
            <a:ext cx="5858273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758" indent="0">
              <a:buNone/>
              <a:defRPr sz="2600" b="1"/>
            </a:lvl2pPr>
            <a:lvl3pPr marL="1201515" indent="0">
              <a:buNone/>
              <a:defRPr sz="2400" b="1"/>
            </a:lvl3pPr>
            <a:lvl4pPr marL="1802274" indent="0">
              <a:buNone/>
              <a:defRPr sz="2100" b="1"/>
            </a:lvl4pPr>
            <a:lvl5pPr marL="2403033" indent="0">
              <a:buNone/>
              <a:defRPr sz="2100" b="1"/>
            </a:lvl5pPr>
            <a:lvl6pPr marL="3003791" indent="0">
              <a:buNone/>
              <a:defRPr sz="2100" b="1"/>
            </a:lvl6pPr>
            <a:lvl7pPr marL="3604548" indent="0">
              <a:buNone/>
              <a:defRPr sz="2100" b="1"/>
            </a:lvl7pPr>
            <a:lvl8pPr marL="4205307" indent="0">
              <a:buNone/>
              <a:defRPr sz="2100" b="1"/>
            </a:lvl8pPr>
            <a:lvl9pPr marL="480606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1" y="2174875"/>
            <a:ext cx="5858273" cy="3951288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35288" y="1535113"/>
            <a:ext cx="5860574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758" indent="0">
              <a:buNone/>
              <a:defRPr sz="2600" b="1"/>
            </a:lvl2pPr>
            <a:lvl3pPr marL="1201515" indent="0">
              <a:buNone/>
              <a:defRPr sz="2400" b="1"/>
            </a:lvl3pPr>
            <a:lvl4pPr marL="1802274" indent="0">
              <a:buNone/>
              <a:defRPr sz="2100" b="1"/>
            </a:lvl4pPr>
            <a:lvl5pPr marL="2403033" indent="0">
              <a:buNone/>
              <a:defRPr sz="2100" b="1"/>
            </a:lvl5pPr>
            <a:lvl6pPr marL="3003791" indent="0">
              <a:buNone/>
              <a:defRPr sz="2100" b="1"/>
            </a:lvl6pPr>
            <a:lvl7pPr marL="3604548" indent="0">
              <a:buNone/>
              <a:defRPr sz="2100" b="1"/>
            </a:lvl7pPr>
            <a:lvl8pPr marL="4205307" indent="0">
              <a:buNone/>
              <a:defRPr sz="2100" b="1"/>
            </a:lvl8pPr>
            <a:lvl9pPr marL="480606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35288" y="2174875"/>
            <a:ext cx="5860574" cy="3951288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2" y="273050"/>
            <a:ext cx="4362054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822" y="273050"/>
            <a:ext cx="7412038" cy="5853113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2" y="1435100"/>
            <a:ext cx="436205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600758" indent="0">
              <a:buNone/>
              <a:defRPr sz="1600"/>
            </a:lvl2pPr>
            <a:lvl3pPr marL="1201515" indent="0">
              <a:buNone/>
              <a:defRPr sz="1300"/>
            </a:lvl3pPr>
            <a:lvl4pPr marL="1802274" indent="0">
              <a:buNone/>
              <a:defRPr sz="1200"/>
            </a:lvl4pPr>
            <a:lvl5pPr marL="2403033" indent="0">
              <a:buNone/>
              <a:defRPr sz="1200"/>
            </a:lvl5pPr>
            <a:lvl6pPr marL="3003791" indent="0">
              <a:buNone/>
              <a:defRPr sz="1200"/>
            </a:lvl6pPr>
            <a:lvl7pPr marL="3604548" indent="0">
              <a:buNone/>
              <a:defRPr sz="1200"/>
            </a:lvl7pPr>
            <a:lvl8pPr marL="4205307" indent="0">
              <a:buNone/>
              <a:defRPr sz="1200"/>
            </a:lvl8pPr>
            <a:lvl9pPr marL="48060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18" y="4800600"/>
            <a:ext cx="795528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8818" y="612775"/>
            <a:ext cx="7955280" cy="4114800"/>
          </a:xfrm>
        </p:spPr>
        <p:txBody>
          <a:bodyPr/>
          <a:lstStyle>
            <a:lvl1pPr marL="0" indent="0">
              <a:buNone/>
              <a:defRPr sz="4200"/>
            </a:lvl1pPr>
            <a:lvl2pPr marL="600758" indent="0">
              <a:buNone/>
              <a:defRPr sz="3700"/>
            </a:lvl2pPr>
            <a:lvl3pPr marL="1201515" indent="0">
              <a:buNone/>
              <a:defRPr sz="3200"/>
            </a:lvl3pPr>
            <a:lvl4pPr marL="1802274" indent="0">
              <a:buNone/>
              <a:defRPr sz="2600"/>
            </a:lvl4pPr>
            <a:lvl5pPr marL="2403033" indent="0">
              <a:buNone/>
              <a:defRPr sz="2600"/>
            </a:lvl5pPr>
            <a:lvl6pPr marL="3003791" indent="0">
              <a:buNone/>
              <a:defRPr sz="2600"/>
            </a:lvl6pPr>
            <a:lvl7pPr marL="3604548" indent="0">
              <a:buNone/>
              <a:defRPr sz="2600"/>
            </a:lvl7pPr>
            <a:lvl8pPr marL="4205307" indent="0">
              <a:buNone/>
              <a:defRPr sz="2600"/>
            </a:lvl8pPr>
            <a:lvl9pPr marL="480606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8818" y="5367338"/>
            <a:ext cx="7955280" cy="804862"/>
          </a:xfrm>
        </p:spPr>
        <p:txBody>
          <a:bodyPr/>
          <a:lstStyle>
            <a:lvl1pPr marL="0" indent="0">
              <a:buNone/>
              <a:defRPr sz="1800"/>
            </a:lvl1pPr>
            <a:lvl2pPr marL="600758" indent="0">
              <a:buNone/>
              <a:defRPr sz="1600"/>
            </a:lvl2pPr>
            <a:lvl3pPr marL="1201515" indent="0">
              <a:buNone/>
              <a:defRPr sz="1300"/>
            </a:lvl3pPr>
            <a:lvl4pPr marL="1802274" indent="0">
              <a:buNone/>
              <a:defRPr sz="1200"/>
            </a:lvl4pPr>
            <a:lvl5pPr marL="2403033" indent="0">
              <a:buNone/>
              <a:defRPr sz="1200"/>
            </a:lvl5pPr>
            <a:lvl6pPr marL="3003791" indent="0">
              <a:buNone/>
              <a:defRPr sz="1200"/>
            </a:lvl6pPr>
            <a:lvl7pPr marL="3604548" indent="0">
              <a:buNone/>
              <a:defRPr sz="1200"/>
            </a:lvl7pPr>
            <a:lvl8pPr marL="4205307" indent="0">
              <a:buNone/>
              <a:defRPr sz="1200"/>
            </a:lvl8pPr>
            <a:lvl9pPr marL="48060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940" y="274638"/>
            <a:ext cx="11932920" cy="1143000"/>
          </a:xfrm>
          <a:prstGeom prst="rect">
            <a:avLst/>
          </a:prstGeom>
        </p:spPr>
        <p:txBody>
          <a:bodyPr vert="horz" lIns="120151" tIns="60076" rIns="120151" bIns="600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940" y="1600202"/>
            <a:ext cx="11932920" cy="4525963"/>
          </a:xfrm>
          <a:prstGeom prst="rect">
            <a:avLst/>
          </a:prstGeom>
        </p:spPr>
        <p:txBody>
          <a:bodyPr vert="horz" lIns="120151" tIns="60076" rIns="120151" bIns="600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940" y="6356350"/>
            <a:ext cx="3093720" cy="365125"/>
          </a:xfrm>
          <a:prstGeom prst="rect">
            <a:avLst/>
          </a:prstGeom>
        </p:spPr>
        <p:txBody>
          <a:bodyPr vert="horz" lIns="120151" tIns="60076" rIns="120151" bIns="6007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C30A8-EDC3-43C1-8DB0-B0F052C231EA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0090" y="6356350"/>
            <a:ext cx="4198620" cy="365125"/>
          </a:xfrm>
          <a:prstGeom prst="rect">
            <a:avLst/>
          </a:prstGeom>
        </p:spPr>
        <p:txBody>
          <a:bodyPr vert="horz" lIns="120151" tIns="60076" rIns="120151" bIns="6007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2140" y="6356350"/>
            <a:ext cx="3093720" cy="365125"/>
          </a:xfrm>
          <a:prstGeom prst="rect">
            <a:avLst/>
          </a:prstGeom>
        </p:spPr>
        <p:txBody>
          <a:bodyPr vert="horz" lIns="120151" tIns="60076" rIns="120151" bIns="6007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EA8C-461B-40A6-8CFE-E0B5AB482E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3258800" cy="6858000"/>
          </a:xfrm>
          <a:prstGeom prst="frame">
            <a:avLst>
              <a:gd name="adj1" fmla="val 1895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01515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568" indent="-450568" algn="l" defTabSz="1201515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232" indent="-375475" algn="l" defTabSz="120151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1895" indent="-300379" algn="l" defTabSz="12015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653" indent="-300379" algn="l" defTabSz="1201515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412" indent="-300379" algn="l" defTabSz="1201515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170" indent="-300379" algn="l" defTabSz="120151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4928" indent="-300379" algn="l" defTabSz="120151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5686" indent="-300379" algn="l" defTabSz="120151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6444" indent="-300379" algn="l" defTabSz="120151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758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515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274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033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3791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4548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307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065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ris.peabody.vanderbilt.edu/module/palsk1/cresource/q2/p05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.jpg"/>
          <p:cNvPicPr>
            <a:picLocks noChangeAspect="1"/>
          </p:cNvPicPr>
          <p:nvPr/>
        </p:nvPicPr>
        <p:blipFill>
          <a:blip r:embed="rId3" cstate="print"/>
          <a:srcRect b="6578"/>
          <a:stretch>
            <a:fillRect/>
          </a:stretch>
        </p:blipFill>
        <p:spPr>
          <a:xfrm>
            <a:off x="228600" y="268941"/>
            <a:ext cx="12725400" cy="63873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A4D43C-D5E1-474D-821E-EE82AB4131D8}"/>
              </a:ext>
            </a:extLst>
          </p:cNvPr>
          <p:cNvSpPr txBox="1"/>
          <p:nvPr/>
        </p:nvSpPr>
        <p:spPr>
          <a:xfrm>
            <a:off x="754381" y="4840941"/>
            <a:ext cx="11742420" cy="1581961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</a:bodyPr>
          <a:lstStyle/>
          <a:p>
            <a:pPr algn="ctr"/>
            <a:r>
              <a:rPr lang="bn-BD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9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4227C-F98F-481C-A01F-7A09F87E9F84}"/>
              </a:ext>
            </a:extLst>
          </p:cNvPr>
          <p:cNvSpPr txBox="1"/>
          <p:nvPr/>
        </p:nvSpPr>
        <p:spPr>
          <a:xfrm>
            <a:off x="1927861" y="564779"/>
            <a:ext cx="10483199" cy="5106003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2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202863"/>
              </p:ext>
            </p:extLst>
          </p:nvPr>
        </p:nvGraphicFramePr>
        <p:xfrm>
          <a:off x="2133601" y="1446906"/>
          <a:ext cx="9079445" cy="4725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6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2353">
                <a:tc>
                  <a:txBody>
                    <a:bodyPr/>
                    <a:lstStyle/>
                    <a:p>
                      <a:pPr algn="ctr"/>
                      <a:r>
                        <a:rPr lang="en-US" sz="39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কথায়</a:t>
                      </a:r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শত</a:t>
                      </a:r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দশ</a:t>
                      </a: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এক</a:t>
                      </a:r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অঙ্কে</a:t>
                      </a:r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3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9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একশত</a:t>
                      </a:r>
                      <a:r>
                        <a:rPr lang="en-US" sz="3900" baseline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900" baseline="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পঁয়ত্রিশ</a:t>
                      </a:r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১</a:t>
                      </a: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৩</a:t>
                      </a: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৫</a:t>
                      </a: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১৩৫</a:t>
                      </a:r>
                    </a:p>
                  </a:txBody>
                  <a:tcPr marT="40341" marB="4034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353">
                <a:tc>
                  <a:txBody>
                    <a:bodyPr/>
                    <a:lstStyle/>
                    <a:p>
                      <a:pPr algn="ctr"/>
                      <a:r>
                        <a:rPr lang="en-US" sz="39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দুইশত</a:t>
                      </a:r>
                      <a:r>
                        <a:rPr lang="en-US" sz="3900" baseline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900" baseline="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বাইশ</a:t>
                      </a:r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353">
                <a:tc>
                  <a:txBody>
                    <a:bodyPr/>
                    <a:lstStyle/>
                    <a:p>
                      <a:pPr algn="ctr"/>
                      <a:r>
                        <a:rPr lang="en-US" sz="39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দুইশত</a:t>
                      </a:r>
                      <a:r>
                        <a:rPr lang="en-US" sz="3900" baseline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900" baseline="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বারো</a:t>
                      </a:r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3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9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চারশত</a:t>
                      </a:r>
                      <a:r>
                        <a:rPr lang="en-US" sz="3900" baseline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900" baseline="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ছিয়াত্তর</a:t>
                      </a:r>
                      <a:r>
                        <a:rPr lang="en-US" sz="3900" baseline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3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900" baseline="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আটশত</a:t>
                      </a:r>
                      <a:r>
                        <a:rPr lang="en-US" sz="3900" baseline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900" baseline="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এক</a:t>
                      </a:r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353">
                <a:tc>
                  <a:txBody>
                    <a:bodyPr/>
                    <a:lstStyle/>
                    <a:p>
                      <a:pPr algn="ctr"/>
                      <a:r>
                        <a:rPr lang="en-US" sz="39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ছয়শত</a:t>
                      </a:r>
                      <a:r>
                        <a:rPr lang="en-US" sz="3900" baseline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900" baseline="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পঞ্চাশ</a:t>
                      </a:r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715000" y="2858848"/>
            <a:ext cx="731520" cy="5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5600" y="2858848"/>
            <a:ext cx="731520" cy="5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7696200" y="2858848"/>
            <a:ext cx="731520" cy="5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8920291" y="2843027"/>
            <a:ext cx="1524000" cy="5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222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5000" y="3531201"/>
            <a:ext cx="731520" cy="5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6685196" y="3531201"/>
            <a:ext cx="731520" cy="5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7655392" y="3531201"/>
            <a:ext cx="731520" cy="5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20291" y="3550975"/>
            <a:ext cx="1600200" cy="5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5000" y="4203554"/>
            <a:ext cx="731520" cy="5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85196" y="4211464"/>
            <a:ext cx="731520" cy="5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55392" y="4219374"/>
            <a:ext cx="731520" cy="5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20293" y="4203554"/>
            <a:ext cx="1747707" cy="5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476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15000" y="4867996"/>
            <a:ext cx="731520" cy="5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05600" y="4867996"/>
            <a:ext cx="731520" cy="5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96200" y="4867996"/>
            <a:ext cx="731520" cy="5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920292" y="4895681"/>
            <a:ext cx="1747707" cy="5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801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15000" y="5532439"/>
            <a:ext cx="731520" cy="5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85196" y="5548259"/>
            <a:ext cx="731520" cy="5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55392" y="5564080"/>
            <a:ext cx="731520" cy="5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920294" y="5564080"/>
            <a:ext cx="1747707" cy="5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৬৫০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81400" y="304800"/>
            <a:ext cx="6096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5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সংখ্যা অঙ্কে লিখি।    </a:t>
            </a:r>
            <a:endParaRPr lang="en-US" sz="54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87C586-D087-4E3D-AEA8-AC6F49B17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040615"/>
              </p:ext>
            </p:extLst>
          </p:nvPr>
        </p:nvGraphicFramePr>
        <p:xfrm>
          <a:off x="1181100" y="2286000"/>
          <a:ext cx="10896600" cy="413062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362075">
                  <a:extLst>
                    <a:ext uri="{9D8B030D-6E8A-4147-A177-3AD203B41FA5}">
                      <a16:colId xmlns:a16="http://schemas.microsoft.com/office/drawing/2014/main" val="659433733"/>
                    </a:ext>
                  </a:extLst>
                </a:gridCol>
                <a:gridCol w="5866210">
                  <a:extLst>
                    <a:ext uri="{9D8B030D-6E8A-4147-A177-3AD203B41FA5}">
                      <a16:colId xmlns:a16="http://schemas.microsoft.com/office/drawing/2014/main" val="2484000346"/>
                    </a:ext>
                  </a:extLst>
                </a:gridCol>
                <a:gridCol w="353615">
                  <a:extLst>
                    <a:ext uri="{9D8B030D-6E8A-4147-A177-3AD203B41FA5}">
                      <a16:colId xmlns:a16="http://schemas.microsoft.com/office/drawing/2014/main" val="663088588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704636729"/>
                    </a:ext>
                  </a:extLst>
                </a:gridCol>
              </a:tblGrid>
              <a:tr h="770999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(কথায়)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(অঙ্কে)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2009007"/>
                  </a:ext>
                </a:extLst>
              </a:tr>
              <a:tr h="612765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ছয়শত তেইশ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1990087"/>
                  </a:ext>
                </a:extLst>
              </a:tr>
              <a:tr h="612765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পাঁচশত ছিয়াত্তর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1570075"/>
                  </a:ext>
                </a:extLst>
              </a:tr>
              <a:tr h="612765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আটশত ঊননব্বই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9996301"/>
                  </a:ext>
                </a:extLst>
              </a:tr>
              <a:tr h="612765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সাতশত 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সাত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3717816"/>
                  </a:ext>
                </a:extLst>
              </a:tr>
              <a:tr h="612765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নয়শত নিরানব্বই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43871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1677E6D-F2C5-47FB-9651-2937597F4C91}"/>
              </a:ext>
            </a:extLst>
          </p:cNvPr>
          <p:cNvSpPr txBox="1"/>
          <p:nvPr/>
        </p:nvSpPr>
        <p:spPr>
          <a:xfrm>
            <a:off x="3505200" y="1438674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গূলো অঙ্কে লেখঃ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41D672-03C3-4E23-BA61-C0D3CFB1918E}"/>
              </a:ext>
            </a:extLst>
          </p:cNvPr>
          <p:cNvSpPr txBox="1"/>
          <p:nvPr/>
        </p:nvSpPr>
        <p:spPr>
          <a:xfrm>
            <a:off x="4191000" y="238345"/>
            <a:ext cx="4082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 picture containing text, person, sitting, indoor&#10;&#10;Description automatically generated">
            <a:extLst>
              <a:ext uri="{FF2B5EF4-FFF2-40B4-BE49-F238E27FC236}">
                <a16:creationId xmlns:a16="http://schemas.microsoft.com/office/drawing/2014/main" id="{757E0386-737A-41E3-9550-B1883DA77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8600" y="238345"/>
            <a:ext cx="2667000" cy="1781175"/>
          </a:xfrm>
          <a:prstGeom prst="rect">
            <a:avLst/>
          </a:prstGeom>
        </p:spPr>
      </p:pic>
      <p:pic>
        <p:nvPicPr>
          <p:cNvPr id="8" name="Picture 7" descr="A picture containing text, person, sitting, indoor&#10;&#10;Description automatically generated">
            <a:extLst>
              <a:ext uri="{FF2B5EF4-FFF2-40B4-BE49-F238E27FC236}">
                <a16:creationId xmlns:a16="http://schemas.microsoft.com/office/drawing/2014/main" id="{15D492CD-63F3-4CC9-9C2C-F13E5F2B0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363200" y="276225"/>
            <a:ext cx="26670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898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0109" y="5468474"/>
            <a:ext cx="10338581" cy="1389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তোমার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গণিত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বইয়ের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৪ ও ৫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পৃষ্ঠা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বের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করো</a:t>
            </a:r>
            <a:r>
              <a:rPr lang="bn-BD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এবং ৫ মিনিট নিরবে পড়।</a:t>
            </a:r>
            <a:endParaRPr lang="en-US" sz="48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A95DED-1D1F-45A9-9C05-AEAF89AC9B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1" b="-3"/>
          <a:stretch/>
        </p:blipFill>
        <p:spPr>
          <a:xfrm>
            <a:off x="8330184" y="786915"/>
            <a:ext cx="3131452" cy="40388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A1B074-A912-4375-920B-CDDFE40C8F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025"/>
          <a:stretch/>
        </p:blipFill>
        <p:spPr>
          <a:xfrm>
            <a:off x="4953001" y="786916"/>
            <a:ext cx="3358895" cy="4038823"/>
          </a:xfrm>
          <a:prstGeom prst="rect">
            <a:avLst/>
          </a:prstGeom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F19440CE-697F-4418-A7A1-589C3B2AB5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105" y="793011"/>
            <a:ext cx="3358895" cy="403272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9C03EE-FFDF-4931-875F-B9D1BD53E440}"/>
              </a:ext>
            </a:extLst>
          </p:cNvPr>
          <p:cNvSpPr txBox="1"/>
          <p:nvPr/>
        </p:nvSpPr>
        <p:spPr>
          <a:xfrm>
            <a:off x="4800599" y="429248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CC2DAC-CE8C-4B31-A751-B89ED374AE7B}"/>
              </a:ext>
            </a:extLst>
          </p:cNvPr>
          <p:cNvSpPr txBox="1"/>
          <p:nvPr/>
        </p:nvSpPr>
        <p:spPr>
          <a:xfrm>
            <a:off x="3733799" y="2157524"/>
            <a:ext cx="57912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গূলো কথায় লেখঃ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A48360-9900-431B-AA0A-AAEA17DD4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705879"/>
              </p:ext>
            </p:extLst>
          </p:nvPr>
        </p:nvGraphicFramePr>
        <p:xfrm>
          <a:off x="1524000" y="3139440"/>
          <a:ext cx="10462843" cy="34747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07855">
                  <a:extLst>
                    <a:ext uri="{9D8B030D-6E8A-4147-A177-3AD203B41FA5}">
                      <a16:colId xmlns:a16="http://schemas.microsoft.com/office/drawing/2014/main" val="659433733"/>
                    </a:ext>
                  </a:extLst>
                </a:gridCol>
                <a:gridCol w="3397682">
                  <a:extLst>
                    <a:ext uri="{9D8B030D-6E8A-4147-A177-3AD203B41FA5}">
                      <a16:colId xmlns:a16="http://schemas.microsoft.com/office/drawing/2014/main" val="2484000346"/>
                    </a:ext>
                  </a:extLst>
                </a:gridCol>
                <a:gridCol w="448145">
                  <a:extLst>
                    <a:ext uri="{9D8B030D-6E8A-4147-A177-3AD203B41FA5}">
                      <a16:colId xmlns:a16="http://schemas.microsoft.com/office/drawing/2014/main" val="663088588"/>
                    </a:ext>
                  </a:extLst>
                </a:gridCol>
                <a:gridCol w="5309161">
                  <a:extLst>
                    <a:ext uri="{9D8B030D-6E8A-4147-A177-3AD203B41FA5}">
                      <a16:colId xmlns:a16="http://schemas.microsoft.com/office/drawing/2014/main" val="704636729"/>
                    </a:ext>
                  </a:extLst>
                </a:gridCol>
              </a:tblGrid>
              <a:tr h="45512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(অঙ্কে)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(কথায়)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2009007"/>
                  </a:ext>
                </a:extLst>
              </a:tr>
              <a:tr h="507634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1990087"/>
                  </a:ext>
                </a:extLst>
              </a:tr>
              <a:tr h="507634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৫৮৭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1570075"/>
                  </a:ext>
                </a:extLst>
              </a:tr>
              <a:tr h="507634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৯৫০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9996301"/>
                  </a:ext>
                </a:extLst>
              </a:tr>
              <a:tr h="507634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৮৭৯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3717816"/>
                  </a:ext>
                </a:extLst>
              </a:tr>
              <a:tr h="507634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438719"/>
                  </a:ext>
                </a:extLst>
              </a:tr>
            </a:tbl>
          </a:graphicData>
        </a:graphic>
      </p:graphicFrame>
      <p:pic>
        <p:nvPicPr>
          <p:cNvPr id="9" name="Picture 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6007EB6-5CD6-4314-8580-65BD8E559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1"/>
            <a:ext cx="3810000" cy="1981200"/>
          </a:xfrm>
          <a:prstGeom prst="rect">
            <a:avLst/>
          </a:prstGeom>
        </p:spPr>
      </p:pic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1B4603C-6825-46AB-8CAF-A3978220E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8797" y="152401"/>
            <a:ext cx="3657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7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190442"/>
              </p:ext>
            </p:extLst>
          </p:nvPr>
        </p:nvGraphicFramePr>
        <p:xfrm>
          <a:off x="1476800" y="1963160"/>
          <a:ext cx="10715200" cy="4572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609844">
                  <a:extLst>
                    <a:ext uri="{9D8B030D-6E8A-4147-A177-3AD203B41FA5}">
                      <a16:colId xmlns:a16="http://schemas.microsoft.com/office/drawing/2014/main" val="2191866141"/>
                    </a:ext>
                  </a:extLst>
                </a:gridCol>
                <a:gridCol w="5105356">
                  <a:extLst>
                    <a:ext uri="{9D8B030D-6E8A-4147-A177-3AD203B41FA5}">
                      <a16:colId xmlns:a16="http://schemas.microsoft.com/office/drawing/2014/main" val="3059623676"/>
                    </a:ext>
                  </a:extLst>
                </a:gridCol>
              </a:tblGrid>
              <a:tr h="72080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en-US" sz="4400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4400" baseline="0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অংকে</a:t>
                      </a:r>
                      <a:r>
                        <a:rPr lang="en-US" sz="4400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4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en-US" sz="4400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4400" baseline="0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কথায়</a:t>
                      </a:r>
                      <a:r>
                        <a:rPr lang="en-US" sz="4400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4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6780"/>
                  </a:ext>
                </a:extLst>
              </a:tr>
              <a:tr h="720806"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219736"/>
                  </a:ext>
                </a:extLst>
              </a:tr>
              <a:tr h="720806"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897888"/>
                  </a:ext>
                </a:extLst>
              </a:tr>
              <a:tr h="720806"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996260"/>
                  </a:ext>
                </a:extLst>
              </a:tr>
              <a:tr h="720806">
                <a:tc>
                  <a:txBody>
                    <a:bodyPr/>
                    <a:lstStyle/>
                    <a:p>
                      <a:pPr algn="ctr"/>
                      <a:r>
                        <a:rPr lang="bn-BD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43789"/>
                  </a:ext>
                </a:extLst>
              </a:tr>
              <a:tr h="720806"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5332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29599" y="2736087"/>
            <a:ext cx="1356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0" y="2723330"/>
            <a:ext cx="2383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একশত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2752" y="3472710"/>
            <a:ext cx="1445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৭৫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3471610"/>
            <a:ext cx="2940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চাত্তর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2823" y="4262289"/>
            <a:ext cx="1684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৫৯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9338" y="5029956"/>
            <a:ext cx="1591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৮৭৫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4323530"/>
            <a:ext cx="3032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ছয়শত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উনষাট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0" y="5009330"/>
            <a:ext cx="3032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পঁচাত্তর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9338" y="5783759"/>
            <a:ext cx="1515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৯৯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5771330"/>
            <a:ext cx="4433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নিরানব্বই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10AA02-BC39-4673-AD1A-506A84B5A367}"/>
              </a:ext>
            </a:extLst>
          </p:cNvPr>
          <p:cNvSpPr txBox="1"/>
          <p:nvPr/>
        </p:nvSpPr>
        <p:spPr>
          <a:xfrm>
            <a:off x="3429000" y="0"/>
            <a:ext cx="6870660" cy="1335740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8000" b="1" spc="34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spc="34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10668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নিচের সংখ্যাগুলো কথায় লেখ।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0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8B9490-051B-4598-94BA-78D36EDA7EFC}"/>
              </a:ext>
            </a:extLst>
          </p:cNvPr>
          <p:cNvSpPr/>
          <p:nvPr/>
        </p:nvSpPr>
        <p:spPr>
          <a:xfrm>
            <a:off x="3276600" y="0"/>
            <a:ext cx="6812280" cy="1782016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109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1090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66562-5453-4C19-A641-61273F15D69F}"/>
              </a:ext>
            </a:extLst>
          </p:cNvPr>
          <p:cNvSpPr txBox="1"/>
          <p:nvPr/>
        </p:nvSpPr>
        <p:spPr>
          <a:xfrm>
            <a:off x="1371600" y="1676400"/>
            <a:ext cx="10904220" cy="1982071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</a:bodyPr>
          <a:lstStyle/>
          <a:p>
            <a:pPr algn="ctr"/>
            <a:r>
              <a:rPr lang="bn-BD" sz="61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৫ পৃষ্টার ৪ ও ৫ নম্বর অঙ্কগুলো বাড়িতে সমাধান করবে।</a:t>
            </a:r>
            <a:endParaRPr lang="en-US" sz="6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00200" y="4038601"/>
            <a:ext cx="9906000" cy="2514600"/>
            <a:chOff x="914400" y="4114800"/>
            <a:chExt cx="12344400" cy="36671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2E71DC5-1F50-450E-A6ED-767E57CBE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400" y="4114800"/>
              <a:ext cx="5867400" cy="3581400"/>
            </a:xfrm>
            <a:prstGeom prst="rect">
              <a:avLst/>
            </a:prstGeom>
          </p:spPr>
        </p:pic>
        <p:pic>
          <p:nvPicPr>
            <p:cNvPr id="6" name="Picture 2" descr="E:\New folder\bari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20000"/>
            </a:blip>
            <a:srcRect/>
            <a:stretch>
              <a:fillRect/>
            </a:stretch>
          </p:blipFill>
          <p:spPr bwMode="auto">
            <a:xfrm>
              <a:off x="914400" y="4114800"/>
              <a:ext cx="6477000" cy="36671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30646"/>
            <a:ext cx="12725400" cy="64749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2200" y="5075984"/>
            <a:ext cx="8834628" cy="1782016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0900" b="1" spc="56" dirty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ধন্যবাদ সকলকে </a:t>
            </a:r>
            <a:endParaRPr lang="en-US" sz="10900" b="1" spc="56" dirty="0">
              <a:ln w="1143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3" presetClass="exit" presetSubtype="54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29D564-198D-4380-80B8-05D9D48C3369}"/>
              </a:ext>
            </a:extLst>
          </p:cNvPr>
          <p:cNvSpPr/>
          <p:nvPr/>
        </p:nvSpPr>
        <p:spPr>
          <a:xfrm>
            <a:off x="4419600" y="537883"/>
            <a:ext cx="4735830" cy="1936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22" tIns="51811" rIns="103622" bIns="51811" rtlCol="0" anchor="ctr"/>
          <a:lstStyle/>
          <a:p>
            <a:pPr algn="ctr"/>
            <a:r>
              <a:rPr lang="bn-BD" sz="1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1A5190-33B4-4AD2-8738-6EEEB0B45FCA}"/>
              </a:ext>
            </a:extLst>
          </p:cNvPr>
          <p:cNvSpPr/>
          <p:nvPr/>
        </p:nvSpPr>
        <p:spPr>
          <a:xfrm>
            <a:off x="251461" y="3630707"/>
            <a:ext cx="6261701" cy="3090067"/>
          </a:xfrm>
          <a:prstGeom prst="rect">
            <a:avLst/>
          </a:prstGeom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en-US" sz="5400" b="1" spc="5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উজ্বল</a:t>
            </a:r>
            <a:r>
              <a:rPr lang="bn-BD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মজুমদার</a:t>
            </a:r>
            <a:r>
              <a:rPr lang="en-US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মোবাইলঃ ০১৭১৭৯৩৩০৭১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 descr="Uzzol.jpg">
            <a:extLst>
              <a:ext uri="{FF2B5EF4-FFF2-40B4-BE49-F238E27FC236}">
                <a16:creationId xmlns:a16="http://schemas.microsoft.com/office/drawing/2014/main" id="{B1E2441F-8749-4F84-8F4B-CF951BE774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" contras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3480" y="466125"/>
            <a:ext cx="3168546" cy="29799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A7B881-9EC2-4700-99E2-5CF08E53A8F3}"/>
              </a:ext>
            </a:extLst>
          </p:cNvPr>
          <p:cNvSpPr/>
          <p:nvPr/>
        </p:nvSpPr>
        <p:spPr>
          <a:xfrm>
            <a:off x="8305801" y="3792071"/>
            <a:ext cx="4648201" cy="2566846"/>
          </a:xfrm>
          <a:prstGeom prst="rect">
            <a:avLst/>
          </a:prstGeom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গণিতশ্রেণিঃ তৃতীয়,  </a:t>
            </a:r>
            <a:r>
              <a:rPr lang="bn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</a:t>
            </a:r>
            <a:r>
              <a:rPr lang="bn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গণনা (১০১-১০০০)</a:t>
            </a:r>
          </a:p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35</a:t>
            </a:r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bn-IN" sz="3200" b="1" dirty="0">
              <a:ln w="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l 3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9091" r="30909"/>
          <a:stretch>
            <a:fillRect/>
          </a:stretch>
        </p:blipFill>
        <p:spPr>
          <a:xfrm>
            <a:off x="6238876" y="2286000"/>
            <a:ext cx="1844040" cy="427616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200" y="1344706"/>
            <a:ext cx="2075936" cy="214405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276600" y="457200"/>
            <a:ext cx="6071080" cy="990600"/>
          </a:xfrm>
          <a:prstGeom prst="ribbon">
            <a:avLst>
              <a:gd name="adj1" fmla="val 24102"/>
              <a:gd name="adj2" fmla="val 53012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05000"/>
            <a:ext cx="12801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2.2.1º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১০০০০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গণনা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২.২.২º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হাজারের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১০০০০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গণনা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২.২.৩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º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 ও চার্ট ব্যবহার করে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গণনা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৩.১.১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º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১০১ থেকে ১০০০০ পর্যন্ত উপকরণ গুচ্ছের দলগত ধারণা ব্যবহার করে 	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এবং সংখ্যায় প্রকাশ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33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7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1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bldLvl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0C582D-BB9D-4F3B-8948-5D93BC3F89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36177"/>
            <a:ext cx="1557998" cy="1209164"/>
          </a:xfrm>
          <a:prstGeom prst="rect">
            <a:avLst/>
          </a:prstGeom>
          <a:ln w="88900" cap="sq" cmpd="thickThin">
            <a:solidFill>
              <a:srgbClr val="FFC000">
                <a:lumMod val="50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0C582D-BB9D-4F3B-8948-5D93BC3F89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137" y="508900"/>
            <a:ext cx="1600200" cy="1209164"/>
          </a:xfrm>
          <a:prstGeom prst="rect">
            <a:avLst/>
          </a:prstGeom>
          <a:ln w="88900" cap="sq" cmpd="thickThin">
            <a:solidFill>
              <a:srgbClr val="FFC000">
                <a:lumMod val="50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427B19-787C-4265-8CB5-365EFBFB44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696"/>
          <a:stretch/>
        </p:blipFill>
        <p:spPr>
          <a:xfrm>
            <a:off x="3810000" y="672353"/>
            <a:ext cx="211016" cy="146572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427B19-787C-4265-8CB5-365EFBFB44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696"/>
          <a:stretch/>
        </p:blipFill>
        <p:spPr>
          <a:xfrm>
            <a:off x="4191000" y="672469"/>
            <a:ext cx="211016" cy="146572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427B19-787C-4265-8CB5-365EFBFB44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696"/>
          <a:stretch/>
        </p:blipFill>
        <p:spPr>
          <a:xfrm>
            <a:off x="4497734" y="672353"/>
            <a:ext cx="211016" cy="146572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29973A-BD59-49C5-ADA3-F4C440CECE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229" y="672353"/>
            <a:ext cx="1557998" cy="1209164"/>
          </a:xfrm>
          <a:prstGeom prst="rect">
            <a:avLst/>
          </a:prstGeom>
          <a:ln w="88900" cap="sq" cmpd="thickThin">
            <a:solidFill>
              <a:srgbClr val="FFC000">
                <a:lumMod val="50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128608-DE46-4D99-972D-7A4EA6232F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696"/>
          <a:stretch/>
        </p:blipFill>
        <p:spPr>
          <a:xfrm>
            <a:off x="4871037" y="672470"/>
            <a:ext cx="211016" cy="146572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A056FC-188C-4B7B-9319-8C0D22892F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696"/>
          <a:stretch/>
        </p:blipFill>
        <p:spPr>
          <a:xfrm>
            <a:off x="5177771" y="672469"/>
            <a:ext cx="211016" cy="146572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C00082-8224-44B4-8B83-B7B5947614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696"/>
          <a:stretch/>
        </p:blipFill>
        <p:spPr>
          <a:xfrm>
            <a:off x="5484505" y="672353"/>
            <a:ext cx="211016" cy="146572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30054B-A327-485B-AFA0-0801D38D30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344706"/>
            <a:ext cx="317937" cy="27286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407650-02FB-46E2-8A4A-9C6C7DE0CF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806824"/>
            <a:ext cx="317937" cy="27286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29973A-BD59-49C5-ADA3-F4C440CECE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8620" y="903811"/>
            <a:ext cx="1557998" cy="1209164"/>
          </a:xfrm>
          <a:prstGeom prst="rect">
            <a:avLst/>
          </a:prstGeom>
          <a:ln w="88900" cap="sq" cmpd="thickThin">
            <a:solidFill>
              <a:srgbClr val="FFC000">
                <a:lumMod val="50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29973A-BD59-49C5-ADA3-F4C440CECE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7920" y="1090173"/>
            <a:ext cx="1557998" cy="1209164"/>
          </a:xfrm>
          <a:prstGeom prst="rect">
            <a:avLst/>
          </a:prstGeom>
          <a:ln w="88900" cap="sq" cmpd="thickThin">
            <a:solidFill>
              <a:srgbClr val="FFC000">
                <a:lumMod val="50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7543800" y="739589"/>
            <a:ext cx="5029200" cy="6476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এখানে কতটি ব্লক আছে?</a:t>
            </a:r>
            <a:endParaRPr lang="en-US" sz="44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0" y="2017059"/>
            <a:ext cx="6096000" cy="6476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উত্তরঃ পাঁচ শত বাষট্টি টি / ৫৬২ টি </a:t>
            </a:r>
            <a:endParaRPr lang="en-US" sz="44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29973A-BD59-49C5-ADA3-F4C440CECE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001" y="3053333"/>
            <a:ext cx="1557998" cy="1209164"/>
          </a:xfrm>
          <a:prstGeom prst="rect">
            <a:avLst/>
          </a:prstGeom>
          <a:ln w="88900" cap="sq" cmpd="thickThin">
            <a:solidFill>
              <a:srgbClr val="FFC000">
                <a:lumMod val="50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29973A-BD59-49C5-ADA3-F4C440CECE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598" y="3306459"/>
            <a:ext cx="1557998" cy="1209164"/>
          </a:xfrm>
          <a:prstGeom prst="rect">
            <a:avLst/>
          </a:prstGeom>
          <a:ln w="88900" cap="sq" cmpd="thickThin">
            <a:solidFill>
              <a:srgbClr val="FFC000">
                <a:lumMod val="50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29973A-BD59-49C5-ADA3-F4C440CECE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133" y="3555998"/>
            <a:ext cx="1557998" cy="1209164"/>
          </a:xfrm>
          <a:prstGeom prst="rect">
            <a:avLst/>
          </a:prstGeom>
          <a:ln w="88900" cap="sq" cmpd="thickThin">
            <a:solidFill>
              <a:srgbClr val="FFC000">
                <a:lumMod val="50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29973A-BD59-49C5-ADA3-F4C440CECE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806800"/>
            <a:ext cx="1557998" cy="1209164"/>
          </a:xfrm>
          <a:prstGeom prst="rect">
            <a:avLst/>
          </a:prstGeom>
          <a:ln w="88900" cap="sq" cmpd="thickThin">
            <a:solidFill>
              <a:srgbClr val="FFC000">
                <a:lumMod val="50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29973A-BD59-49C5-ADA3-F4C440CECE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080456"/>
            <a:ext cx="1557998" cy="1209164"/>
          </a:xfrm>
          <a:prstGeom prst="rect">
            <a:avLst/>
          </a:prstGeom>
          <a:ln w="88900" cap="sq" cmpd="thickThin">
            <a:solidFill>
              <a:srgbClr val="FFC000">
                <a:lumMod val="50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229973A-BD59-49C5-ADA3-F4C440CECE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601" y="4368492"/>
            <a:ext cx="1557998" cy="1209164"/>
          </a:xfrm>
          <a:prstGeom prst="rect">
            <a:avLst/>
          </a:prstGeom>
          <a:ln w="88900" cap="sq" cmpd="thickThin">
            <a:solidFill>
              <a:srgbClr val="FFC000">
                <a:lumMod val="50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29973A-BD59-49C5-ADA3-F4C440CECE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9401" y="4705399"/>
            <a:ext cx="1557998" cy="1209164"/>
          </a:xfrm>
          <a:prstGeom prst="rect">
            <a:avLst/>
          </a:prstGeom>
          <a:ln w="88900" cap="sq" cmpd="thickThin">
            <a:solidFill>
              <a:srgbClr val="FFC000">
                <a:lumMod val="50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29973A-BD59-49C5-ADA3-F4C440CECE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100" y="4954938"/>
            <a:ext cx="1557998" cy="1209164"/>
          </a:xfrm>
          <a:prstGeom prst="rect">
            <a:avLst/>
          </a:prstGeom>
          <a:ln w="88900" cap="sq" cmpd="thickThin">
            <a:solidFill>
              <a:srgbClr val="FFC000">
                <a:lumMod val="50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29973A-BD59-49C5-ADA3-F4C440CECE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6799" y="5278193"/>
            <a:ext cx="1557998" cy="1209164"/>
          </a:xfrm>
          <a:prstGeom prst="rect">
            <a:avLst/>
          </a:prstGeom>
          <a:ln w="88900" cap="sq" cmpd="thickThin">
            <a:solidFill>
              <a:srgbClr val="FFC000">
                <a:lumMod val="50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0427B19-787C-4265-8CB5-365EFBFB44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696"/>
          <a:stretch/>
        </p:blipFill>
        <p:spPr>
          <a:xfrm>
            <a:off x="3505200" y="3227294"/>
            <a:ext cx="211016" cy="146572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427B19-787C-4265-8CB5-365EFBFB44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696"/>
          <a:stretch/>
        </p:blipFill>
        <p:spPr>
          <a:xfrm>
            <a:off x="3810000" y="3227294"/>
            <a:ext cx="211016" cy="146572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0427B19-787C-4265-8CB5-365EFBFB44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696"/>
          <a:stretch/>
        </p:blipFill>
        <p:spPr>
          <a:xfrm>
            <a:off x="6400800" y="3227294"/>
            <a:ext cx="211016" cy="146572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0427B19-787C-4265-8CB5-365EFBFB44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696"/>
          <a:stretch/>
        </p:blipFill>
        <p:spPr>
          <a:xfrm>
            <a:off x="4191000" y="3227294"/>
            <a:ext cx="211016" cy="146572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0427B19-787C-4265-8CB5-365EFBFB44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696"/>
          <a:stretch/>
        </p:blipFill>
        <p:spPr>
          <a:xfrm>
            <a:off x="4572000" y="3227294"/>
            <a:ext cx="211016" cy="146572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0427B19-787C-4265-8CB5-365EFBFB44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696"/>
          <a:stretch/>
        </p:blipFill>
        <p:spPr>
          <a:xfrm>
            <a:off x="4876800" y="3227294"/>
            <a:ext cx="211016" cy="146572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0427B19-787C-4265-8CB5-365EFBFB44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696"/>
          <a:stretch/>
        </p:blipFill>
        <p:spPr>
          <a:xfrm>
            <a:off x="5257800" y="3227294"/>
            <a:ext cx="211016" cy="146572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427B19-787C-4265-8CB5-365EFBFB44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696"/>
          <a:stretch/>
        </p:blipFill>
        <p:spPr>
          <a:xfrm>
            <a:off x="5638800" y="3227294"/>
            <a:ext cx="211016" cy="146572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0427B19-787C-4265-8CB5-365EFBFB44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696"/>
          <a:stretch/>
        </p:blipFill>
        <p:spPr>
          <a:xfrm>
            <a:off x="6019800" y="3227294"/>
            <a:ext cx="211016" cy="146572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F30054B-A327-485B-AFA0-0801D38D30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1" y="3294530"/>
            <a:ext cx="317937" cy="27286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F30054B-A327-485B-AFA0-0801D38D30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3429000"/>
            <a:ext cx="317937" cy="27286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F30054B-A327-485B-AFA0-0801D38D30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801" y="3563471"/>
            <a:ext cx="317937" cy="27286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F30054B-A327-485B-AFA0-0801D38D30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1" y="3697941"/>
            <a:ext cx="317937" cy="27286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F30054B-A327-485B-AFA0-0801D38D30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7601" y="3832412"/>
            <a:ext cx="317937" cy="27286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F30054B-A327-485B-AFA0-0801D38D30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1" y="3966883"/>
            <a:ext cx="317937" cy="27286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F30054B-A327-485B-AFA0-0801D38D30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401" y="4101353"/>
            <a:ext cx="317937" cy="27286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F30054B-A327-485B-AFA0-0801D38D30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1" y="4235824"/>
            <a:ext cx="317937" cy="27286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F30054B-A327-485B-AFA0-0801D38D30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200" y="4370294"/>
            <a:ext cx="317937" cy="27286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5" name="TextBox 44"/>
          <p:cNvSpPr txBox="1"/>
          <p:nvPr/>
        </p:nvSpPr>
        <p:spPr>
          <a:xfrm>
            <a:off x="7620000" y="4840942"/>
            <a:ext cx="5029200" cy="6476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এখানে কতটি ব্লক আছে?</a:t>
            </a:r>
            <a:endParaRPr lang="en-US" sz="44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00800" y="5782236"/>
            <a:ext cx="6096000" cy="6476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উত্তরঃ নয় শত নিরানব্বই টি / ৯৯৯ টি </a:t>
            </a:r>
            <a:endParaRPr lang="en-US" sz="44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00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3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6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9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00"/>
                            </p:stCondLst>
                            <p:childTnLst>
                              <p:par>
                                <p:cTn id="8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800"/>
                            </p:stCondLst>
                            <p:childTnLst>
                              <p:par>
                                <p:cTn id="9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800"/>
                            </p:stCondLst>
                            <p:childTnLst>
                              <p:par>
                                <p:cTn id="9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800"/>
                            </p:stCondLst>
                            <p:childTnLst>
                              <p:par>
                                <p:cTn id="10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800"/>
                            </p:stCondLst>
                            <p:childTnLst>
                              <p:par>
                                <p:cTn id="1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9800"/>
                            </p:stCondLst>
                            <p:childTnLst>
                              <p:par>
                                <p:cTn id="1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2800"/>
                            </p:stCondLst>
                            <p:childTnLst>
                              <p:par>
                                <p:cTn id="1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800"/>
                            </p:stCondLst>
                            <p:childTnLst>
                              <p:par>
                                <p:cTn id="1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8800"/>
                            </p:stCondLst>
                            <p:childTnLst>
                              <p:par>
                                <p:cTn id="1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1800"/>
                            </p:stCondLst>
                            <p:childTnLst>
                              <p:par>
                                <p:cTn id="1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4800"/>
                            </p:stCondLst>
                            <p:childTnLst>
                              <p:par>
                                <p:cTn id="1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800"/>
                            </p:stCondLst>
                            <p:childTnLst>
                              <p:par>
                                <p:cTn id="1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800"/>
                            </p:stCondLst>
                            <p:childTnLst>
                              <p:par>
                                <p:cTn id="1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3800"/>
                            </p:stCondLst>
                            <p:childTnLst>
                              <p:par>
                                <p:cTn id="1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800"/>
                            </p:stCondLst>
                            <p:childTnLst>
                              <p:par>
                                <p:cTn id="1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9800"/>
                            </p:stCondLst>
                            <p:childTnLst>
                              <p:par>
                                <p:cTn id="1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2800"/>
                            </p:stCondLst>
                            <p:childTnLst>
                              <p:par>
                                <p:cTn id="17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5800"/>
                            </p:stCondLst>
                            <p:childTnLst>
                              <p:par>
                                <p:cTn id="17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800"/>
                            </p:stCondLst>
                            <p:childTnLst>
                              <p:par>
                                <p:cTn id="18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800"/>
                            </p:stCondLst>
                            <p:childTnLst>
                              <p:par>
                                <p:cTn id="18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4800"/>
                            </p:stCondLst>
                            <p:childTnLst>
                              <p:par>
                                <p:cTn id="19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7800"/>
                            </p:stCondLst>
                            <p:childTnLst>
                              <p:par>
                                <p:cTn id="19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70800"/>
                            </p:stCondLst>
                            <p:childTnLst>
                              <p:par>
                                <p:cTn id="20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73800"/>
                            </p:stCondLst>
                            <p:childTnLst>
                              <p:par>
                                <p:cTn id="20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76800"/>
                            </p:stCondLst>
                            <p:childTnLst>
                              <p:par>
                                <p:cTn id="2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9800"/>
                            </p:stCondLst>
                            <p:childTnLst>
                              <p:par>
                                <p:cTn id="2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25000">
              <a:srgbClr val="0070C0"/>
            </a:gs>
            <a:gs pos="50000">
              <a:srgbClr val="00B050"/>
            </a:gs>
            <a:gs pos="75000">
              <a:srgbClr val="92D050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590800"/>
            <a:ext cx="86034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সংখ্যা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গণনা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bn-BD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(অঙ্কে কথায় লিখি) </a:t>
            </a:r>
          </a:p>
          <a:p>
            <a:pPr algn="ctr"/>
            <a:r>
              <a:rPr lang="bn-BD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(১০১-১০০০)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457200"/>
            <a:ext cx="1148334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22" tIns="51811" rIns="103622" bIns="51811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bn-IN" sz="10900" b="1" kern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10900" b="1" kern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988244"/>
              </p:ext>
            </p:extLst>
          </p:nvPr>
        </p:nvGraphicFramePr>
        <p:xfrm>
          <a:off x="838200" y="1411941"/>
          <a:ext cx="11506200" cy="48364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6492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T="40341" marB="40341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T="40341" marB="40341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T="40341" marB="403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653">
                <a:tc>
                  <a:txBody>
                    <a:bodyPr/>
                    <a:lstStyle/>
                    <a:p>
                      <a:r>
                        <a:rPr lang="bn-BD" sz="21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    </a:t>
                      </a:r>
                      <a:endParaRPr lang="en-US" sz="2100" dirty="0"/>
                    </a:p>
                  </a:txBody>
                  <a:tcPr marT="40341" marB="40341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T="40341" marB="40341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T="40341" marB="403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314">
                <a:tc gridSpan="3"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T="40341" marB="4034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62100" y="1568826"/>
            <a:ext cx="89154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১০০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4480" y="2537692"/>
            <a:ext cx="89154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১০০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8628" y="3522666"/>
            <a:ext cx="89154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১০০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72651"/>
            <a:ext cx="89154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১০০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1583490"/>
            <a:ext cx="89154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১০০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7034" y="1659333"/>
            <a:ext cx="7620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6728" y="2572651"/>
            <a:ext cx="7620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4117" y="3534926"/>
            <a:ext cx="7620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4436" y="2572905"/>
            <a:ext cx="7620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6117" y="1704781"/>
            <a:ext cx="7620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3627" y="2472157"/>
            <a:ext cx="8382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58300" y="1574181"/>
            <a:ext cx="8382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44066" y="3373259"/>
            <a:ext cx="8382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79699" y="2501522"/>
            <a:ext cx="8382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44066" y="1568826"/>
            <a:ext cx="8382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83627" y="3370133"/>
            <a:ext cx="8382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17668" y="4511826"/>
            <a:ext cx="1010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 শত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5943600" y="4600793"/>
            <a:ext cx="962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 দশ</a:t>
            </a:r>
            <a:endParaRPr lang="en-US" sz="3600" dirty="0"/>
          </a:p>
        </p:txBody>
      </p:sp>
      <p:sp>
        <p:nvSpPr>
          <p:cNvPr id="22" name="Rectangle 21"/>
          <p:cNvSpPr/>
          <p:nvPr/>
        </p:nvSpPr>
        <p:spPr>
          <a:xfrm>
            <a:off x="9601200" y="4549151"/>
            <a:ext cx="1053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 এক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3124200" y="5461841"/>
            <a:ext cx="6096000" cy="6476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পাঁচ শত ছাপ্পান্ন / ৫৫৬ টি </a:t>
            </a:r>
            <a:endParaRPr lang="en-US" sz="44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1400" y="304800"/>
            <a:ext cx="6096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5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সংখ্যা গণনা করিঃ   </a:t>
            </a:r>
            <a:endParaRPr lang="en-US" sz="54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5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5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5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5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65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15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65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15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65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15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65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15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65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584201"/>
              </p:ext>
            </p:extLst>
          </p:nvPr>
        </p:nvGraphicFramePr>
        <p:xfrm>
          <a:off x="1447800" y="1112631"/>
          <a:ext cx="103632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2237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T="40341" marB="40341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T="40341" marB="40341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T="40341" marB="403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957">
                <a:tc>
                  <a:txBody>
                    <a:bodyPr/>
                    <a:lstStyle/>
                    <a:p>
                      <a:r>
                        <a:rPr lang="bn-BD" sz="21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    </a:t>
                      </a:r>
                      <a:endParaRPr lang="en-US" sz="2100" dirty="0"/>
                    </a:p>
                  </a:txBody>
                  <a:tcPr marT="40341" marB="40341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T="40341" marB="40341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T="40341" marB="403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606">
                <a:tc gridSpan="3"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T="40341" marB="4034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5000" y="1226763"/>
            <a:ext cx="8382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১০০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022236"/>
            <a:ext cx="88392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১০০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1226762"/>
            <a:ext cx="88392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১০০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8480" y="2033055"/>
            <a:ext cx="8382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১০০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817709"/>
            <a:ext cx="88392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১০০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8960" y="2817708"/>
            <a:ext cx="85344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১০০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1226761"/>
            <a:ext cx="8763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১০০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80735" y="2991438"/>
            <a:ext cx="685800" cy="6409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5968" y="2080922"/>
            <a:ext cx="685800" cy="6409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7870" y="1297243"/>
            <a:ext cx="685800" cy="6409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7115" y="2975221"/>
            <a:ext cx="685800" cy="6409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7115" y="2096513"/>
            <a:ext cx="685800" cy="6409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2350" y="1261169"/>
            <a:ext cx="685800" cy="6409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3999" y="1196281"/>
            <a:ext cx="6096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37519" y="1182469"/>
            <a:ext cx="6096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37520" y="1944469"/>
            <a:ext cx="6096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000" y="2706469"/>
            <a:ext cx="6096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68000" y="3468469"/>
            <a:ext cx="6096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54477" y="2010937"/>
            <a:ext cx="6096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54477" y="2737488"/>
            <a:ext cx="6096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8762" y="3464039"/>
            <a:ext cx="615315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29148" y="4270810"/>
            <a:ext cx="990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 শত</a:t>
            </a:r>
            <a:endParaRPr lang="en-US" sz="3600" dirty="0"/>
          </a:p>
        </p:txBody>
      </p:sp>
      <p:sp>
        <p:nvSpPr>
          <p:cNvPr id="25" name="Rectangle 24"/>
          <p:cNvSpPr/>
          <p:nvPr/>
        </p:nvSpPr>
        <p:spPr>
          <a:xfrm>
            <a:off x="6139343" y="4270810"/>
            <a:ext cx="986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 দশ</a:t>
            </a:r>
            <a:endParaRPr lang="en-US" sz="3600" dirty="0"/>
          </a:p>
        </p:txBody>
      </p:sp>
      <p:sp>
        <p:nvSpPr>
          <p:cNvPr id="26" name="Rectangle 25"/>
          <p:cNvSpPr/>
          <p:nvPr/>
        </p:nvSpPr>
        <p:spPr>
          <a:xfrm>
            <a:off x="9360216" y="4337757"/>
            <a:ext cx="1048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 এক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3175635" y="5262626"/>
            <a:ext cx="6096000" cy="647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সাত শত আটষট্টি / ৭৬৮ টি </a:t>
            </a:r>
            <a:endParaRPr lang="en-US" sz="48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90874" y="152399"/>
            <a:ext cx="6096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5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সংখ্যা গণনা করিঃ   </a:t>
            </a:r>
            <a:endParaRPr lang="en-US" sz="54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03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5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5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5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5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65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15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65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15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65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15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65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15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65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15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650"/>
                            </p:stCondLst>
                            <p:childTnLst>
                              <p:par>
                                <p:cTn id="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150"/>
                            </p:stCondLst>
                            <p:childTnLst>
                              <p:par>
                                <p:cTn id="10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650"/>
                            </p:stCondLst>
                            <p:childTnLst>
                              <p:par>
                                <p:cTn id="10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150"/>
                            </p:stCondLst>
                            <p:childTnLst>
                              <p:par>
                                <p:cTn id="1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52600"/>
            <a:ext cx="1066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৭৮৯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36680" y="5718125"/>
            <a:ext cx="1066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৯৭৮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3880" y="5546410"/>
            <a:ext cx="1066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১৫৯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5770096"/>
            <a:ext cx="1066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৪৯২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4437965"/>
            <a:ext cx="1066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৩০৫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3180" y="3087468"/>
            <a:ext cx="1066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৮০৮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0600" y="5257800"/>
            <a:ext cx="1066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৮৪৬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82400" y="2667000"/>
            <a:ext cx="1066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৫০৩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91106" y="339774"/>
            <a:ext cx="1066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৯০৯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57200"/>
            <a:ext cx="1066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৭৭০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905000"/>
            <a:ext cx="1066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১০৬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75620" y="1642793"/>
            <a:ext cx="1066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৯১৬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82400" y="457199"/>
            <a:ext cx="1066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৯৯৯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2819400"/>
            <a:ext cx="1066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৭৫৩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5094" y="437131"/>
            <a:ext cx="1066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১৯৯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0" y="4209365"/>
            <a:ext cx="1066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৫২৬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53640" y="5529575"/>
            <a:ext cx="1066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৪৩৬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00" y="4648199"/>
            <a:ext cx="1066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৮৫৬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5181600"/>
            <a:ext cx="1066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১০০০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180" y="3410634"/>
            <a:ext cx="1066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৯৭৬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41023" y="4308521"/>
            <a:ext cx="1066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৭৮৬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8800" y="1880770"/>
            <a:ext cx="1066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৫০৬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34400" y="1557605"/>
            <a:ext cx="1066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১০৯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67800" y="4114800"/>
            <a:ext cx="1066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১৭৬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78630" y="2828835"/>
            <a:ext cx="417957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ECE1B2-9C43-4331-B170-722091A76636}"/>
              </a:ext>
            </a:extLst>
          </p:cNvPr>
          <p:cNvSpPr txBox="1"/>
          <p:nvPr/>
        </p:nvSpPr>
        <p:spPr>
          <a:xfrm>
            <a:off x="3772988" y="196243"/>
            <a:ext cx="45605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800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403991"/>
              </p:ext>
            </p:extLst>
          </p:nvPr>
        </p:nvGraphicFramePr>
        <p:xfrm>
          <a:off x="990601" y="1196789"/>
          <a:ext cx="11031277" cy="4975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38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0773">
                <a:tc>
                  <a:txBody>
                    <a:bodyPr/>
                    <a:lstStyle/>
                    <a:p>
                      <a:pPr algn="ctr"/>
                      <a:r>
                        <a:rPr lang="en-US" sz="39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অঙ্কে</a:t>
                      </a:r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শত</a:t>
                      </a:r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দশ</a:t>
                      </a: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এক</a:t>
                      </a:r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কথায়</a:t>
                      </a:r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773">
                <a:tc>
                  <a:txBody>
                    <a:bodyPr/>
                    <a:lstStyle/>
                    <a:p>
                      <a:r>
                        <a:rPr lang="en-US" sz="39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২৩৮</a:t>
                      </a: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endParaRPr lang="en-US" sz="2100"/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endParaRPr lang="en-US" sz="21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0341" marB="4034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773">
                <a:tc>
                  <a:txBody>
                    <a:bodyPr/>
                    <a:lstStyle/>
                    <a:p>
                      <a:r>
                        <a:rPr lang="en-US" sz="39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৮১৫</a:t>
                      </a: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0341" marB="4034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773">
                <a:tc>
                  <a:txBody>
                    <a:bodyPr/>
                    <a:lstStyle/>
                    <a:p>
                      <a:r>
                        <a:rPr lang="en-US" sz="39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১১১</a:t>
                      </a: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0341" marB="4034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773">
                <a:tc>
                  <a:txBody>
                    <a:bodyPr/>
                    <a:lstStyle/>
                    <a:p>
                      <a:r>
                        <a:rPr lang="en-US" sz="39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৯৫৭</a:t>
                      </a: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0341" marB="4034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0773">
                <a:tc>
                  <a:txBody>
                    <a:bodyPr/>
                    <a:lstStyle/>
                    <a:p>
                      <a:r>
                        <a:rPr lang="en-US" sz="39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১৫৩</a:t>
                      </a: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0341" marB="4034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0773">
                <a:tc>
                  <a:txBody>
                    <a:bodyPr/>
                    <a:lstStyle/>
                    <a:p>
                      <a:r>
                        <a:rPr lang="en-US" sz="39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৬৯৯</a:t>
                      </a: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40341" marB="4034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0341" marB="4034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1" y="2003613"/>
            <a:ext cx="888777" cy="56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1" y="2003613"/>
            <a:ext cx="888777" cy="56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5410201" y="1936377"/>
            <a:ext cx="888777" cy="56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7528615" y="2040112"/>
            <a:ext cx="3795817" cy="56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আটত্রিশ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1" y="2675966"/>
            <a:ext cx="888777" cy="56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</p:txBody>
      </p:sp>
      <p:sp>
        <p:nvSpPr>
          <p:cNvPr id="8" name="Rectangle 7"/>
          <p:cNvSpPr/>
          <p:nvPr/>
        </p:nvSpPr>
        <p:spPr>
          <a:xfrm>
            <a:off x="4267201" y="2675966"/>
            <a:ext cx="888777" cy="56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0201" y="2675966"/>
            <a:ext cx="888777" cy="56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08155" y="2712465"/>
            <a:ext cx="3749811" cy="56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আটশত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পঁনের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1" y="3415554"/>
            <a:ext cx="888777" cy="56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91001" y="3348318"/>
            <a:ext cx="888777" cy="56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1" y="3348318"/>
            <a:ext cx="888777" cy="56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69387" y="3384818"/>
            <a:ext cx="4055044" cy="56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এগারো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4201" y="4087907"/>
            <a:ext cx="888777" cy="56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91001" y="4087907"/>
            <a:ext cx="888777" cy="56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34001" y="4020671"/>
            <a:ext cx="888777" cy="56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41739" y="4057171"/>
            <a:ext cx="3425493" cy="56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সাতান্ন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24201" y="4827495"/>
            <a:ext cx="888777" cy="56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16624" y="4760260"/>
            <a:ext cx="888777" cy="56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34001" y="4760260"/>
            <a:ext cx="888777" cy="56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92595" y="4796759"/>
            <a:ext cx="3703236" cy="56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তিপ্পান্ন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24201" y="5499848"/>
            <a:ext cx="888777" cy="56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91001" y="5499848"/>
            <a:ext cx="888777" cy="56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10201" y="5499848"/>
            <a:ext cx="888777" cy="56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75281" y="5536347"/>
            <a:ext cx="4500783" cy="56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নিরানব্বই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81400" y="304800"/>
            <a:ext cx="6096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5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সংখ্যাগুলো কথায় লিখি।   </a:t>
            </a:r>
            <a:endParaRPr lang="en-US" sz="54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486</Words>
  <Application>Microsoft Office PowerPoint</Application>
  <PresentationFormat>Custom</PresentationFormat>
  <Paragraphs>223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BBGPS</dc:creator>
  <cp:lastModifiedBy>hp</cp:lastModifiedBy>
  <cp:revision>37</cp:revision>
  <dcterms:created xsi:type="dcterms:W3CDTF">2006-08-16T00:00:00Z</dcterms:created>
  <dcterms:modified xsi:type="dcterms:W3CDTF">2021-06-03T17:46:55Z</dcterms:modified>
</cp:coreProperties>
</file>