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57" r:id="rId4"/>
    <p:sldId id="260" r:id="rId5"/>
    <p:sldId id="262" r:id="rId6"/>
    <p:sldId id="259" r:id="rId7"/>
    <p:sldId id="261" r:id="rId8"/>
    <p:sldId id="263" r:id="rId9"/>
    <p:sldId id="265" r:id="rId10"/>
    <p:sldId id="266" r:id="rId11"/>
    <p:sldId id="267" r:id="rId12"/>
    <p:sldId id="269" r:id="rId13"/>
    <p:sldId id="271" r:id="rId14"/>
    <p:sldId id="270" r:id="rId15"/>
    <p:sldId id="264" r:id="rId16"/>
    <p:sldId id="272" r:id="rId17"/>
    <p:sldId id="273" r:id="rId18"/>
    <p:sldId id="274" r:id="rId19"/>
    <p:sldId id="275" r:id="rId20"/>
    <p:sldId id="276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357"/>
    <a:srgbClr val="F6F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6" autoAdjust="0"/>
  </p:normalViewPr>
  <p:slideViewPr>
    <p:cSldViewPr snapToGrid="0">
      <p:cViewPr varScale="1">
        <p:scale>
          <a:sx n="68" d="100"/>
          <a:sy n="68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71322-E6E8-4401-A230-FD67730AE960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13592-132E-4196-8C45-D96B1748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4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3592-132E-4196-8C45-D96B17481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9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619-F1AE-4F4B-B5F8-C6D8BB3C593C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D65C-3D6A-4C26-9836-C5D9E22C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7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619-F1AE-4F4B-B5F8-C6D8BB3C593C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D65C-3D6A-4C26-9836-C5D9E22C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9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619-F1AE-4F4B-B5F8-C6D8BB3C593C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D65C-3D6A-4C26-9836-C5D9E22C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3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619-F1AE-4F4B-B5F8-C6D8BB3C593C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D65C-3D6A-4C26-9836-C5D9E22C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9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619-F1AE-4F4B-B5F8-C6D8BB3C593C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D65C-3D6A-4C26-9836-C5D9E22C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5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619-F1AE-4F4B-B5F8-C6D8BB3C593C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D65C-3D6A-4C26-9836-C5D9E22C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3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619-F1AE-4F4B-B5F8-C6D8BB3C593C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D65C-3D6A-4C26-9836-C5D9E22C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3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619-F1AE-4F4B-B5F8-C6D8BB3C593C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D65C-3D6A-4C26-9836-C5D9E22C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6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619-F1AE-4F4B-B5F8-C6D8BB3C593C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D65C-3D6A-4C26-9836-C5D9E22C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1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619-F1AE-4F4B-B5F8-C6D8BB3C593C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D65C-3D6A-4C26-9836-C5D9E22C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3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1619-F1AE-4F4B-B5F8-C6D8BB3C593C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D65C-3D6A-4C26-9836-C5D9E22C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1619-F1AE-4F4B-B5F8-C6D8BB3C593C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D65C-3D6A-4C26-9836-C5D9E22C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7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34" y="694738"/>
            <a:ext cx="8696325" cy="5391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86187" y="1528763"/>
            <a:ext cx="51292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পাঠে</a:t>
            </a:r>
            <a:endParaRPr lang="en-US" sz="6600" b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A40644-F043-42B9-8E0D-3945B0E09B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2" r="11594" b="34110"/>
          <a:stretch/>
        </p:blipFill>
        <p:spPr>
          <a:xfrm>
            <a:off x="5875958" y="1950906"/>
            <a:ext cx="4298440" cy="2179291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5C804A-FF7C-41F6-81CA-2C08A0F30DC6}"/>
              </a:ext>
            </a:extLst>
          </p:cNvPr>
          <p:cNvSpPr/>
          <p:nvPr/>
        </p:nvSpPr>
        <p:spPr>
          <a:xfrm>
            <a:off x="6389729" y="1151124"/>
            <a:ext cx="5165558" cy="1200329"/>
          </a:xfrm>
          <a:prstGeom prst="rect">
            <a:avLst/>
          </a:prstGeom>
          <a:solidFill>
            <a:srgbClr val="F6FDC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কাপড়চোপড় ধোয়ার কারণে</a:t>
            </a:r>
            <a:r>
              <a:rPr lang="bn-BD" sz="36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 দূষিত হচ্ছে।</a:t>
            </a:r>
            <a:r>
              <a:rPr lang="en-US" sz="36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cap="none" spc="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63" y="1037519"/>
            <a:ext cx="2283935" cy="1470397"/>
          </a:xfrm>
          <a:prstGeom prst="roundRect">
            <a:avLst>
              <a:gd name="adj" fmla="val 958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ight Arrow 7"/>
          <p:cNvSpPr/>
          <p:nvPr/>
        </p:nvSpPr>
        <p:spPr>
          <a:xfrm>
            <a:off x="4248209" y="1552989"/>
            <a:ext cx="1856509" cy="443345"/>
          </a:xfrm>
          <a:prstGeom prst="rightArrow">
            <a:avLst/>
          </a:prstGeom>
          <a:solidFill>
            <a:srgbClr val="F6FD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9263" y="2893213"/>
            <a:ext cx="2283935" cy="1429759"/>
          </a:xfrm>
          <a:prstGeom prst="roundRect">
            <a:avLst>
              <a:gd name="adj" fmla="val 10890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514421" y="3007930"/>
            <a:ext cx="5040866" cy="1200329"/>
          </a:xfrm>
          <a:prstGeom prst="rect">
            <a:avLst/>
          </a:prstGeom>
          <a:solidFill>
            <a:srgbClr val="F6FD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 জীব-জন্তু পানিতে 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ফেললে পানি দুষিত হয়।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63" y="4654886"/>
            <a:ext cx="2283935" cy="1491872"/>
          </a:xfrm>
          <a:prstGeom prst="roundRect">
            <a:avLst>
              <a:gd name="adj" fmla="val 8873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5C804A-FF7C-41F6-81CA-2C08A0F30DC6}"/>
              </a:ext>
            </a:extLst>
          </p:cNvPr>
          <p:cNvSpPr/>
          <p:nvPr/>
        </p:nvSpPr>
        <p:spPr>
          <a:xfrm>
            <a:off x="6531060" y="4857092"/>
            <a:ext cx="5040866" cy="1200329"/>
          </a:xfrm>
          <a:prstGeom prst="rect">
            <a:avLst/>
          </a:prstGeom>
          <a:solidFill>
            <a:srgbClr val="F6FDC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গৃহস্থালির বর্জ্য 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bn-BD" sz="36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6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ফেললে পানি দূষিত হয়।</a:t>
            </a:r>
            <a:r>
              <a:rPr lang="en-US" sz="36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cap="none" spc="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248209" y="3386421"/>
            <a:ext cx="1856509" cy="443345"/>
          </a:xfrm>
          <a:prstGeom prst="rightArrow">
            <a:avLst/>
          </a:prstGeom>
          <a:solidFill>
            <a:srgbClr val="F6FD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270062" y="5021556"/>
            <a:ext cx="1856509" cy="443345"/>
          </a:xfrm>
          <a:prstGeom prst="rightArrow">
            <a:avLst/>
          </a:prstGeom>
          <a:solidFill>
            <a:srgbClr val="F6FD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2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754582" y="955962"/>
            <a:ext cx="3865418" cy="1551709"/>
          </a:xfrm>
          <a:prstGeom prst="cloud">
            <a:avLst/>
          </a:prstGeom>
          <a:solidFill>
            <a:srgbClr val="F6FD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089905" y="2507671"/>
            <a:ext cx="7652825" cy="3103420"/>
          </a:xfrm>
          <a:prstGeom prst="horizontalScroll">
            <a:avLst/>
          </a:prstGeom>
          <a:solidFill>
            <a:srgbClr val="F6FD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2612574" y="830141"/>
            <a:ext cx="6691745" cy="646331"/>
          </a:xfrm>
          <a:prstGeom prst="rect">
            <a:avLst/>
          </a:prstGeom>
          <a:solidFill>
            <a:srgbClr val="F6FDC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ক্ষতিকর প্রভাব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6182" y="4424638"/>
            <a:ext cx="4063187" cy="1754326"/>
          </a:xfrm>
          <a:prstGeom prst="rect">
            <a:avLst/>
          </a:prstGeom>
          <a:solidFill>
            <a:srgbClr val="F6FD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20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দূষণের ফলে জলজ প্রাণী মারা যাচ্ছে</a:t>
            </a:r>
            <a:r>
              <a:rPr lang="bn-BD" sz="3600" b="1" dirty="0" smtClean="0">
                <a:solidFill>
                  <a:srgbClr val="720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rgbClr val="7206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 smtClean="0">
              <a:solidFill>
                <a:srgbClr val="7206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7" y="1613424"/>
            <a:ext cx="3924642" cy="24442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20665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99" y="1629845"/>
            <a:ext cx="3912873" cy="2444284"/>
          </a:xfrm>
          <a:prstGeom prst="roundRect">
            <a:avLst>
              <a:gd name="adj" fmla="val 8341"/>
            </a:avLst>
          </a:prstGeom>
          <a:solidFill>
            <a:srgbClr val="FFFFFF"/>
          </a:solidFill>
          <a:ln w="76200" cap="sq">
            <a:solidFill>
              <a:srgbClr val="720665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0" y="4380874"/>
            <a:ext cx="4336473" cy="1754326"/>
          </a:xfrm>
          <a:prstGeom prst="rect">
            <a:avLst/>
          </a:prstGeom>
          <a:solidFill>
            <a:srgbClr val="F6FD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20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দূষণের ফলে জলজ খাদ্য শৃঙ্খলের ব্যাঘাত ঘটছে</a:t>
            </a:r>
            <a:r>
              <a:rPr lang="bn-BD" sz="3600" b="1" dirty="0" smtClean="0">
                <a:solidFill>
                  <a:srgbClr val="720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rgbClr val="7206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 smtClean="0">
              <a:solidFill>
                <a:srgbClr val="7206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8" y="1114140"/>
            <a:ext cx="3601570" cy="1976990"/>
          </a:xfrm>
          <a:prstGeom prst="rect">
            <a:avLst/>
          </a:prstGeom>
          <a:ln w="381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07" y="1114140"/>
            <a:ext cx="3537107" cy="1976990"/>
          </a:xfrm>
          <a:prstGeom prst="rect">
            <a:avLst/>
          </a:prstGeom>
          <a:ln w="381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53" y="1141083"/>
            <a:ext cx="3611406" cy="2022723"/>
          </a:xfrm>
          <a:prstGeom prst="rect">
            <a:avLst/>
          </a:prstGeom>
          <a:ln w="381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0" y="3327951"/>
            <a:ext cx="3512668" cy="1989764"/>
          </a:xfrm>
          <a:prstGeom prst="rect">
            <a:avLst/>
          </a:prstGeom>
          <a:ln w="381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69" y="3341422"/>
            <a:ext cx="3437982" cy="1976990"/>
          </a:xfrm>
          <a:prstGeom prst="rect">
            <a:avLst/>
          </a:prstGeom>
          <a:ln w="381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47390" y="5331937"/>
            <a:ext cx="11511075" cy="1200329"/>
          </a:xfrm>
          <a:prstGeom prst="rect">
            <a:avLst/>
          </a:prstGeom>
          <a:solidFill>
            <a:srgbClr val="F6FD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 পানি পান করলে মানুষ ডায়রিয়া, কলেরা, আমাশয়, জন্ডিস ও টায়ফয়ে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 ও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চর্মরো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রোগে আক্রান্ত হয়।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1981506" y="336040"/>
            <a:ext cx="8104908" cy="646331"/>
          </a:xfrm>
          <a:prstGeom prst="rect">
            <a:avLst/>
          </a:prstGeom>
          <a:solidFill>
            <a:srgbClr val="F6FDC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করলে কী কী রোগ হয়?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80152" y="3407218"/>
            <a:ext cx="3485051" cy="18312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0" name="Flowchart: Alternate Process 9"/>
          <p:cNvSpPr/>
          <p:nvPr/>
        </p:nvSpPr>
        <p:spPr>
          <a:xfrm>
            <a:off x="9254836" y="4696691"/>
            <a:ext cx="1787235" cy="526474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চর্মরোগ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77091" y="166254"/>
            <a:ext cx="11651674" cy="6497781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6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969818" y="537669"/>
            <a:ext cx="10183091" cy="646331"/>
          </a:xfrm>
          <a:prstGeom prst="rect">
            <a:avLst/>
          </a:prstGeom>
          <a:solidFill>
            <a:srgbClr val="F6FDC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পানি দূষণ প্রতিরোধ করা যায়?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5" y="1384097"/>
            <a:ext cx="4765964" cy="2924667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384098"/>
            <a:ext cx="5004470" cy="292466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5C804A-FF7C-41F6-81CA-2C08A0F30DC6}"/>
              </a:ext>
            </a:extLst>
          </p:cNvPr>
          <p:cNvSpPr/>
          <p:nvPr/>
        </p:nvSpPr>
        <p:spPr>
          <a:xfrm>
            <a:off x="969818" y="4508861"/>
            <a:ext cx="10321637" cy="1200329"/>
          </a:xfrm>
          <a:prstGeom prst="rect">
            <a:avLst/>
          </a:prstGeom>
          <a:solidFill>
            <a:srgbClr val="F6FDC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কৃষিকাজে কীটনাশক ও রাসায়নিক সারের ব্যবহার কমাতে হবে।</a:t>
            </a:r>
            <a:endParaRPr lang="en-US" sz="3600" b="1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4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54727" y="1855850"/>
            <a:ext cx="3394366" cy="2158904"/>
            <a:chOff x="644047" y="1384098"/>
            <a:chExt cx="5470379" cy="294254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47" y="1384098"/>
              <a:ext cx="5470379" cy="294254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0070C0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644047" y="1384098"/>
              <a:ext cx="5470379" cy="29425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44047" y="1384098"/>
              <a:ext cx="5451952" cy="294254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303818" y="1855849"/>
            <a:ext cx="3754582" cy="2158904"/>
            <a:chOff x="6320285" y="1384098"/>
            <a:chExt cx="5138445" cy="294254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0285" y="1384098"/>
              <a:ext cx="5138445" cy="294254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0070C0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6320285" y="1384098"/>
              <a:ext cx="5138445" cy="29425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367371" y="1420712"/>
              <a:ext cx="4989546" cy="279981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5C804A-FF7C-41F6-81CA-2C08A0F30DC6}"/>
              </a:ext>
            </a:extLst>
          </p:cNvPr>
          <p:cNvSpPr/>
          <p:nvPr/>
        </p:nvSpPr>
        <p:spPr>
          <a:xfrm>
            <a:off x="513347" y="4388207"/>
            <a:ext cx="11041940" cy="1754326"/>
          </a:xfrm>
          <a:prstGeom prst="rect">
            <a:avLst/>
          </a:prstGeom>
          <a:solidFill>
            <a:srgbClr val="F6FDCF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রান্নাঘরের আবর্জনা, টয়লেটের বর্জ্য, তেলসহ নানারকম ময়লা পুকুর, নদী, খাল-বিলে না ফেলে পানি দূষণ কমাতে পারি।</a:t>
            </a:r>
            <a:endParaRPr lang="en-US" sz="3600" b="1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824644" y="495656"/>
            <a:ext cx="10183091" cy="1200329"/>
          </a:xfrm>
          <a:prstGeom prst="rect">
            <a:avLst/>
          </a:prstGeom>
          <a:solidFill>
            <a:srgbClr val="F6FDCF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পানি দূষণ প্রতিরোধ করা যায়?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30" y="1122219"/>
            <a:ext cx="3554656" cy="22444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3106AA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22220"/>
            <a:ext cx="3838304" cy="22444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3106AA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5C804A-FF7C-41F6-81CA-2C08A0F30DC6}"/>
              </a:ext>
            </a:extLst>
          </p:cNvPr>
          <p:cNvSpPr/>
          <p:nvPr/>
        </p:nvSpPr>
        <p:spPr>
          <a:xfrm>
            <a:off x="1898073" y="3682289"/>
            <a:ext cx="8493431" cy="2031325"/>
          </a:xfrm>
          <a:prstGeom prst="rect">
            <a:avLst/>
          </a:prstGeom>
          <a:solidFill>
            <a:srgbClr val="F6FDCF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সমুদ্রসৈকতে পড়ে থাকা ময়লা এবং খাল-বিল কিংবা নদীতে ভাসমান আবর্জনা কুড়িয়ে আমরা পানি দূষণ কমাতে পারি</a:t>
            </a:r>
            <a:r>
              <a:rPr lang="bn-BD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11" y="1586894"/>
            <a:ext cx="4009833" cy="4640782"/>
          </a:xfrm>
          <a:prstGeom prst="rect">
            <a:avLst/>
          </a:prstGeom>
          <a:ln w="88900" cap="sq" cmpd="thickThin">
            <a:solidFill>
              <a:srgbClr val="3106A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64" y="1625729"/>
            <a:ext cx="3929877" cy="4563112"/>
          </a:xfrm>
          <a:prstGeom prst="rect">
            <a:avLst/>
          </a:prstGeom>
          <a:ln w="88900" cap="sq" cmpd="thickThin">
            <a:solidFill>
              <a:srgbClr val="3106A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1267640" y="636757"/>
            <a:ext cx="9913394" cy="707886"/>
          </a:xfrm>
          <a:prstGeom prst="rect">
            <a:avLst/>
          </a:prstGeom>
          <a:solidFill>
            <a:srgbClr val="F6FDC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en-US" sz="4000" b="1" dirty="0" smtClean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ড়।</a:t>
            </a:r>
            <a:endParaRPr lang="en-US" sz="4000" b="1" cap="none" spc="0" dirty="0">
              <a:ln/>
              <a:solidFill>
                <a:srgbClr val="3106AA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123048" y="615708"/>
            <a:ext cx="4587240" cy="1395970"/>
          </a:xfrm>
          <a:prstGeom prst="homePlat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6414866" y="2103408"/>
            <a:ext cx="4512212" cy="38838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সাগর দল</a:t>
            </a:r>
          </a:p>
          <a:p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 দূষণের ৪টি </a:t>
            </a:r>
            <a:r>
              <a:rPr lang="bn-BD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ফল/ প্রভাব</a:t>
            </a:r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লিখ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871003" y="2142682"/>
            <a:ext cx="4267200" cy="380530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 দল</a:t>
            </a:r>
          </a:p>
          <a:p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CCE753-E7B9-4788-A500-519E87780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36" y="404377"/>
            <a:ext cx="2468073" cy="173830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CA7D35-FBD6-4070-817D-0126AEC11DD9}"/>
              </a:ext>
            </a:extLst>
          </p:cNvPr>
          <p:cNvSpPr/>
          <p:nvPr/>
        </p:nvSpPr>
        <p:spPr>
          <a:xfrm>
            <a:off x="2103712" y="2066174"/>
            <a:ext cx="8081297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 smtClean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6600">
                <a:solidFill>
                  <a:schemeClr val="accent2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দূষণের দুটি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পানিবাহিত তিনটি রোগের নাম লিখ।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000" b="1" cap="none" spc="0" dirty="0">
              <a:ln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2125407" y="1296733"/>
            <a:ext cx="808129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4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400" b="1" cap="none" spc="0" dirty="0">
              <a:ln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308" y="419029"/>
            <a:ext cx="11302077" cy="60199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3DD1EA-563A-4F90-89F8-ADD5FAB8BADF}"/>
              </a:ext>
            </a:extLst>
          </p:cNvPr>
          <p:cNvSpPr/>
          <p:nvPr/>
        </p:nvSpPr>
        <p:spPr>
          <a:xfrm>
            <a:off x="6740017" y="2632398"/>
            <a:ext cx="4541209" cy="34914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: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পঞ্চম</a:t>
            </a:r>
            <a:endParaRPr lang="bn-IN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: </a:t>
            </a:r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প্রাথমিক বিজ্ঞান</a:t>
            </a:r>
          </a:p>
          <a:p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	      : ৩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পৃষ্ঠা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২১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শিরোনাম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জীবনের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en-US" sz="2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দূষণ</a:t>
            </a:r>
            <a:endParaRPr lang="en-US" sz="24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         :  ৫০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bn-IN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67F873-5363-48DF-AF39-82046DC1C915}"/>
              </a:ext>
            </a:extLst>
          </p:cNvPr>
          <p:cNvSpPr/>
          <p:nvPr/>
        </p:nvSpPr>
        <p:spPr>
          <a:xfrm>
            <a:off x="1101758" y="2559123"/>
            <a:ext cx="4262984" cy="34462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আয়েশা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ছিদ্দিকা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শিক্ষক</a:t>
            </a:r>
          </a:p>
          <a:p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রামপুর সরকারি প্রাথমিক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bn-IN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লাকসাম, কুমিল্লা ।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40099009-22E6-42AC-AE92-A7E7A56DD48A}"/>
              </a:ext>
            </a:extLst>
          </p:cNvPr>
          <p:cNvSpPr/>
          <p:nvPr/>
        </p:nvSpPr>
        <p:spPr>
          <a:xfrm>
            <a:off x="4450205" y="696308"/>
            <a:ext cx="3232702" cy="1761374"/>
          </a:xfrm>
          <a:prstGeom prst="flowChartDecis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পরিচিতি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4A7F29-96E7-4D8F-8989-CBD8F5770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21" y="486092"/>
            <a:ext cx="2064430" cy="2072432"/>
          </a:xfrm>
          <a:prstGeom prst="rect">
            <a:avLst/>
          </a:prstGeom>
        </p:spPr>
      </p:pic>
      <p:sp>
        <p:nvSpPr>
          <p:cNvPr id="12" name="Explosion: 8 Points 15">
            <a:extLst>
              <a:ext uri="{FF2B5EF4-FFF2-40B4-BE49-F238E27FC236}">
                <a16:creationId xmlns:a16="http://schemas.microsoft.com/office/drawing/2014/main" id="{0DA6A75F-DBB3-4377-95D2-12A828928AE9}"/>
              </a:ext>
            </a:extLst>
          </p:cNvPr>
          <p:cNvSpPr/>
          <p:nvPr/>
        </p:nvSpPr>
        <p:spPr>
          <a:xfrm>
            <a:off x="5845236" y="3004905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Explosion: 8 Points 16">
            <a:extLst>
              <a:ext uri="{FF2B5EF4-FFF2-40B4-BE49-F238E27FC236}">
                <a16:creationId xmlns:a16="http://schemas.microsoft.com/office/drawing/2014/main" id="{2D0D0964-01AA-49C4-8173-9D796999BBDB}"/>
              </a:ext>
            </a:extLst>
          </p:cNvPr>
          <p:cNvSpPr/>
          <p:nvPr/>
        </p:nvSpPr>
        <p:spPr>
          <a:xfrm>
            <a:off x="5790840" y="3814451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Explosion: 8 Points 17">
            <a:extLst>
              <a:ext uri="{FF2B5EF4-FFF2-40B4-BE49-F238E27FC236}">
                <a16:creationId xmlns:a16="http://schemas.microsoft.com/office/drawing/2014/main" id="{5C5096AC-4A64-478D-A24E-0ED3EB234B0F}"/>
              </a:ext>
            </a:extLst>
          </p:cNvPr>
          <p:cNvSpPr/>
          <p:nvPr/>
        </p:nvSpPr>
        <p:spPr>
          <a:xfrm>
            <a:off x="6082831" y="3747866"/>
            <a:ext cx="275716" cy="281836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Explosion: 8 Points 18">
            <a:extLst>
              <a:ext uri="{FF2B5EF4-FFF2-40B4-BE49-F238E27FC236}">
                <a16:creationId xmlns:a16="http://schemas.microsoft.com/office/drawing/2014/main" id="{A6471B75-FB6C-44D5-BA50-1F7153C0A074}"/>
              </a:ext>
            </a:extLst>
          </p:cNvPr>
          <p:cNvSpPr/>
          <p:nvPr/>
        </p:nvSpPr>
        <p:spPr>
          <a:xfrm>
            <a:off x="6174627" y="3187364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Explosion: 8 Points 19">
            <a:extLst>
              <a:ext uri="{FF2B5EF4-FFF2-40B4-BE49-F238E27FC236}">
                <a16:creationId xmlns:a16="http://schemas.microsoft.com/office/drawing/2014/main" id="{69A1C27B-7287-4FCA-B9D6-4F22FAEDE3A1}"/>
              </a:ext>
            </a:extLst>
          </p:cNvPr>
          <p:cNvSpPr/>
          <p:nvPr/>
        </p:nvSpPr>
        <p:spPr>
          <a:xfrm>
            <a:off x="6143178" y="4015215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Explosion: 8 Points 20">
            <a:extLst>
              <a:ext uri="{FF2B5EF4-FFF2-40B4-BE49-F238E27FC236}">
                <a16:creationId xmlns:a16="http://schemas.microsoft.com/office/drawing/2014/main" id="{7995E5A7-D818-4B19-967F-F4C87BB84087}"/>
              </a:ext>
            </a:extLst>
          </p:cNvPr>
          <p:cNvSpPr/>
          <p:nvPr/>
        </p:nvSpPr>
        <p:spPr>
          <a:xfrm>
            <a:off x="5818103" y="4096287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Explosion: 8 Points 22">
            <a:extLst>
              <a:ext uri="{FF2B5EF4-FFF2-40B4-BE49-F238E27FC236}">
                <a16:creationId xmlns:a16="http://schemas.microsoft.com/office/drawing/2014/main" id="{5B430B10-E5DF-457F-A976-F0425F7E2F7A}"/>
              </a:ext>
            </a:extLst>
          </p:cNvPr>
          <p:cNvSpPr/>
          <p:nvPr/>
        </p:nvSpPr>
        <p:spPr>
          <a:xfrm>
            <a:off x="5778031" y="3443066"/>
            <a:ext cx="275716" cy="281836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Explosion: 8 Points 23">
            <a:extLst>
              <a:ext uri="{FF2B5EF4-FFF2-40B4-BE49-F238E27FC236}">
                <a16:creationId xmlns:a16="http://schemas.microsoft.com/office/drawing/2014/main" id="{DFA360FF-8D39-43CC-B85E-E243787460B5}"/>
              </a:ext>
            </a:extLst>
          </p:cNvPr>
          <p:cNvSpPr/>
          <p:nvPr/>
        </p:nvSpPr>
        <p:spPr>
          <a:xfrm>
            <a:off x="5808923" y="4428450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Explosion: 8 Points 24">
            <a:extLst>
              <a:ext uri="{FF2B5EF4-FFF2-40B4-BE49-F238E27FC236}">
                <a16:creationId xmlns:a16="http://schemas.microsoft.com/office/drawing/2014/main" id="{3684A69A-2648-43AE-9BB3-9E200FAD36C8}"/>
              </a:ext>
            </a:extLst>
          </p:cNvPr>
          <p:cNvSpPr/>
          <p:nvPr/>
        </p:nvSpPr>
        <p:spPr>
          <a:xfrm>
            <a:off x="6018947" y="3473880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Explosion: 8 Points 31">
            <a:extLst>
              <a:ext uri="{FF2B5EF4-FFF2-40B4-BE49-F238E27FC236}">
                <a16:creationId xmlns:a16="http://schemas.microsoft.com/office/drawing/2014/main" id="{4968BB99-AFBD-4D83-8A86-86B3C79D2342}"/>
              </a:ext>
            </a:extLst>
          </p:cNvPr>
          <p:cNvSpPr/>
          <p:nvPr/>
        </p:nvSpPr>
        <p:spPr>
          <a:xfrm>
            <a:off x="6120952" y="4361343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6" name="Picture 55" descr="Screen Clipping">
            <a:extLst>
              <a:ext uri="{FF2B5EF4-FFF2-40B4-BE49-F238E27FC236}">
                <a16:creationId xmlns:a16="http://schemas.microsoft.com/office/drawing/2014/main" id="{E0EA303F-24BE-472D-A9AD-7C8099924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34" y="470569"/>
            <a:ext cx="1814208" cy="2087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Explosion: 8 Points 15">
            <a:extLst>
              <a:ext uri="{FF2B5EF4-FFF2-40B4-BE49-F238E27FC236}">
                <a16:creationId xmlns:a16="http://schemas.microsoft.com/office/drawing/2014/main" id="{0DA6A75F-DBB3-4377-95D2-12A828928AE9}"/>
              </a:ext>
            </a:extLst>
          </p:cNvPr>
          <p:cNvSpPr/>
          <p:nvPr/>
        </p:nvSpPr>
        <p:spPr>
          <a:xfrm>
            <a:off x="5997636" y="3157305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Explosion: 8 Points 16">
            <a:extLst>
              <a:ext uri="{FF2B5EF4-FFF2-40B4-BE49-F238E27FC236}">
                <a16:creationId xmlns:a16="http://schemas.microsoft.com/office/drawing/2014/main" id="{2D0D0964-01AA-49C4-8173-9D796999BBDB}"/>
              </a:ext>
            </a:extLst>
          </p:cNvPr>
          <p:cNvSpPr/>
          <p:nvPr/>
        </p:nvSpPr>
        <p:spPr>
          <a:xfrm>
            <a:off x="5943240" y="3966851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Explosion: 8 Points 17">
            <a:extLst>
              <a:ext uri="{FF2B5EF4-FFF2-40B4-BE49-F238E27FC236}">
                <a16:creationId xmlns:a16="http://schemas.microsoft.com/office/drawing/2014/main" id="{5C5096AC-4A64-478D-A24E-0ED3EB234B0F}"/>
              </a:ext>
            </a:extLst>
          </p:cNvPr>
          <p:cNvSpPr/>
          <p:nvPr/>
        </p:nvSpPr>
        <p:spPr>
          <a:xfrm>
            <a:off x="6235231" y="3900266"/>
            <a:ext cx="275716" cy="281836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0" name="Explosion: 8 Points 18">
            <a:extLst>
              <a:ext uri="{FF2B5EF4-FFF2-40B4-BE49-F238E27FC236}">
                <a16:creationId xmlns:a16="http://schemas.microsoft.com/office/drawing/2014/main" id="{A6471B75-FB6C-44D5-BA50-1F7153C0A074}"/>
              </a:ext>
            </a:extLst>
          </p:cNvPr>
          <p:cNvSpPr/>
          <p:nvPr/>
        </p:nvSpPr>
        <p:spPr>
          <a:xfrm>
            <a:off x="6327027" y="3339764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" name="Explosion: 8 Points 19">
            <a:extLst>
              <a:ext uri="{FF2B5EF4-FFF2-40B4-BE49-F238E27FC236}">
                <a16:creationId xmlns:a16="http://schemas.microsoft.com/office/drawing/2014/main" id="{69A1C27B-7287-4FCA-B9D6-4F22FAEDE3A1}"/>
              </a:ext>
            </a:extLst>
          </p:cNvPr>
          <p:cNvSpPr/>
          <p:nvPr/>
        </p:nvSpPr>
        <p:spPr>
          <a:xfrm>
            <a:off x="6295578" y="4167615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2" name="Explosion: 8 Points 20">
            <a:extLst>
              <a:ext uri="{FF2B5EF4-FFF2-40B4-BE49-F238E27FC236}">
                <a16:creationId xmlns:a16="http://schemas.microsoft.com/office/drawing/2014/main" id="{7995E5A7-D818-4B19-967F-F4C87BB84087}"/>
              </a:ext>
            </a:extLst>
          </p:cNvPr>
          <p:cNvSpPr/>
          <p:nvPr/>
        </p:nvSpPr>
        <p:spPr>
          <a:xfrm>
            <a:off x="5970503" y="4248687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3" name="Explosion: 8 Points 22">
            <a:extLst>
              <a:ext uri="{FF2B5EF4-FFF2-40B4-BE49-F238E27FC236}">
                <a16:creationId xmlns:a16="http://schemas.microsoft.com/office/drawing/2014/main" id="{5B430B10-E5DF-457F-A976-F0425F7E2F7A}"/>
              </a:ext>
            </a:extLst>
          </p:cNvPr>
          <p:cNvSpPr/>
          <p:nvPr/>
        </p:nvSpPr>
        <p:spPr>
          <a:xfrm>
            <a:off x="5930431" y="3595466"/>
            <a:ext cx="275716" cy="281836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Explosion: 8 Points 23">
            <a:extLst>
              <a:ext uri="{FF2B5EF4-FFF2-40B4-BE49-F238E27FC236}">
                <a16:creationId xmlns:a16="http://schemas.microsoft.com/office/drawing/2014/main" id="{DFA360FF-8D39-43CC-B85E-E243787460B5}"/>
              </a:ext>
            </a:extLst>
          </p:cNvPr>
          <p:cNvSpPr/>
          <p:nvPr/>
        </p:nvSpPr>
        <p:spPr>
          <a:xfrm>
            <a:off x="5961323" y="4580850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Explosion: 8 Points 24">
            <a:extLst>
              <a:ext uri="{FF2B5EF4-FFF2-40B4-BE49-F238E27FC236}">
                <a16:creationId xmlns:a16="http://schemas.microsoft.com/office/drawing/2014/main" id="{3684A69A-2648-43AE-9BB3-9E200FAD36C8}"/>
              </a:ext>
            </a:extLst>
          </p:cNvPr>
          <p:cNvSpPr/>
          <p:nvPr/>
        </p:nvSpPr>
        <p:spPr>
          <a:xfrm>
            <a:off x="6171347" y="3626280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6" name="Explosion: 8 Points 31">
            <a:extLst>
              <a:ext uri="{FF2B5EF4-FFF2-40B4-BE49-F238E27FC236}">
                <a16:creationId xmlns:a16="http://schemas.microsoft.com/office/drawing/2014/main" id="{4968BB99-AFBD-4D83-8A86-86B3C79D2342}"/>
              </a:ext>
            </a:extLst>
          </p:cNvPr>
          <p:cNvSpPr/>
          <p:nvPr/>
        </p:nvSpPr>
        <p:spPr>
          <a:xfrm>
            <a:off x="6273352" y="4513743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7" name="Explosion: 8 Points 15">
            <a:extLst>
              <a:ext uri="{FF2B5EF4-FFF2-40B4-BE49-F238E27FC236}">
                <a16:creationId xmlns:a16="http://schemas.microsoft.com/office/drawing/2014/main" id="{0DA6A75F-DBB3-4377-95D2-12A828928AE9}"/>
              </a:ext>
            </a:extLst>
          </p:cNvPr>
          <p:cNvSpPr/>
          <p:nvPr/>
        </p:nvSpPr>
        <p:spPr>
          <a:xfrm flipH="1" flipV="1">
            <a:off x="5426365" y="3703768"/>
            <a:ext cx="484511" cy="56978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8" name="Explosion: 8 Points 16">
            <a:extLst>
              <a:ext uri="{FF2B5EF4-FFF2-40B4-BE49-F238E27FC236}">
                <a16:creationId xmlns:a16="http://schemas.microsoft.com/office/drawing/2014/main" id="{2D0D0964-01AA-49C4-8173-9D796999BBDB}"/>
              </a:ext>
            </a:extLst>
          </p:cNvPr>
          <p:cNvSpPr/>
          <p:nvPr/>
        </p:nvSpPr>
        <p:spPr>
          <a:xfrm flipH="1" flipV="1">
            <a:off x="5611128" y="4401085"/>
            <a:ext cx="484511" cy="56978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Explosion: 8 Points 17">
            <a:extLst>
              <a:ext uri="{FF2B5EF4-FFF2-40B4-BE49-F238E27FC236}">
                <a16:creationId xmlns:a16="http://schemas.microsoft.com/office/drawing/2014/main" id="{5C5096AC-4A64-478D-A24E-0ED3EB234B0F}"/>
              </a:ext>
            </a:extLst>
          </p:cNvPr>
          <p:cNvSpPr/>
          <p:nvPr/>
        </p:nvSpPr>
        <p:spPr>
          <a:xfrm flipH="1" flipV="1">
            <a:off x="6255506" y="3488065"/>
            <a:ext cx="484511" cy="569789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0" name="Explosion: 8 Points 18">
            <a:extLst>
              <a:ext uri="{FF2B5EF4-FFF2-40B4-BE49-F238E27FC236}">
                <a16:creationId xmlns:a16="http://schemas.microsoft.com/office/drawing/2014/main" id="{A6471B75-FB6C-44D5-BA50-1F7153C0A074}"/>
              </a:ext>
            </a:extLst>
          </p:cNvPr>
          <p:cNvSpPr/>
          <p:nvPr/>
        </p:nvSpPr>
        <p:spPr>
          <a:xfrm flipH="1" flipV="1">
            <a:off x="5518934" y="3154379"/>
            <a:ext cx="484511" cy="56978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1" name="Explosion: 8 Points 19">
            <a:extLst>
              <a:ext uri="{FF2B5EF4-FFF2-40B4-BE49-F238E27FC236}">
                <a16:creationId xmlns:a16="http://schemas.microsoft.com/office/drawing/2014/main" id="{69A1C27B-7287-4FCA-B9D6-4F22FAEDE3A1}"/>
              </a:ext>
            </a:extLst>
          </p:cNvPr>
          <p:cNvSpPr/>
          <p:nvPr/>
        </p:nvSpPr>
        <p:spPr>
          <a:xfrm flipH="1" flipV="1">
            <a:off x="6117602" y="4701308"/>
            <a:ext cx="484511" cy="56978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2" name="Explosion: 8 Points 20">
            <a:extLst>
              <a:ext uri="{FF2B5EF4-FFF2-40B4-BE49-F238E27FC236}">
                <a16:creationId xmlns:a16="http://schemas.microsoft.com/office/drawing/2014/main" id="{7995E5A7-D818-4B19-967F-F4C87BB84087}"/>
              </a:ext>
            </a:extLst>
          </p:cNvPr>
          <p:cNvSpPr/>
          <p:nvPr/>
        </p:nvSpPr>
        <p:spPr>
          <a:xfrm flipH="1" flipV="1">
            <a:off x="5638637" y="4937436"/>
            <a:ext cx="484511" cy="56978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Explosion: 8 Points 22">
            <a:extLst>
              <a:ext uri="{FF2B5EF4-FFF2-40B4-BE49-F238E27FC236}">
                <a16:creationId xmlns:a16="http://schemas.microsoft.com/office/drawing/2014/main" id="{5B430B10-E5DF-457F-A976-F0425F7E2F7A}"/>
              </a:ext>
            </a:extLst>
          </p:cNvPr>
          <p:cNvSpPr/>
          <p:nvPr/>
        </p:nvSpPr>
        <p:spPr>
          <a:xfrm flipH="1" flipV="1">
            <a:off x="5598319" y="4029700"/>
            <a:ext cx="484511" cy="569789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4" name="Explosion: 8 Points 23">
            <a:extLst>
              <a:ext uri="{FF2B5EF4-FFF2-40B4-BE49-F238E27FC236}">
                <a16:creationId xmlns:a16="http://schemas.microsoft.com/office/drawing/2014/main" id="{DFA360FF-8D39-43CC-B85E-E243787460B5}"/>
              </a:ext>
            </a:extLst>
          </p:cNvPr>
          <p:cNvSpPr/>
          <p:nvPr/>
        </p:nvSpPr>
        <p:spPr>
          <a:xfrm flipH="1" flipV="1">
            <a:off x="5502777" y="4633358"/>
            <a:ext cx="484511" cy="56978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Explosion: 8 Points 24">
            <a:extLst>
              <a:ext uri="{FF2B5EF4-FFF2-40B4-BE49-F238E27FC236}">
                <a16:creationId xmlns:a16="http://schemas.microsoft.com/office/drawing/2014/main" id="{3684A69A-2648-43AE-9BB3-9E200FAD36C8}"/>
              </a:ext>
            </a:extLst>
          </p:cNvPr>
          <p:cNvSpPr/>
          <p:nvPr/>
        </p:nvSpPr>
        <p:spPr>
          <a:xfrm flipH="1" flipV="1">
            <a:off x="5487882" y="4201328"/>
            <a:ext cx="484511" cy="56978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Explosion: 8 Points 31">
            <a:extLst>
              <a:ext uri="{FF2B5EF4-FFF2-40B4-BE49-F238E27FC236}">
                <a16:creationId xmlns:a16="http://schemas.microsoft.com/office/drawing/2014/main" id="{4968BB99-AFBD-4D83-8A86-86B3C79D2342}"/>
              </a:ext>
            </a:extLst>
          </p:cNvPr>
          <p:cNvSpPr/>
          <p:nvPr/>
        </p:nvSpPr>
        <p:spPr>
          <a:xfrm flipH="1" flipV="1">
            <a:off x="6081423" y="5001738"/>
            <a:ext cx="484511" cy="56978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Frame 3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ame 38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4350" y="428625"/>
            <a:ext cx="11101388" cy="56435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/>
          <p:cNvSpPr/>
          <p:nvPr/>
        </p:nvSpPr>
        <p:spPr>
          <a:xfrm>
            <a:off x="2236764" y="1193405"/>
            <a:ext cx="7878786" cy="4642635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তোমার বাড়ির আশে পাশে কী ভাবে পানি দূষিত হয়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সেগুলো খাতায় লিখে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1).jpg">
            <a:extLst>
              <a:ext uri="{FF2B5EF4-FFF2-40B4-BE49-F238E27FC236}">
                <a16:creationId xmlns:a16="http://schemas.microsoft.com/office/drawing/2014/main" id="{51E83705-1976-4EE4-B172-BD1FE12C8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03" y="871535"/>
            <a:ext cx="2535544" cy="16094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45307" y="1214838"/>
            <a:ext cx="1243012" cy="1085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8645306" y="428625"/>
            <a:ext cx="1243012" cy="7862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29713" y="1671638"/>
            <a:ext cx="242888" cy="6286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72625" y="1671638"/>
            <a:ext cx="185738" cy="3143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94641" y="1686726"/>
            <a:ext cx="185738" cy="3143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01050" y="2300288"/>
            <a:ext cx="1714500" cy="1806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6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75" y="706107"/>
            <a:ext cx="6723307" cy="5487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7D60B8-546C-4832-A9BC-CC1ADD5EB442}"/>
              </a:ext>
            </a:extLst>
          </p:cNvPr>
          <p:cNvSpPr/>
          <p:nvPr/>
        </p:nvSpPr>
        <p:spPr>
          <a:xfrm>
            <a:off x="2809833" y="827725"/>
            <a:ext cx="6459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সকলকে ধন্যবাদ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5" y="1297130"/>
            <a:ext cx="6234549" cy="40873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61307" y="332509"/>
            <a:ext cx="7536873" cy="964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 আমরা  একটি ছবি দেখি</a:t>
            </a: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2341418" y="5384478"/>
            <a:ext cx="7356762" cy="8174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কি দেখতে পাচ্ছ?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236" y="1501345"/>
            <a:ext cx="6650182" cy="3447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6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0B117F-64F8-4FD7-942C-964B7D421034}"/>
              </a:ext>
            </a:extLst>
          </p:cNvPr>
          <p:cNvSpPr/>
          <p:nvPr/>
        </p:nvSpPr>
        <p:spPr>
          <a:xfrm>
            <a:off x="453554" y="1035413"/>
            <a:ext cx="10934882" cy="769441"/>
          </a:xfrm>
          <a:prstGeom prst="rect">
            <a:avLst/>
          </a:prstGeom>
          <a:solidFill>
            <a:srgbClr val="F6FDCF"/>
          </a:solidFill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3106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400" b="1" cap="none" spc="0" dirty="0">
              <a:ln/>
              <a:solidFill>
                <a:srgbClr val="3106AA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DE8AE3-BE2A-499E-B6DA-43E79D7DB4DB}"/>
              </a:ext>
            </a:extLst>
          </p:cNvPr>
          <p:cNvSpPr/>
          <p:nvPr/>
        </p:nvSpPr>
        <p:spPr>
          <a:xfrm>
            <a:off x="453554" y="2512740"/>
            <a:ext cx="10934882" cy="3785652"/>
          </a:xfrm>
          <a:prstGeom prst="rect">
            <a:avLst/>
          </a:prstGeom>
          <a:solidFill>
            <a:srgbClr val="F6FDCF"/>
          </a:solidFill>
          <a:ln w="63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.1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৩.৪.১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৩.৪.২ 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প্রতিরোধে প্রয়োজনীয় পদক্ষেপ শনাক্ত </a:t>
            </a:r>
          </a:p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করতে পারবে।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0B117F-64F8-4FD7-942C-964B7D421034}"/>
              </a:ext>
            </a:extLst>
          </p:cNvPr>
          <p:cNvSpPr/>
          <p:nvPr/>
        </p:nvSpPr>
        <p:spPr>
          <a:xfrm>
            <a:off x="453554" y="1804854"/>
            <a:ext cx="10934882" cy="707886"/>
          </a:xfrm>
          <a:prstGeom prst="rect">
            <a:avLst/>
          </a:prstGeom>
          <a:solidFill>
            <a:srgbClr val="F6FDCF"/>
          </a:solidFill>
          <a:ln w="2857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6232" y="509025"/>
            <a:ext cx="590349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3106A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3106AA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bn-BD" sz="4000" b="1" dirty="0" smtClean="0">
                <a:solidFill>
                  <a:srgbClr val="3106AA"/>
                </a:solidFill>
                <a:latin typeface="NikoshBAN" pitchFamily="2" charset="0"/>
                <a:cs typeface="NikoshBAN" pitchFamily="2" charset="0"/>
              </a:rPr>
              <a:t> কিছু</a:t>
            </a:r>
            <a:r>
              <a:rPr lang="en-US" sz="4000" b="1" dirty="0" smtClean="0">
                <a:solidFill>
                  <a:srgbClr val="3106A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3106AA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rgbClr val="3106A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3106AA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 smtClean="0">
                <a:solidFill>
                  <a:srgbClr val="3106AA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3106A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6513" y="1216911"/>
            <a:ext cx="909587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3106A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তোমরা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কীরূপ পানি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13" y="2061625"/>
            <a:ext cx="4335734" cy="31983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3106AA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43" y="2061624"/>
            <a:ext cx="4389344" cy="31983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3106AA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4876070" y="5396768"/>
            <a:ext cx="3256546" cy="8684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3106A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1713" y="4683939"/>
            <a:ext cx="11405938" cy="16168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3106A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পানিতে বিভিন্ন ক্ষতিকর পদার্থ মিশলে তাকে পানি দূষণ বলে।</a:t>
            </a:r>
            <a:endParaRPr lang="en-US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49" y="1577235"/>
            <a:ext cx="3960535" cy="2866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82" y="1531737"/>
            <a:ext cx="4151408" cy="2957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674149" y="468208"/>
            <a:ext cx="8631941" cy="8684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3106A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106AA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কাকে বলে?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3106AA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754582" y="955962"/>
            <a:ext cx="3865418" cy="1551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283869" y="2507671"/>
            <a:ext cx="7652825" cy="310342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কাকে বলে</a:t>
            </a:r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14417" y="1126198"/>
            <a:ext cx="1527859" cy="1527859"/>
          </a:xfrm>
          <a:prstGeom prst="roundRect">
            <a:avLst>
              <a:gd name="adj" fmla="val 166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000" r="-18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5C804A-FF7C-41F6-81CA-2C08A0F30DC6}"/>
              </a:ext>
            </a:extLst>
          </p:cNvPr>
          <p:cNvSpPr/>
          <p:nvPr/>
        </p:nvSpPr>
        <p:spPr>
          <a:xfrm>
            <a:off x="6043052" y="2952985"/>
            <a:ext cx="5635517" cy="1200329"/>
          </a:xfrm>
          <a:prstGeom prst="rect">
            <a:avLst/>
          </a:prstGeom>
          <a:solidFill>
            <a:srgbClr val="F6FDC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গবাদি পশু গোসল করানোর মাধ্যমে পানি দূষিত হচ্ছে।</a:t>
            </a:r>
            <a:r>
              <a:rPr lang="en-US" sz="36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cap="none" spc="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99" y="2945144"/>
            <a:ext cx="2232067" cy="1490879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21" y="1362362"/>
            <a:ext cx="2197845" cy="1384145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5C804A-FF7C-41F6-81CA-2C08A0F30DC6}"/>
              </a:ext>
            </a:extLst>
          </p:cNvPr>
          <p:cNvSpPr/>
          <p:nvPr/>
        </p:nvSpPr>
        <p:spPr>
          <a:xfrm>
            <a:off x="6031882" y="1415052"/>
            <a:ext cx="5635517" cy="1200329"/>
          </a:xfrm>
          <a:prstGeom prst="rect">
            <a:avLst/>
          </a:prstGeom>
          <a:solidFill>
            <a:srgbClr val="F6FDC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কৃষিকাজে কীটনাশক ব্যবহারের মাধ্যমে পানি দূষিত হচ্ছে।</a:t>
            </a:r>
            <a:r>
              <a:rPr lang="en-US" sz="36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cap="none" spc="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867378" y="1866349"/>
            <a:ext cx="1856509" cy="443345"/>
          </a:xfrm>
          <a:prstGeom prst="rightArrow">
            <a:avLst/>
          </a:prstGeom>
          <a:solidFill>
            <a:srgbClr val="F6FD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806266" y="5129885"/>
            <a:ext cx="1856509" cy="443345"/>
          </a:xfrm>
          <a:prstGeom prst="rightArrow">
            <a:avLst/>
          </a:prstGeom>
          <a:solidFill>
            <a:srgbClr val="F6FD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806266" y="3553149"/>
            <a:ext cx="1856509" cy="443345"/>
          </a:xfrm>
          <a:prstGeom prst="rightArrow">
            <a:avLst/>
          </a:prstGeom>
          <a:solidFill>
            <a:srgbClr val="F6FD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ictur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9894" y="4660644"/>
            <a:ext cx="2287484" cy="1433056"/>
          </a:xfrm>
          <a:prstGeom prst="roundRect">
            <a:avLst>
              <a:gd name="adj" fmla="val 12371"/>
            </a:avLst>
          </a:prstGeom>
          <a:solidFill>
            <a:srgbClr val="FFFFFF"/>
          </a:solidFill>
          <a:ln w="381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5C804A-FF7C-41F6-81CA-2C08A0F30DC6}"/>
              </a:ext>
            </a:extLst>
          </p:cNvPr>
          <p:cNvSpPr/>
          <p:nvPr/>
        </p:nvSpPr>
        <p:spPr>
          <a:xfrm>
            <a:off x="6043052" y="4712676"/>
            <a:ext cx="5635518" cy="1200329"/>
          </a:xfrm>
          <a:prstGeom prst="rect">
            <a:avLst/>
          </a:prstGeom>
          <a:solidFill>
            <a:srgbClr val="F6FDC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কলকারখানার বর্জ্য পানিতে</a:t>
            </a:r>
            <a:r>
              <a:rPr lang="bn-BD" sz="36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মিশে পানি দূষিত হচ্ছে।</a:t>
            </a:r>
            <a:r>
              <a:rPr lang="en-US" sz="36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cap="none" spc="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41824" y="369454"/>
            <a:ext cx="5380115" cy="914400"/>
          </a:xfrm>
          <a:prstGeom prst="roundRect">
            <a:avLst/>
          </a:prstGeom>
          <a:solidFill>
            <a:srgbClr val="F6FD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277091" y="221673"/>
            <a:ext cx="11651674" cy="6386946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392</Words>
  <Application>Microsoft Office PowerPoint</Application>
  <PresentationFormat>Widescreen</PresentationFormat>
  <Paragraphs>71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88018</dc:creator>
  <cp:lastModifiedBy>88018</cp:lastModifiedBy>
  <cp:revision>33</cp:revision>
  <dcterms:created xsi:type="dcterms:W3CDTF">2021-06-01T11:10:03Z</dcterms:created>
  <dcterms:modified xsi:type="dcterms:W3CDTF">2021-06-06T05:12:13Z</dcterms:modified>
</cp:coreProperties>
</file>