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8"/>
  </p:notesMasterIdLst>
  <p:sldIdLst>
    <p:sldId id="296" r:id="rId2"/>
    <p:sldId id="289" r:id="rId3"/>
    <p:sldId id="267" r:id="rId4"/>
    <p:sldId id="306" r:id="rId5"/>
    <p:sldId id="298" r:id="rId6"/>
    <p:sldId id="312" r:id="rId7"/>
    <p:sldId id="313" r:id="rId8"/>
    <p:sldId id="314" r:id="rId9"/>
    <p:sldId id="308" r:id="rId10"/>
    <p:sldId id="307" r:id="rId11"/>
    <p:sldId id="310" r:id="rId12"/>
    <p:sldId id="315" r:id="rId13"/>
    <p:sldId id="295" r:id="rId14"/>
    <p:sldId id="300" r:id="rId15"/>
    <p:sldId id="271" r:id="rId16"/>
    <p:sldId id="29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ofi Uddin" initials="SU" lastIdx="1" clrIdx="0">
    <p:extLst>
      <p:ext uri="{19B8F6BF-5375-455C-9EA6-DF929625EA0E}">
        <p15:presenceInfo xmlns:p15="http://schemas.microsoft.com/office/powerpoint/2012/main" userId="1a715b9e5b855d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3333FF"/>
    <a:srgbClr val="CC0099"/>
    <a:srgbClr val="660066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4" autoAdjust="0"/>
    <p:restoredTop sz="92473" autoAdjust="0"/>
  </p:normalViewPr>
  <p:slideViewPr>
    <p:cSldViewPr>
      <p:cViewPr varScale="1">
        <p:scale>
          <a:sx n="67" d="100"/>
          <a:sy n="67" d="100"/>
        </p:scale>
        <p:origin x="804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5223C-04C1-4AEC-BE96-7A500EC0E6EE}" type="datetimeFigureOut">
              <a:rPr lang="en-US" smtClean="0"/>
              <a:pPr/>
              <a:t>05-Jun-21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248BA1-8D25-4E90-AF68-720820B10D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48BA1-8D25-4E90-AF68-720820B10D4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48BA1-8D25-4E90-AF68-720820B10D4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05-Jun-21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046818"/>
      </p:ext>
    </p:extLst>
  </p:cSld>
  <p:clrMapOvr>
    <a:masterClrMapping/>
  </p:clrMapOvr>
  <p:transition spd="slow">
    <p:cover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576246"/>
      </p:ext>
    </p:extLst>
  </p:cSld>
  <p:clrMapOvr>
    <a:masterClrMapping/>
  </p:clrMapOvr>
  <p:transition spd="slow">
    <p:cover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05-Jun-21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764836"/>
      </p:ext>
    </p:extLst>
  </p:cSld>
  <p:clrMapOvr>
    <a:masterClrMapping/>
  </p:clrMapOvr>
  <p:transition spd="slow">
    <p:cover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023672"/>
      </p:ext>
    </p:extLst>
  </p:cSld>
  <p:clrMapOvr>
    <a:masterClrMapping/>
  </p:clrMapOvr>
  <p:transition spd="slow">
    <p:cover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05-Jun-21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398753"/>
      </p:ext>
    </p:extLst>
  </p:cSld>
  <p:clrMapOvr>
    <a:masterClrMapping/>
  </p:clrMapOvr>
  <p:transition spd="slow">
    <p:cover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287555"/>
      </p:ext>
    </p:extLst>
  </p:cSld>
  <p:clrMapOvr>
    <a:masterClrMapping/>
  </p:clrMapOvr>
  <p:transition spd="slow">
    <p:cover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05-Jun-21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11374"/>
      </p:ext>
    </p:extLst>
  </p:cSld>
  <p:clrMapOvr>
    <a:masterClrMapping/>
  </p:clrMapOvr>
  <p:transition spd="slow">
    <p:cover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05-Jun-21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84851"/>
      </p:ext>
    </p:extLst>
  </p:cSld>
  <p:clrMapOvr>
    <a:masterClrMapping/>
  </p:clrMapOvr>
  <p:transition spd="slow">
    <p:cover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05-Jun-21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201475"/>
      </p:ext>
    </p:extLst>
  </p:cSld>
  <p:clrMapOvr>
    <a:masterClrMapping/>
  </p:clrMapOvr>
  <p:transition spd="slow">
    <p:cover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05-Jun-21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476089"/>
      </p:ext>
    </p:extLst>
  </p:cSld>
  <p:clrMapOvr>
    <a:masterClrMapping/>
  </p:clrMapOvr>
  <p:transition spd="slow">
    <p:cover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60736"/>
      </p:ext>
    </p:extLst>
  </p:cSld>
  <p:clrMapOvr>
    <a:masterClrMapping/>
  </p:clrMapOvr>
  <p:transition spd="slow">
    <p:cover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05-Jun-21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93063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spd="slow">
    <p:cover dir="ld"/>
  </p:transition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6-Point Star 1"/>
          <p:cNvSpPr/>
          <p:nvPr/>
        </p:nvSpPr>
        <p:spPr>
          <a:xfrm>
            <a:off x="3848100" y="457200"/>
            <a:ext cx="4495800" cy="1676400"/>
          </a:xfrm>
          <a:prstGeom prst="star16">
            <a:avLst>
              <a:gd name="adj" fmla="val 4022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নির্দেশনা স্লাইড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lded Corner 3"/>
          <p:cNvSpPr/>
          <p:nvPr/>
        </p:nvSpPr>
        <p:spPr>
          <a:xfrm>
            <a:off x="2667000" y="1524000"/>
            <a:ext cx="6934200" cy="4114800"/>
          </a:xfrm>
          <a:prstGeom prst="foldedCorne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57300" y="2362200"/>
            <a:ext cx="9677400" cy="2985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পাঠটি শ্রেণি কক্ষে উপস্থাপনের সময় প্রয়োজনীয় নির্দেশনা প্রতিটি স্লাইডের নিচে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Slide Note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সংযোজন করা হয়েছে । আশা করি সম্মানিত শিক্ষকগণ পাঠটি উপস্থাপনের পূর্বে উল্লেখিত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Note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দেখে নিবেন। এছাড়াও শিক্ষক প্রয়োজনবোধে তাঁর নিজস্ব কৌশল প্রয়োগ করতে পারবেন।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ver dir="l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160048-0928-4B7D-96FA-79061A91B97F}"/>
              </a:ext>
            </a:extLst>
          </p:cNvPr>
          <p:cNvSpPr/>
          <p:nvPr/>
        </p:nvSpPr>
        <p:spPr>
          <a:xfrm>
            <a:off x="6858000" y="4876800"/>
            <a:ext cx="4495800" cy="76200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74A823A-A31D-4582-BAC6-432297CA5281}"/>
              </a:ext>
            </a:extLst>
          </p:cNvPr>
          <p:cNvSpPr/>
          <p:nvPr/>
        </p:nvSpPr>
        <p:spPr>
          <a:xfrm>
            <a:off x="152400" y="3352800"/>
            <a:ext cx="5791200" cy="1524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FB8641-E2E7-4B49-A988-4EF5FD14F9BB}"/>
              </a:ext>
            </a:extLst>
          </p:cNvPr>
          <p:cNvSpPr/>
          <p:nvPr/>
        </p:nvSpPr>
        <p:spPr>
          <a:xfrm>
            <a:off x="6400800" y="3276600"/>
            <a:ext cx="5486400" cy="1524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E5AFE4-2007-4BF3-B344-16B23EAC6246}"/>
              </a:ext>
            </a:extLst>
          </p:cNvPr>
          <p:cNvSpPr txBox="1"/>
          <p:nvPr/>
        </p:nvSpPr>
        <p:spPr>
          <a:xfrm>
            <a:off x="3395662" y="152400"/>
            <a:ext cx="5400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ডিউটি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Duty-D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FA3326-62EE-432F-871C-44B6104B4516}"/>
              </a:ext>
            </a:extLst>
          </p:cNvPr>
          <p:cNvSpPr txBox="1"/>
          <p:nvPr/>
        </p:nvSpPr>
        <p:spPr>
          <a:xfrm>
            <a:off x="76200" y="5633858"/>
            <a:ext cx="1203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1m</a:t>
            </a:r>
            <a:r>
              <a:rPr lang="en-US" sz="3200" b="1" baseline="30000" dirty="0"/>
              <a:t>3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B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প্রিয়ড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ব্যাপী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হেক্টর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পরিপক্ক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Duty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ডিউটি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(D)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(ha)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FC3EC2-AF9C-4B0D-BA3D-C79AB5486DA2}"/>
              </a:ext>
            </a:extLst>
          </p:cNvPr>
          <p:cNvSpPr txBox="1"/>
          <p:nvPr/>
        </p:nvSpPr>
        <p:spPr>
          <a:xfrm>
            <a:off x="6324600" y="3276600"/>
            <a:ext cx="5715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Volume of water store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=D(1ha)×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  <a:cs typeface="NikoshBAN" pitchFamily="2" charset="0"/>
              </a:rPr>
              <a:t> ∆(1m)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=10000m</a:t>
            </a:r>
            <a:r>
              <a:rPr lang="en-US" sz="2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×1m×D×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  <a:cs typeface="NikoshBAN" pitchFamily="2" charset="0"/>
              </a:rPr>
              <a:t>∆=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D×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  <a:cs typeface="NikoshBAN" pitchFamily="2" charset="0"/>
              </a:rPr>
              <a:t>∆10000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800" b="1" baseline="30000" dirty="0"/>
              <a:t>3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8E995A9-4569-4E39-B10E-5D3780B3C3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5" b="22000"/>
          <a:stretch/>
        </p:blipFill>
        <p:spPr>
          <a:xfrm>
            <a:off x="457200" y="990600"/>
            <a:ext cx="4267200" cy="2286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19696F7-B79E-4834-B6B5-02F0C6EBFC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990600"/>
            <a:ext cx="4267200" cy="22098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853C589-E60E-4224-B604-626316A72B26}"/>
              </a:ext>
            </a:extLst>
          </p:cNvPr>
          <p:cNvSpPr txBox="1"/>
          <p:nvPr/>
        </p:nvSpPr>
        <p:spPr>
          <a:xfrm>
            <a:off x="228600" y="3424237"/>
            <a:ext cx="58674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Volume of water supply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=1m</a:t>
            </a:r>
            <a:r>
              <a:rPr lang="en-US" sz="2800" b="1" baseline="30000" dirty="0"/>
              <a:t>3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B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ব্যাপী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1m</a:t>
            </a:r>
            <a:r>
              <a:rPr lang="en-US" sz="2800" b="1" baseline="30000" dirty="0"/>
              <a:t>3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×B</a:t>
            </a:r>
          </a:p>
          <a:p>
            <a:r>
              <a:rPr lang="en-US" sz="2800" dirty="0"/>
              <a:t>=B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× </a:t>
            </a:r>
            <a:r>
              <a:rPr lang="en-US" sz="2800" dirty="0"/>
              <a:t>24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×60 ×60m</a:t>
            </a:r>
            <a:r>
              <a:rPr lang="en-US" sz="2800" b="1" baseline="30000" dirty="0"/>
              <a:t>3</a:t>
            </a:r>
            <a:r>
              <a:rPr lang="en-US" sz="2800" dirty="0"/>
              <a:t>=B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sz="2800" dirty="0"/>
              <a:t>86400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800" b="1" baseline="30000" dirty="0"/>
              <a:t>3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1659D7-D043-4F6F-AF0E-D0555A030F7D}"/>
              </a:ext>
            </a:extLst>
          </p:cNvPr>
          <p:cNvSpPr txBox="1"/>
          <p:nvPr/>
        </p:nvSpPr>
        <p:spPr>
          <a:xfrm>
            <a:off x="609600" y="4724400"/>
            <a:ext cx="1074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So, 8.64 B = D ×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  <a:cs typeface="NikoshBAN" pitchFamily="2" charset="0"/>
              </a:rPr>
              <a:t>∆ or  D = 8.64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× B /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  <a:cs typeface="NikoshBAN" pitchFamily="2" charset="0"/>
              </a:rPr>
              <a:t> ∆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100757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12" grpId="0" animBg="1"/>
      <p:bldP spid="4" grpId="0"/>
      <p:bldP spid="5" grpId="0"/>
      <p:bldP spid="19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804DB24-8B6E-4C23-89CA-4F99C31BE236}"/>
              </a:ext>
            </a:extLst>
          </p:cNvPr>
          <p:cNvSpPr/>
          <p:nvPr/>
        </p:nvSpPr>
        <p:spPr>
          <a:xfrm>
            <a:off x="800100" y="3695700"/>
            <a:ext cx="10591800" cy="1143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C28412-3459-407B-BE4D-BD08571ADA1D}"/>
              </a:ext>
            </a:extLst>
          </p:cNvPr>
          <p:cNvSpPr txBox="1"/>
          <p:nvPr/>
        </p:nvSpPr>
        <p:spPr>
          <a:xfrm>
            <a:off x="1181100" y="152400"/>
            <a:ext cx="982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Pump Capacity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পাম্প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ক্যাপাসিটি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46D762-AF5B-44B7-836A-39E7F00189F8}"/>
              </a:ext>
            </a:extLst>
          </p:cNvPr>
          <p:cNvSpPr txBox="1"/>
          <p:nvPr/>
        </p:nvSpPr>
        <p:spPr>
          <a:xfrm>
            <a:off x="762000" y="3657600"/>
            <a:ext cx="10591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 sec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কোন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পাম্প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যত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পানি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সরবরাহ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করতে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পারে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তাকে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উক্ত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পাম্পের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capacity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বলে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।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উহাকে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cumec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বলে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।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37EB87-486E-4CAE-B706-01DCE57EAD75}"/>
              </a:ext>
            </a:extLst>
          </p:cNvPr>
          <p:cNvSpPr/>
          <p:nvPr/>
        </p:nvSpPr>
        <p:spPr>
          <a:xfrm>
            <a:off x="781050" y="5257800"/>
            <a:ext cx="10629900" cy="1143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E2AB2A-B9FC-460D-BA36-67188104FE2D}"/>
              </a:ext>
            </a:extLst>
          </p:cNvPr>
          <p:cNvSpPr txBox="1"/>
          <p:nvPr/>
        </p:nvSpPr>
        <p:spPr>
          <a:xfrm>
            <a:off x="762000" y="5029200"/>
            <a:ext cx="10668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 sec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কোন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পাম্প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যত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ft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পানি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সরবরাহ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করতে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পারে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তাকে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উক্ত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পাম্পের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capacity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বলে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।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উহাকে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 cusec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বলে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।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F3597C7-D0A3-47DB-AF63-A7B4AE874930}"/>
              </a:ext>
            </a:extLst>
          </p:cNvPr>
          <p:cNvGrpSpPr/>
          <p:nvPr/>
        </p:nvGrpSpPr>
        <p:grpSpPr>
          <a:xfrm>
            <a:off x="3086100" y="1219200"/>
            <a:ext cx="6019800" cy="2209800"/>
            <a:chOff x="1447800" y="1219200"/>
            <a:chExt cx="5467350" cy="177165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933B21E-E4C8-410E-B28D-F1AD140764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333" t="17554" b="31027"/>
            <a:stretch/>
          </p:blipFill>
          <p:spPr>
            <a:xfrm>
              <a:off x="1447800" y="1219200"/>
              <a:ext cx="2798494" cy="177165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C27B69E-B103-4028-B9D4-F36247024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1000" y="1219200"/>
              <a:ext cx="2724150" cy="1752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5709206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7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16E2B1F-703C-424F-B9DD-6C9075F13CB5}"/>
              </a:ext>
            </a:extLst>
          </p:cNvPr>
          <p:cNvSpPr txBox="1"/>
          <p:nvPr/>
        </p:nvSpPr>
        <p:spPr>
          <a:xfrm>
            <a:off x="1314450" y="3124200"/>
            <a:ext cx="9563100" cy="1305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ধানের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জন্য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B=120 days, ∆ = 110 cm,  Total area =1200ha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হলে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Duty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এবং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Pump Capacity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কত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808AF3-D73A-44F4-B099-E9B1E07F8525}"/>
              </a:ext>
            </a:extLst>
          </p:cNvPr>
          <p:cNvSpPr txBox="1"/>
          <p:nvPr/>
        </p:nvSpPr>
        <p:spPr>
          <a:xfrm>
            <a:off x="285750" y="4648200"/>
            <a:ext cx="11620500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Solution: D=864×B/∆=864×120/110=942.55 ha/cusec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Total capacity=1200/942.55=1.27 cusec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500649-33AE-4E25-85A2-68AA7AC15DEB}"/>
              </a:ext>
            </a:extLst>
          </p:cNvPr>
          <p:cNvSpPr txBox="1"/>
          <p:nvPr/>
        </p:nvSpPr>
        <p:spPr>
          <a:xfrm>
            <a:off x="1181100" y="152400"/>
            <a:ext cx="982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Pump Capacity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পাম্প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ক্যাপাসিটি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F90FF71-AE7E-488A-A411-E9B3EA6CD889}"/>
              </a:ext>
            </a:extLst>
          </p:cNvPr>
          <p:cNvGrpSpPr/>
          <p:nvPr/>
        </p:nvGrpSpPr>
        <p:grpSpPr>
          <a:xfrm>
            <a:off x="3200400" y="1219200"/>
            <a:ext cx="5791200" cy="1905000"/>
            <a:chOff x="1447800" y="1219200"/>
            <a:chExt cx="5467350" cy="177165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A46DA12-36B6-4571-8991-A727874BEA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333" t="17554" b="31027"/>
            <a:stretch/>
          </p:blipFill>
          <p:spPr>
            <a:xfrm>
              <a:off x="1447800" y="1219200"/>
              <a:ext cx="2798494" cy="177165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02D42B5-F686-4284-A512-C991432EDF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1000" y="1219200"/>
              <a:ext cx="2724150" cy="1752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6435787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00200" y="4572000"/>
            <a:ext cx="89916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dirty="0" err="1">
                <a:ln w="11430"/>
                <a:latin typeface="NikoshBAN" pitchFamily="2" charset="0"/>
                <a:cs typeface="NikoshBAN" pitchFamily="2" charset="0"/>
              </a:rPr>
              <a:t>ডিউটি</a:t>
            </a:r>
            <a:r>
              <a:rPr lang="en-US" sz="3600" dirty="0">
                <a:ln w="11430"/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n w="11430"/>
                <a:latin typeface="NikoshBAN" pitchFamily="2" charset="0"/>
                <a:cs typeface="NikoshBAN" pitchFamily="2" charset="0"/>
              </a:rPr>
              <a:t>ডেল্টা</a:t>
            </a:r>
            <a:r>
              <a:rPr lang="en-US" sz="3600" dirty="0">
                <a:ln w="11430"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n w="11430"/>
                <a:latin typeface="NikoshBAN" pitchFamily="2" charset="0"/>
                <a:cs typeface="NikoshBAN" pitchFamily="2" charset="0"/>
              </a:rPr>
              <a:t>বেইজ</a:t>
            </a:r>
            <a:r>
              <a:rPr lang="en-US" sz="36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1430"/>
                <a:latin typeface="NikoshBAN" pitchFamily="2" charset="0"/>
                <a:cs typeface="NikoshBAN" pitchFamily="2" charset="0"/>
              </a:rPr>
              <a:t>প্রিয়ডের</a:t>
            </a:r>
            <a:r>
              <a:rPr lang="en-US" sz="36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1430"/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1430"/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36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1430"/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US" sz="36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1430"/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0"/>
            <a:ext cx="91440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7200" y="6096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4B9A16-1F13-4991-928A-A6DE74C7C5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65" b="98953" l="114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277" y="1981200"/>
            <a:ext cx="3163446" cy="2297407"/>
          </a:xfrm>
          <a:prstGeom prst="rect">
            <a:avLst/>
          </a:prstGeom>
        </p:spPr>
      </p:pic>
    </p:spTree>
  </p:cSld>
  <p:clrMapOvr>
    <a:masterClrMapping/>
  </p:clrMapOvr>
  <p:transition spd="slow">
    <p:cover dir="l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38700" y="1524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192C04-894F-4FC3-A938-87F97A5F38C7}"/>
              </a:ext>
            </a:extLst>
          </p:cNvPr>
          <p:cNvSpPr txBox="1"/>
          <p:nvPr/>
        </p:nvSpPr>
        <p:spPr>
          <a:xfrm>
            <a:off x="1371600" y="1755465"/>
            <a:ext cx="9448800" cy="3347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ইরিগেশন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চ্যানেল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ডিউটি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ডেল্টা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বেইজ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প্রিয়ডের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সংগা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পাম্প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ক্যাপাসিটি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পাম্প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ক্যাপাসিটি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কৌশল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bn-IN" sz="3600" dirty="0"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68C3AF9-A2E6-4995-9D18-9819C6808B3D}"/>
              </a:ext>
            </a:extLst>
          </p:cNvPr>
          <p:cNvSpPr/>
          <p:nvPr/>
        </p:nvSpPr>
        <p:spPr>
          <a:xfrm>
            <a:off x="381000" y="4419600"/>
            <a:ext cx="11430000" cy="1219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419100" y="4191000"/>
            <a:ext cx="11353800" cy="224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ধানের</a:t>
            </a:r>
            <a:r>
              <a:rPr lang="en-US" sz="32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জন্য</a:t>
            </a:r>
            <a:r>
              <a:rPr lang="en-US" sz="32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B=140 days, ∆=134cm,  Total area=1200ha </a:t>
            </a:r>
            <a:r>
              <a:rPr lang="en-US" sz="32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হলে</a:t>
            </a:r>
            <a:r>
              <a:rPr lang="en-US" sz="32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Duty </a:t>
            </a:r>
            <a:r>
              <a:rPr lang="en-US" sz="32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এবং</a:t>
            </a:r>
            <a:r>
              <a:rPr lang="en-US" sz="32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Pump Capacity </a:t>
            </a:r>
            <a:r>
              <a:rPr lang="en-US" sz="32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কত</a:t>
            </a:r>
            <a:r>
              <a:rPr lang="en-US" sz="32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 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Ans: D=902.7 ha/cusec, Capacity Q= 1.33 cusec</a:t>
            </a:r>
            <a:endParaRPr lang="bn-IN" sz="2000" dirty="0">
              <a:solidFill>
                <a:srgbClr val="3333FF"/>
              </a:solidFill>
              <a:latin typeface="Arial" panose="020B0604020202020204" pitchFamily="34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10100" y="6858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C5E966-29BB-4669-BAB4-49EC520A2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7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837" y="1524000"/>
            <a:ext cx="2600325" cy="2600325"/>
          </a:xfrm>
          <a:prstGeom prst="rect">
            <a:avLst/>
          </a:prstGeom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2349073"/>
            <a:ext cx="8839200" cy="450892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700" b="1" kern="1400" dirty="0">
                <a:solidFill>
                  <a:srgbClr val="FF00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4000" b="1" kern="1400" dirty="0">
              <a:solidFill>
                <a:srgbClr val="FF00FF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FB8D38-5E80-4822-9FE4-D5CFADEF0D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3" b="100000" l="9982" r="904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71" r="35771"/>
          <a:stretch/>
        </p:blipFill>
        <p:spPr>
          <a:xfrm rot="5400000">
            <a:off x="4503630" y="355389"/>
            <a:ext cx="3184739" cy="296248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3.7037E-6 L 0 -0.07223 " pathEditMode="relative" rAng="0" ptsTypes="AA">
                                      <p:cBhvr>
                                        <p:cTn id="12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2667000"/>
            <a:ext cx="9677400" cy="35814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bn-IN" sz="41300" b="1" dirty="0">
                <a:ln>
                  <a:solidFill>
                    <a:schemeClr val="tx1"/>
                  </a:solidFill>
                </a:ln>
                <a:solidFill>
                  <a:srgbClr val="FF00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41300" b="1" dirty="0">
              <a:ln>
                <a:solidFill>
                  <a:schemeClr val="tx1"/>
                </a:solidFill>
              </a:ln>
              <a:solidFill>
                <a:srgbClr val="FF00FF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FAF4F5-4860-49F8-9AB8-5C410C84C1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48" b="97611" l="2326" r="970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041" b="23038"/>
          <a:stretch/>
        </p:blipFill>
        <p:spPr>
          <a:xfrm>
            <a:off x="4848225" y="228600"/>
            <a:ext cx="2495550" cy="258986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AB86A3F-FD05-4E41-922E-8D80077107F0}"/>
              </a:ext>
            </a:extLst>
          </p:cNvPr>
          <p:cNvSpPr txBox="1">
            <a:spLocks/>
          </p:cNvSpPr>
          <p:nvPr/>
        </p:nvSpPr>
        <p:spPr>
          <a:xfrm>
            <a:off x="7250664" y="868010"/>
            <a:ext cx="3313247" cy="7499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A2B6B99-0E45-43BD-94A6-B06F00878026}"/>
              </a:ext>
            </a:extLst>
          </p:cNvPr>
          <p:cNvSpPr txBox="1">
            <a:spLocks/>
          </p:cNvSpPr>
          <p:nvPr/>
        </p:nvSpPr>
        <p:spPr>
          <a:xfrm>
            <a:off x="6400800" y="4876800"/>
            <a:ext cx="5029200" cy="7620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জমিতে</a:t>
            </a:r>
            <a:r>
              <a:rPr lang="en-US" sz="36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সরবরাহ</a:t>
            </a:r>
            <a:r>
              <a:rPr lang="en-US" sz="36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সেচ</a:t>
            </a:r>
            <a:r>
              <a:rPr lang="en-US" sz="36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নালা</a:t>
            </a:r>
            <a:endParaRPr lang="en-US" sz="3600" dirty="0">
              <a:ln w="0"/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874CB0-725E-487A-BED1-39F3CFE66AFA}"/>
              </a:ext>
            </a:extLst>
          </p:cNvPr>
          <p:cNvSpPr/>
          <p:nvPr/>
        </p:nvSpPr>
        <p:spPr>
          <a:xfrm>
            <a:off x="6324600" y="723900"/>
            <a:ext cx="5222223" cy="5410200"/>
          </a:xfrm>
          <a:prstGeom prst="rect">
            <a:avLst/>
          </a:prstGeom>
          <a:noFill/>
          <a:ln w="571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1">
            <a:extLst>
              <a:ext uri="{FF2B5EF4-FFF2-40B4-BE49-F238E27FC236}">
                <a16:creationId xmlns:a16="http://schemas.microsoft.com/office/drawing/2014/main" id="{DC72A79B-396B-4860-A71A-001E72060BDA}"/>
              </a:ext>
            </a:extLst>
          </p:cNvPr>
          <p:cNvSpPr/>
          <p:nvPr/>
        </p:nvSpPr>
        <p:spPr>
          <a:xfrm>
            <a:off x="7162800" y="2509832"/>
            <a:ext cx="3488974" cy="62468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ফার্ম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মেশিনারি-১</a:t>
            </a:r>
          </a:p>
        </p:txBody>
      </p:sp>
      <p:sp>
        <p:nvSpPr>
          <p:cNvPr id="14" name="Rounded Rectangle 12">
            <a:extLst>
              <a:ext uri="{FF2B5EF4-FFF2-40B4-BE49-F238E27FC236}">
                <a16:creationId xmlns:a16="http://schemas.microsoft.com/office/drawing/2014/main" id="{D3B14081-A35B-48AC-92A3-F536A1A6CA1C}"/>
              </a:ext>
            </a:extLst>
          </p:cNvPr>
          <p:cNvSpPr/>
          <p:nvPr/>
        </p:nvSpPr>
        <p:spPr>
          <a:xfrm>
            <a:off x="7250664" y="1824032"/>
            <a:ext cx="3313246" cy="611126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3">
            <a:extLst>
              <a:ext uri="{FF2B5EF4-FFF2-40B4-BE49-F238E27FC236}">
                <a16:creationId xmlns:a16="http://schemas.microsoft.com/office/drawing/2014/main" id="{AB64DC1B-BE1A-4A3E-BA58-7AA5AED6D3A7}"/>
              </a:ext>
            </a:extLst>
          </p:cNvPr>
          <p:cNvSpPr/>
          <p:nvPr/>
        </p:nvSpPr>
        <p:spPr>
          <a:xfrm>
            <a:off x="7391400" y="4114800"/>
            <a:ext cx="2969119" cy="61157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Rounded Rectangle 14">
            <a:extLst>
              <a:ext uri="{FF2B5EF4-FFF2-40B4-BE49-F238E27FC236}">
                <a16:creationId xmlns:a16="http://schemas.microsoft.com/office/drawing/2014/main" id="{C897617C-C37A-43DF-AB84-8B42723BBFF7}"/>
              </a:ext>
            </a:extLst>
          </p:cNvPr>
          <p:cNvSpPr/>
          <p:nvPr/>
        </p:nvSpPr>
        <p:spPr>
          <a:xfrm>
            <a:off x="7391400" y="3276600"/>
            <a:ext cx="2791000" cy="593195"/>
          </a:xfrm>
          <a:prstGeom prst="roundRect">
            <a:avLst/>
          </a:prstGeom>
          <a:solidFill>
            <a:schemeClr val="tx2">
              <a:lumMod val="1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১.15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B7DC563-1BA9-4EF7-89C9-C7C869507E04}"/>
              </a:ext>
            </a:extLst>
          </p:cNvPr>
          <p:cNvGrpSpPr/>
          <p:nvPr/>
        </p:nvGrpSpPr>
        <p:grpSpPr>
          <a:xfrm>
            <a:off x="636563" y="723899"/>
            <a:ext cx="5174365" cy="5410199"/>
            <a:chOff x="636563" y="723899"/>
            <a:chExt cx="5366337" cy="541019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B9C3899-1549-465A-B234-4E2E189091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1" t="641" r="2963" b="10563"/>
            <a:stretch/>
          </p:blipFill>
          <p:spPr>
            <a:xfrm>
              <a:off x="636563" y="723899"/>
              <a:ext cx="5366337" cy="5410199"/>
            </a:xfrm>
            <a:prstGeom prst="rect">
              <a:avLst/>
            </a:prstGeom>
            <a:ln w="57150">
              <a:solidFill>
                <a:schemeClr val="accent5">
                  <a:lumMod val="40000"/>
                  <a:lumOff val="60000"/>
                </a:schemeClr>
              </a:solidFill>
            </a:ln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3B9785F-E254-441F-B037-EBBAE973EA4D}"/>
                </a:ext>
              </a:extLst>
            </p:cNvPr>
            <p:cNvSpPr/>
            <p:nvPr/>
          </p:nvSpPr>
          <p:spPr>
            <a:xfrm>
              <a:off x="4696621" y="4719343"/>
              <a:ext cx="1127765" cy="271756"/>
            </a:xfrm>
            <a:prstGeom prst="rect">
              <a:avLst/>
            </a:prstGeom>
            <a:solidFill>
              <a:srgbClr val="0000CC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MIEB 19010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511AE79-071C-4BB7-A16F-BC74D442EAE5}"/>
                </a:ext>
              </a:extLst>
            </p:cNvPr>
            <p:cNvSpPr/>
            <p:nvPr/>
          </p:nvSpPr>
          <p:spPr>
            <a:xfrm>
              <a:off x="4085791" y="5410200"/>
              <a:ext cx="1415918" cy="271756"/>
            </a:xfrm>
            <a:prstGeom prst="rect">
              <a:avLst/>
            </a:prstGeom>
            <a:noFill/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01730-878558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B3E30DE-256E-4A1D-BBDA-F02612DF97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8823" y="1524000"/>
              <a:ext cx="2757797" cy="2812861"/>
            </a:xfrm>
            <a:prstGeom prst="rect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</p:pic>
      </p:grp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554760B-2F2C-4190-9156-ADDC43D9B690}"/>
              </a:ext>
            </a:extLst>
          </p:cNvPr>
          <p:cNvSpPr txBox="1"/>
          <p:nvPr/>
        </p:nvSpPr>
        <p:spPr>
          <a:xfrm>
            <a:off x="4248150" y="228600"/>
            <a:ext cx="36957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চিত্রটি লক্ষ্য কর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190D884-9ACA-4255-975B-76BA6D57CE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96"/>
          <a:stretch/>
        </p:blipFill>
        <p:spPr>
          <a:xfrm>
            <a:off x="421266" y="1221849"/>
            <a:ext cx="5608369" cy="51027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966B354-BF46-42CD-B667-368778E43A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219200"/>
            <a:ext cx="5786437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119725"/>
      </p:ext>
    </p:extLst>
  </p:cSld>
  <p:clrMapOvr>
    <a:masterClrMapping/>
  </p:clrMapOvr>
  <p:transition spd="slow">
    <p:cover dir="l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52700" y="457200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998E4D-610A-4646-8002-B5704354F1DE}"/>
              </a:ext>
            </a:extLst>
          </p:cNvPr>
          <p:cNvSpPr txBox="1"/>
          <p:nvPr/>
        </p:nvSpPr>
        <p:spPr>
          <a:xfrm>
            <a:off x="2781300" y="563880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জমিতে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সরবরাহ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সেচ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নালা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851E8D-B8E9-4436-BAAB-DEF2BC2FA6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71600"/>
            <a:ext cx="5334000" cy="38243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8C2A37-080E-49BB-883F-BE90F8C13B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371600"/>
            <a:ext cx="6089904" cy="3810000"/>
          </a:xfrm>
          <a:prstGeom prst="rect">
            <a:avLst/>
          </a:prstGeom>
        </p:spPr>
      </p:pic>
    </p:spTree>
  </p:cSld>
  <p:clrMapOvr>
    <a:masterClrMapping/>
  </p:clrMapOvr>
  <p:transition spd="slow">
    <p:cover dir="l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D3E320-724A-4C55-9F17-7BEA75E84A0B}"/>
              </a:ext>
            </a:extLst>
          </p:cNvPr>
          <p:cNvSpPr txBox="1"/>
          <p:nvPr/>
        </p:nvSpPr>
        <p:spPr>
          <a:xfrm>
            <a:off x="1676400" y="1295400"/>
            <a:ext cx="6522720" cy="707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  <a:r>
              <a:rPr lang="en-US" sz="40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....</a:t>
            </a:r>
            <a:endParaRPr lang="bn-IN" sz="40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BE41AE-8E59-4F3A-BB6F-EEFD0485E40D}"/>
              </a:ext>
            </a:extLst>
          </p:cNvPr>
          <p:cNvSpPr txBox="1"/>
          <p:nvPr/>
        </p:nvSpPr>
        <p:spPr>
          <a:xfrm>
            <a:off x="171450" y="2057400"/>
            <a:ext cx="11849100" cy="3347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ইরিগেশন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চ্যানেল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3600" dirty="0"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ডেল্টা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ডিউটি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বেইজ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প্রিয়ড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সংগা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3600" dirty="0"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এফ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পি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মেট্রিক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পাম্প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ক্যাপাসিটির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bn-IN" sz="3600" dirty="0"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সেচ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পাম্প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কতটুকু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জমিতে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সেচ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bn-IN" sz="3600" dirty="0"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D3A590-84D2-4F08-AC10-203A0B847F0F}"/>
              </a:ext>
            </a:extLst>
          </p:cNvPr>
          <p:cNvSpPr txBox="1"/>
          <p:nvPr/>
        </p:nvSpPr>
        <p:spPr>
          <a:xfrm>
            <a:off x="4724400" y="228600"/>
            <a:ext cx="27432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0065913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427F9F-6D20-487E-9048-87BA71522696}"/>
              </a:ext>
            </a:extLst>
          </p:cNvPr>
          <p:cNvSpPr txBox="1"/>
          <p:nvPr/>
        </p:nvSpPr>
        <p:spPr>
          <a:xfrm>
            <a:off x="533400" y="457200"/>
            <a:ext cx="1112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ইরিগেশন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চ্যানেল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Irrigation Channel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664E1C-2E00-442F-8546-D1326A7856AF}"/>
              </a:ext>
            </a:extLst>
          </p:cNvPr>
          <p:cNvSpPr txBox="1"/>
          <p:nvPr/>
        </p:nvSpPr>
        <p:spPr>
          <a:xfrm>
            <a:off x="533400" y="4953000"/>
            <a:ext cx="1112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চ্যানেল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নালার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সেচ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ফসলে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ইরিগেশন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চ্যানেল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833C4F-5E9F-4C5E-971E-8E7BEE0E8E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371600"/>
            <a:ext cx="51816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150466"/>
      </p:ext>
    </p:extLst>
  </p:cSld>
  <p:clrMapOvr>
    <a:masterClrMapping/>
  </p:clrMapOvr>
  <p:transition spd="slow">
    <p:cover dir="l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AF44E554-F453-43B7-9C0B-75C36A14628E}"/>
              </a:ext>
            </a:extLst>
          </p:cNvPr>
          <p:cNvSpPr txBox="1"/>
          <p:nvPr/>
        </p:nvSpPr>
        <p:spPr>
          <a:xfrm>
            <a:off x="3402806" y="152400"/>
            <a:ext cx="5386388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Delta (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ডেল্টা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)-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  <a:cs typeface="NikoshBAN" pitchFamily="2" charset="0"/>
              </a:rPr>
              <a:t>∆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368CDF-3958-4721-9E66-078D25BD40EB}"/>
              </a:ext>
            </a:extLst>
          </p:cNvPr>
          <p:cNvSpPr/>
          <p:nvPr/>
        </p:nvSpPr>
        <p:spPr>
          <a:xfrm>
            <a:off x="266700" y="5562600"/>
            <a:ext cx="11658600" cy="990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ডেল্টা</a:t>
            </a:r>
            <a:r>
              <a:rPr lang="en-US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∆=</a:t>
            </a:r>
            <a:r>
              <a:rPr lang="en-US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১০+২০+৩০+২০=৮০ </a:t>
            </a:r>
            <a:r>
              <a:rPr lang="en-US" sz="6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endParaRPr lang="en-US" sz="6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Cylinder 19">
            <a:extLst>
              <a:ext uri="{FF2B5EF4-FFF2-40B4-BE49-F238E27FC236}">
                <a16:creationId xmlns:a16="http://schemas.microsoft.com/office/drawing/2014/main" id="{91A2F3BA-65D9-4C62-A25B-12B4C3DF5433}"/>
              </a:ext>
            </a:extLst>
          </p:cNvPr>
          <p:cNvSpPr/>
          <p:nvPr/>
        </p:nvSpPr>
        <p:spPr>
          <a:xfrm>
            <a:off x="4343400" y="4381500"/>
            <a:ext cx="3405352" cy="1107160"/>
          </a:xfrm>
          <a:prstGeom prst="ca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3333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1Irri-10 cm</a:t>
            </a:r>
          </a:p>
        </p:txBody>
      </p:sp>
      <p:sp>
        <p:nvSpPr>
          <p:cNvPr id="21" name="Cylinder 20">
            <a:extLst>
              <a:ext uri="{FF2B5EF4-FFF2-40B4-BE49-F238E27FC236}">
                <a16:creationId xmlns:a16="http://schemas.microsoft.com/office/drawing/2014/main" id="{780367B6-BC87-4EE6-AA01-3668AABD8C24}"/>
              </a:ext>
            </a:extLst>
          </p:cNvPr>
          <p:cNvSpPr/>
          <p:nvPr/>
        </p:nvSpPr>
        <p:spPr>
          <a:xfrm>
            <a:off x="4343400" y="3390900"/>
            <a:ext cx="3405352" cy="1353196"/>
          </a:xfrm>
          <a:prstGeom prst="can">
            <a:avLst/>
          </a:prstGeom>
          <a:solidFill>
            <a:srgbClr val="CC0099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3333FF"/>
                </a:solidFill>
                <a:latin typeface="Arial Black" panose="020B0A04020102020204" pitchFamily="34" charset="0"/>
              </a:rPr>
              <a:t>2 Irri-20 cm</a:t>
            </a:r>
          </a:p>
        </p:txBody>
      </p:sp>
      <p:sp>
        <p:nvSpPr>
          <p:cNvPr id="22" name="Cylinder 21">
            <a:extLst>
              <a:ext uri="{FF2B5EF4-FFF2-40B4-BE49-F238E27FC236}">
                <a16:creationId xmlns:a16="http://schemas.microsoft.com/office/drawing/2014/main" id="{0D37BC6F-B6F9-4937-988C-4A9117DD184B}"/>
              </a:ext>
            </a:extLst>
          </p:cNvPr>
          <p:cNvSpPr/>
          <p:nvPr/>
        </p:nvSpPr>
        <p:spPr>
          <a:xfrm>
            <a:off x="4343400" y="2171699"/>
            <a:ext cx="3405352" cy="1681243"/>
          </a:xfrm>
          <a:prstGeom prst="can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3333FF"/>
                </a:solidFill>
                <a:latin typeface="Arial Black" panose="020B0A04020102020204" pitchFamily="34" charset="0"/>
              </a:rPr>
              <a:t>3 Irri-30 cm</a:t>
            </a:r>
          </a:p>
        </p:txBody>
      </p:sp>
      <p:sp>
        <p:nvSpPr>
          <p:cNvPr id="23" name="Cylinder 22">
            <a:extLst>
              <a:ext uri="{FF2B5EF4-FFF2-40B4-BE49-F238E27FC236}">
                <a16:creationId xmlns:a16="http://schemas.microsoft.com/office/drawing/2014/main" id="{123BFC96-7AB7-45B5-B432-A4FF7A886D28}"/>
              </a:ext>
            </a:extLst>
          </p:cNvPr>
          <p:cNvSpPr/>
          <p:nvPr/>
        </p:nvSpPr>
        <p:spPr>
          <a:xfrm>
            <a:off x="4343400" y="1333500"/>
            <a:ext cx="3405352" cy="1353196"/>
          </a:xfrm>
          <a:prstGeom prst="ca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3333FF"/>
                </a:solidFill>
                <a:latin typeface="Arial Black" panose="020B0A04020102020204" pitchFamily="34" charset="0"/>
              </a:rPr>
              <a:t>4 Irri-20 cm</a:t>
            </a:r>
          </a:p>
        </p:txBody>
      </p:sp>
      <p:sp>
        <p:nvSpPr>
          <p:cNvPr id="17" name="Cylinder 16">
            <a:extLst>
              <a:ext uri="{FF2B5EF4-FFF2-40B4-BE49-F238E27FC236}">
                <a16:creationId xmlns:a16="http://schemas.microsoft.com/office/drawing/2014/main" id="{84991F20-3FD1-4060-8F82-5BC87ED518C8}"/>
              </a:ext>
            </a:extLst>
          </p:cNvPr>
          <p:cNvSpPr/>
          <p:nvPr/>
        </p:nvSpPr>
        <p:spPr>
          <a:xfrm>
            <a:off x="4267200" y="1009650"/>
            <a:ext cx="3657600" cy="4838700"/>
          </a:xfrm>
          <a:prstGeom prst="can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l">
              <a:rot lat="0" lon="0" rev="18480000"/>
            </a:lightRig>
          </a:scene3d>
          <a:sp3d prstMaterial="clear">
            <a:bevelT w="38100" h="508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3AD3642-4C7D-49B2-B505-6D27F2EEC2D4}"/>
              </a:ext>
            </a:extLst>
          </p:cNvPr>
          <p:cNvSpPr/>
          <p:nvPr/>
        </p:nvSpPr>
        <p:spPr>
          <a:xfrm>
            <a:off x="8077200" y="5181600"/>
            <a:ext cx="7620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70D637E-CC31-4792-9061-C458ECB9C81F}"/>
              </a:ext>
            </a:extLst>
          </p:cNvPr>
          <p:cNvSpPr/>
          <p:nvPr/>
        </p:nvSpPr>
        <p:spPr>
          <a:xfrm>
            <a:off x="8077200" y="1447800"/>
            <a:ext cx="7620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Up-Down 25">
            <a:extLst>
              <a:ext uri="{FF2B5EF4-FFF2-40B4-BE49-F238E27FC236}">
                <a16:creationId xmlns:a16="http://schemas.microsoft.com/office/drawing/2014/main" id="{2A6315DF-2B3D-42CE-986C-8FD8EED2CE78}"/>
              </a:ext>
            </a:extLst>
          </p:cNvPr>
          <p:cNvSpPr/>
          <p:nvPr/>
        </p:nvSpPr>
        <p:spPr>
          <a:xfrm>
            <a:off x="8001000" y="1600200"/>
            <a:ext cx="914400" cy="35814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cm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EE0637E-97CF-4270-93D4-D90A772F41FF}"/>
              </a:ext>
            </a:extLst>
          </p:cNvPr>
          <p:cNvSpPr/>
          <p:nvPr/>
        </p:nvSpPr>
        <p:spPr>
          <a:xfrm>
            <a:off x="0" y="2133600"/>
            <a:ext cx="3657600" cy="2438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DF1EE9D-1AB4-4DAE-BE23-54037DE477BB}"/>
              </a:ext>
            </a:extLst>
          </p:cNvPr>
          <p:cNvSpPr txBox="1"/>
          <p:nvPr/>
        </p:nvSpPr>
        <p:spPr>
          <a:xfrm>
            <a:off x="15240" y="2057400"/>
            <a:ext cx="35509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Delta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পরিপক্ক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গভীরতা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(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সে.মি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004318081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2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9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1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6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8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3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8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21" grpId="0" animBg="1"/>
      <p:bldP spid="22" grpId="0" animBg="1"/>
      <p:bldP spid="23" grpId="0" animBg="1"/>
      <p:bldP spid="18" grpId="0" animBg="1"/>
      <p:bldP spid="24" grpId="0" animBg="1"/>
      <p:bldP spid="26" grpId="0" animBg="1"/>
      <p:bldP spid="27" grpId="0" animBg="1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FD47791-E425-45DA-A0B5-00E56122B596}"/>
              </a:ext>
            </a:extLst>
          </p:cNvPr>
          <p:cNvSpPr/>
          <p:nvPr/>
        </p:nvSpPr>
        <p:spPr>
          <a:xfrm>
            <a:off x="800100" y="5867400"/>
            <a:ext cx="10591800" cy="838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E181A0-0263-4184-BC1B-94AC6773F058}"/>
              </a:ext>
            </a:extLst>
          </p:cNvPr>
          <p:cNvSpPr txBox="1"/>
          <p:nvPr/>
        </p:nvSpPr>
        <p:spPr>
          <a:xfrm>
            <a:off x="891540" y="5943600"/>
            <a:ext cx="10408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সেচ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মধ্যবর্তী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সময়কে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বেইজ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প্রিয়ড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 (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)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368CDF-3958-4721-9E66-078D25BD40EB}"/>
              </a:ext>
            </a:extLst>
          </p:cNvPr>
          <p:cNvSpPr/>
          <p:nvPr/>
        </p:nvSpPr>
        <p:spPr>
          <a:xfrm>
            <a:off x="1952625" y="4724400"/>
            <a:ext cx="8286750" cy="990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r>
              <a:rPr lang="en-US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৩০+৪০+৫০=১২০ </a:t>
            </a:r>
            <a:r>
              <a:rPr lang="en-US" sz="6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endParaRPr lang="en-US" sz="6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85AD9D4-9F94-4E4C-A4E8-0243AC6E5FE0}"/>
              </a:ext>
            </a:extLst>
          </p:cNvPr>
          <p:cNvGrpSpPr/>
          <p:nvPr/>
        </p:nvGrpSpPr>
        <p:grpSpPr>
          <a:xfrm>
            <a:off x="304800" y="1677352"/>
            <a:ext cx="11785600" cy="1524000"/>
            <a:chOff x="149860" y="1448752"/>
            <a:chExt cx="11785600" cy="15240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1ABD0A5-5D7C-450F-ABFB-9B1C84FE3117}"/>
                </a:ext>
              </a:extLst>
            </p:cNvPr>
            <p:cNvGrpSpPr/>
            <p:nvPr/>
          </p:nvGrpSpPr>
          <p:grpSpPr>
            <a:xfrm>
              <a:off x="149860" y="1448752"/>
              <a:ext cx="3812540" cy="1524000"/>
              <a:chOff x="-78740" y="1143952"/>
              <a:chExt cx="3812540" cy="152400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256043D-1DF2-4825-825A-37F64506115F}"/>
                  </a:ext>
                </a:extLst>
              </p:cNvPr>
              <p:cNvSpPr/>
              <p:nvPr/>
            </p:nvSpPr>
            <p:spPr>
              <a:xfrm>
                <a:off x="1219200" y="1677352"/>
                <a:ext cx="2514600" cy="4572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561F6EF1-212B-46E5-9172-C63B6E189BDA}"/>
                  </a:ext>
                </a:extLst>
              </p:cNvPr>
              <p:cNvSpPr/>
              <p:nvPr/>
            </p:nvSpPr>
            <p:spPr>
              <a:xfrm>
                <a:off x="-78740" y="1143952"/>
                <a:ext cx="1651000" cy="15240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প্রথম</a:t>
                </a:r>
                <a:r>
                  <a:rPr lang="en-US" sz="28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সেচ</a:t>
                </a:r>
                <a:endParaRPr lang="en-US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28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1ম </a:t>
                </a:r>
                <a:r>
                  <a:rPr lang="en-US" sz="28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দিন</a:t>
                </a:r>
                <a:endParaRPr lang="en-US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EB7EE84-089E-4181-9B12-69127444CF91}"/>
                </a:ext>
              </a:extLst>
            </p:cNvPr>
            <p:cNvGrpSpPr/>
            <p:nvPr/>
          </p:nvGrpSpPr>
          <p:grpSpPr>
            <a:xfrm>
              <a:off x="2664460" y="1448752"/>
              <a:ext cx="3505200" cy="1524000"/>
              <a:chOff x="-1216660" y="1143952"/>
              <a:chExt cx="3505200" cy="152400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B5B0276-8AF2-4A5B-9D42-7BA287EF017F}"/>
                  </a:ext>
                </a:extLst>
              </p:cNvPr>
              <p:cNvSpPr/>
              <p:nvPr/>
            </p:nvSpPr>
            <p:spPr>
              <a:xfrm>
                <a:off x="383540" y="1677352"/>
                <a:ext cx="1905000" cy="4572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7B444D1-0F94-4C67-ADE4-7BC20C84AC78}"/>
                  </a:ext>
                </a:extLst>
              </p:cNvPr>
              <p:cNvSpPr/>
              <p:nvPr/>
            </p:nvSpPr>
            <p:spPr>
              <a:xfrm>
                <a:off x="-1216660" y="1143952"/>
                <a:ext cx="1651000" cy="15240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২য় </a:t>
                </a:r>
                <a:r>
                  <a:rPr lang="en-US" sz="28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সেচ</a:t>
                </a:r>
                <a:endParaRPr lang="en-US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28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৩০ </a:t>
                </a:r>
                <a:r>
                  <a:rPr lang="en-US" sz="28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দিন</a:t>
                </a:r>
                <a:r>
                  <a:rPr lang="en-US" sz="28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</a:t>
                </a:r>
                <a:endParaRPr lang="en-US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1FCA413-A9E6-4D2B-AAE0-D1EFCFE32D08}"/>
                </a:ext>
              </a:extLst>
            </p:cNvPr>
            <p:cNvGrpSpPr/>
            <p:nvPr/>
          </p:nvGrpSpPr>
          <p:grpSpPr>
            <a:xfrm>
              <a:off x="6093460" y="1448752"/>
              <a:ext cx="4267200" cy="1524000"/>
              <a:chOff x="-1399540" y="1220152"/>
              <a:chExt cx="4267200" cy="152400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8EA9D1D-6A6C-463A-84D5-A75DD174B12C}"/>
                  </a:ext>
                </a:extLst>
              </p:cNvPr>
              <p:cNvSpPr/>
              <p:nvPr/>
            </p:nvSpPr>
            <p:spPr>
              <a:xfrm>
                <a:off x="200660" y="1753552"/>
                <a:ext cx="2667000" cy="4572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84F661CF-75B7-4C2E-9BBC-62ED705B287A}"/>
                  </a:ext>
                </a:extLst>
              </p:cNvPr>
              <p:cNvSpPr/>
              <p:nvPr/>
            </p:nvSpPr>
            <p:spPr>
              <a:xfrm>
                <a:off x="-1399540" y="1220152"/>
                <a:ext cx="1651000" cy="15240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৩য় </a:t>
                </a:r>
                <a:r>
                  <a:rPr lang="en-US" sz="28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সেচ</a:t>
                </a:r>
                <a:endParaRPr lang="en-US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28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৪০ </a:t>
                </a:r>
                <a:r>
                  <a:rPr lang="en-US" sz="28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দিন</a:t>
                </a:r>
                <a:r>
                  <a:rPr lang="en-US" sz="28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</a:t>
                </a:r>
                <a:endParaRPr lang="en-US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D55586C-AA7B-4198-A921-79663A73616E}"/>
                </a:ext>
              </a:extLst>
            </p:cNvPr>
            <p:cNvSpPr/>
            <p:nvPr/>
          </p:nvSpPr>
          <p:spPr>
            <a:xfrm>
              <a:off x="10284460" y="1448752"/>
              <a:ext cx="1651000" cy="1524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শেষ</a:t>
              </a:r>
              <a:r>
                <a:rPr lang="en-US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সেচ</a:t>
              </a:r>
              <a:endPara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৫০ </a:t>
              </a:r>
              <a:r>
                <a:rPr lang="en-US" sz="28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দিন</a:t>
              </a:r>
              <a:r>
                <a:rPr lang="en-US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</a:t>
              </a:r>
              <a:endPara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EA71870-DB85-4267-8A37-9D71B8CE9B55}"/>
              </a:ext>
            </a:extLst>
          </p:cNvPr>
          <p:cNvSpPr txBox="1"/>
          <p:nvPr/>
        </p:nvSpPr>
        <p:spPr>
          <a:xfrm>
            <a:off x="1866900" y="3810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বেইজ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প্রিয়ড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Base Period-B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1F1E279-DF5F-495B-AE6A-FCF4EE2E46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10000"/>
            <a:ext cx="10850062" cy="838200"/>
          </a:xfrm>
          <a:prstGeom prst="rect">
            <a:avLst/>
          </a:prstGeom>
        </p:spPr>
      </p:pic>
      <p:sp>
        <p:nvSpPr>
          <p:cNvPr id="23" name="Arrow: Up 22">
            <a:extLst>
              <a:ext uri="{FF2B5EF4-FFF2-40B4-BE49-F238E27FC236}">
                <a16:creationId xmlns:a16="http://schemas.microsoft.com/office/drawing/2014/main" id="{865C32FE-2D35-46C7-B861-FDBC805B5121}"/>
              </a:ext>
            </a:extLst>
          </p:cNvPr>
          <p:cNvSpPr/>
          <p:nvPr/>
        </p:nvSpPr>
        <p:spPr>
          <a:xfrm>
            <a:off x="657224" y="3276600"/>
            <a:ext cx="838200" cy="609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4" name="Arrow: Up 23">
            <a:extLst>
              <a:ext uri="{FF2B5EF4-FFF2-40B4-BE49-F238E27FC236}">
                <a16:creationId xmlns:a16="http://schemas.microsoft.com/office/drawing/2014/main" id="{5DC67EC5-F533-4243-928C-7CF08FBED5CD}"/>
              </a:ext>
            </a:extLst>
          </p:cNvPr>
          <p:cNvSpPr/>
          <p:nvPr/>
        </p:nvSpPr>
        <p:spPr>
          <a:xfrm>
            <a:off x="3190872" y="3276600"/>
            <a:ext cx="914400" cy="609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30</a:t>
            </a:r>
          </a:p>
        </p:txBody>
      </p:sp>
      <p:sp>
        <p:nvSpPr>
          <p:cNvPr id="25" name="Arrow: Up 24">
            <a:extLst>
              <a:ext uri="{FF2B5EF4-FFF2-40B4-BE49-F238E27FC236}">
                <a16:creationId xmlns:a16="http://schemas.microsoft.com/office/drawing/2014/main" id="{09B9D269-D2AC-4CB9-9519-46101BFF4162}"/>
              </a:ext>
            </a:extLst>
          </p:cNvPr>
          <p:cNvSpPr/>
          <p:nvPr/>
        </p:nvSpPr>
        <p:spPr>
          <a:xfrm>
            <a:off x="10810872" y="3276600"/>
            <a:ext cx="1066800" cy="609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120</a:t>
            </a:r>
          </a:p>
        </p:txBody>
      </p:sp>
      <p:sp>
        <p:nvSpPr>
          <p:cNvPr id="26" name="Arrow: Up 25">
            <a:extLst>
              <a:ext uri="{FF2B5EF4-FFF2-40B4-BE49-F238E27FC236}">
                <a16:creationId xmlns:a16="http://schemas.microsoft.com/office/drawing/2014/main" id="{EF9695EC-8FF2-4EFC-ACB5-E6032AF1181F}"/>
              </a:ext>
            </a:extLst>
          </p:cNvPr>
          <p:cNvSpPr/>
          <p:nvPr/>
        </p:nvSpPr>
        <p:spPr>
          <a:xfrm>
            <a:off x="6629400" y="3200400"/>
            <a:ext cx="914400" cy="609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70</a:t>
            </a:r>
          </a:p>
        </p:txBody>
      </p:sp>
    </p:spTree>
    <p:extLst>
      <p:ext uri="{BB962C8B-B14F-4D97-AF65-F5344CB8AC3E}">
        <p14:creationId xmlns:p14="http://schemas.microsoft.com/office/powerpoint/2010/main" val="279334330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5" grpId="0" animBg="1"/>
      <p:bldP spid="23" grpId="0" animBg="1"/>
      <p:bldP spid="24" grpId="0" animBg="1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Divide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NikoshBAN"/>
        <a:ea typeface=""/>
        <a:cs typeface=""/>
      </a:majorFont>
      <a:minorFont>
        <a:latin typeface="Gill Sans MT"/>
        <a:ea typeface=""/>
        <a:cs typeface="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2115</TotalTime>
  <Words>498</Words>
  <Application>Microsoft Office PowerPoint</Application>
  <PresentationFormat>Widescreen</PresentationFormat>
  <Paragraphs>75</Paragraphs>
  <Slides>16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Arial Black</vt:lpstr>
      <vt:lpstr>Calibri</vt:lpstr>
      <vt:lpstr>Gill Sans MT</vt:lpstr>
      <vt:lpstr>Goudy Old Style</vt:lpstr>
      <vt:lpstr>NikoshBAN</vt:lpstr>
      <vt:lpstr>Wingdings</vt:lpstr>
      <vt:lpstr>Wingdings 2</vt:lpstr>
      <vt:lpstr>Dividend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User.TTTC</dc:creator>
  <cp:lastModifiedBy>Shofi Uddin</cp:lastModifiedBy>
  <cp:revision>1046</cp:revision>
  <dcterms:created xsi:type="dcterms:W3CDTF">2006-08-16T00:00:00Z</dcterms:created>
  <dcterms:modified xsi:type="dcterms:W3CDTF">2021-06-05T05:26:29Z</dcterms:modified>
</cp:coreProperties>
</file>