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349" r:id="rId4"/>
    <p:sldId id="350" r:id="rId5"/>
    <p:sldId id="259" r:id="rId6"/>
    <p:sldId id="257" r:id="rId7"/>
    <p:sldId id="258" r:id="rId8"/>
    <p:sldId id="260" r:id="rId9"/>
    <p:sldId id="261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66FF66"/>
    <a:srgbClr val="000000"/>
    <a:srgbClr val="0000CC"/>
    <a:srgbClr val="008000"/>
    <a:srgbClr val="FFFF66"/>
    <a:srgbClr val="FFFF99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F986-71AF-438D-B7FF-4DBB24F218E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6284C-E6BD-4F14-9784-41B917A0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6284C-E6BD-4F14-9784-41B917A0D6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E802-A09B-4D18-A011-A94FC38CE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52DD1-1884-47E3-8055-03C9CD841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CCD57-9902-4446-81B0-472E2786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CC78F-01F9-42FD-92B8-DF1EA067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502B-0554-40A0-AFC9-E5A05BB1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98C5-3A7F-4934-ADBD-8B1CB708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51D18-F776-48DF-926F-9A19EF0F4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1135-E4B5-472F-B9A6-87267622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FC22-EA6A-4D3F-807E-F9B549BF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BA64-DEFC-4AF3-A4AD-B45AAEFF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DF1BC-B55B-42AD-A402-63044F33D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D88A5-2F4B-434F-9B09-069ABD4F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F392E-C3B3-4764-83A2-A23B28AC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F0205-F228-4B0D-B2B4-F138E5A4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5AB95-7121-404A-9454-491984BD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97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8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8CB6-1B5C-498A-BE92-7D720E50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6604-1D93-4349-AE5B-6DF4D57D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7399-672F-47FB-9708-F36821C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2FC6-B822-4007-B085-B82B0862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0A59-48B7-49C9-A6A4-21B56D86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4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1AD2-8341-49D8-BC49-1E51D1DA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E5E9-DEE4-4065-BCA1-7F407A1D8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B4E4-8C60-4558-AC4A-358D3DB9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1A43-BB30-4436-8D13-2360C00A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DC8A-3683-4C6D-81B0-6A112F4A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471D-13A8-42E6-AC1D-3B77E79F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E488-B462-4177-905C-C8D68F35D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D04A1-CAFC-44CC-ADC1-3113EED7A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421AA-3FF1-41F6-A087-8E74DEE4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A7CC-204D-4F0B-89E6-36C6DBAF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2AA07-97EE-4800-A073-66295FA8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2F99-FDAB-4500-9E0D-5563F378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67245-554D-4E7D-933D-799AA5BD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B3316-7E0C-484A-9D3F-342F3027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BDED8-778F-4634-A7C3-16EF59D18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B3DE0-8E25-45A5-A08D-2AFA0AA4A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63915-6564-4DE2-9576-8C710E41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C03D6-D970-454B-87AB-0685CA0F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1E60B-C567-4DD0-A776-8357B57F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694B-FDFD-4D28-90F0-52C277AA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8CAF6-B776-45A3-A8AD-B738FB7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57C02-BF5E-44E8-84DF-1AB0029B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4B502-05FD-4933-AFC5-983A5647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83AFF-BA2D-4E5A-A1CF-0E07ABE2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4843B-1919-4015-87BA-DF4F641C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A1A88-6E24-4223-AB4E-3D0B585D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6EB3-6B19-4332-BE8A-E8C1A807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B38A-A6A3-417D-8F2C-FE7614CD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A139F-7898-4E40-89BB-370420BF9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BAD24-7D6E-40A0-97C3-BDA0970A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B6FA8-8866-482A-A8B4-FB6D241F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A6F11-246C-4FA9-A68B-86E32E60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627F-E4A0-49C8-98F7-4968418D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78C00-B1E5-43C9-83F4-D3B9A272C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1D6B5-8BC2-4A27-97F6-CC1DDDAEB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64A28-73CB-4209-BFF2-EDACB286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FCCC7-7163-4C35-8E3E-542A2C30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3126E-3229-4803-87AE-48119E60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E0A9E-DA69-4E7E-91AB-1AFF0A71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7D182-954A-4C9A-8958-68D9CF2A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D7F03-A693-48DF-87DE-C3B3AAACD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7EF8-B349-4632-9207-20F0C2BEC57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3B5E6-2377-4185-B4D3-B821D7F57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BF70-7606-4A24-9603-69B34D99D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35A8-3C58-4225-B9CB-412FF43E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11135030" y="6504039"/>
            <a:ext cx="11356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err="1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রকিব</a:t>
            </a:r>
            <a:r>
              <a:rPr lang="en-US" sz="20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লিখন</a:t>
            </a:r>
            <a:endParaRPr lang="en-US" sz="2000" b="1" dirty="0">
              <a:ln/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জাতীয় পতাকা">
            <a:hlinkClick r:id="" action="ppaction://media"/>
            <a:extLst>
              <a:ext uri="{FF2B5EF4-FFF2-40B4-BE49-F238E27FC236}">
                <a16:creationId xmlns:a16="http://schemas.microsoft.com/office/drawing/2014/main" id="{160CBE49-7B58-4DBE-B4AA-24A99172BF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0" y="65040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err="1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রকিব</a:t>
            </a:r>
            <a:r>
              <a:rPr kumimoji="0" lang="en-US" sz="24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লিখন</a:t>
            </a:r>
            <a:r>
              <a:rPr kumimoji="0" lang="en-US" sz="24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(</a:t>
            </a:r>
            <a:r>
              <a:rPr kumimoji="0" lang="as-IN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</a:t>
            </a:r>
            <a:r>
              <a:rPr kumimoji="0" lang="en-US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্</a:t>
            </a:r>
            <a:r>
              <a:rPr kumimoji="0" lang="as-IN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</a:t>
            </a:r>
            <a:r>
              <a:rPr kumimoji="0" lang="en-US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ভ</a:t>
            </a:r>
            <a:r>
              <a:rPr kumimoji="0" lang="as-IN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া</a:t>
            </a:r>
            <a:r>
              <a:rPr kumimoji="0" lang="en-US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ষ</a:t>
            </a:r>
            <a:r>
              <a:rPr kumimoji="0" lang="as-IN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</a:t>
            </a:r>
            <a:r>
              <a:rPr kumimoji="0" lang="en-US" sz="20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) </a:t>
            </a:r>
            <a:r>
              <a:rPr kumimoji="0" lang="as-IN" sz="2400" b="1" i="0" u="none" strike="noStrike" kern="1200" normalizeH="0" baseline="0" noProof="0" dirty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াংলা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িবুল্লাহ্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মডেল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স্কুল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এন্ড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কলেজ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ন, </a:t>
            </a:r>
            <a:r>
              <a:rPr lang="en-US" sz="2400" b="1" dirty="0" err="1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আজমপুর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ঢ</a:t>
            </a:r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াকা-১২৩০।</a:t>
            </a:r>
            <a:endParaRPr kumimoji="0" lang="en-US" sz="2000" b="1" i="0" u="none" strike="noStrike" kern="1200" normalizeH="0" baseline="0" noProof="0" dirty="0">
              <a:ln/>
              <a:solidFill>
                <a:schemeClr val="accent4">
                  <a:lumMod val="50000"/>
                </a:schemeClr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4F4AA-6498-46B1-A0CE-6D98C5C2B54F}"/>
              </a:ext>
            </a:extLst>
          </p:cNvPr>
          <p:cNvSpPr txBox="1"/>
          <p:nvPr/>
        </p:nvSpPr>
        <p:spPr>
          <a:xfrm>
            <a:off x="204952" y="3827199"/>
            <a:ext cx="11903471" cy="9197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/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০২.  </a:t>
            </a:r>
            <a:r>
              <a:rPr lang="as-IN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  ) ও 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রেফ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  ) -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্ধন্য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2CC72-D322-49A0-A820-DB9241604702}"/>
              </a:ext>
            </a:extLst>
          </p:cNvPr>
          <p:cNvSpPr txBox="1"/>
          <p:nvPr/>
        </p:nvSpPr>
        <p:spPr>
          <a:xfrm>
            <a:off x="1253613" y="4841953"/>
            <a:ext cx="108548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tabLst>
                <a:tab pos="1608138" algn="l"/>
              </a:tabLst>
            </a:pPr>
            <a:r>
              <a:rPr lang="en-US" sz="4800" b="1" dirty="0" err="1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	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কিরণ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	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ণ, ত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4800" b="1" dirty="0" err="1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্রেরণ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 err="1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্ণ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4800" b="1" dirty="0">
                <a:ln w="9525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05E35-25C2-44CB-889C-64C935CC443A}"/>
              </a:ext>
            </a:extLst>
          </p:cNvPr>
          <p:cNvSpPr txBox="1"/>
          <p:nvPr/>
        </p:nvSpPr>
        <p:spPr>
          <a:xfrm>
            <a:off x="3864082" y="3774287"/>
            <a:ext cx="6046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MJ" pitchFamily="2" charset="0"/>
                <a:cs typeface="SutonnyOMJ" panose="01010600010101010101" pitchFamily="2" charset="0"/>
              </a:rPr>
              <a:t>ª</a:t>
            </a:r>
            <a:endParaRPr lang="en-US" sz="5400" b="1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755B8-5386-4837-9CAE-44C4C8C9FAA0}"/>
              </a:ext>
            </a:extLst>
          </p:cNvPr>
          <p:cNvSpPr txBox="1"/>
          <p:nvPr/>
        </p:nvSpPr>
        <p:spPr>
          <a:xfrm>
            <a:off x="6569859" y="4102960"/>
            <a:ext cx="50445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SutonnyMJ" pitchFamily="2" charset="0"/>
              </a:rPr>
              <a:t> ©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9B466-2B90-4DF8-922C-8D3EA9D68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78" y="338587"/>
            <a:ext cx="3841209" cy="2784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FC3C21-B92B-4141-9431-25A831671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63" y="315123"/>
            <a:ext cx="4065060" cy="2784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F5626C-5D1A-4FFB-9EFD-F1ABE000C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3" y="334807"/>
            <a:ext cx="3882992" cy="2784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3C74DE-C386-4E83-A9B8-FAC0713BF9C9}"/>
              </a:ext>
            </a:extLst>
          </p:cNvPr>
          <p:cNvSpPr txBox="1"/>
          <p:nvPr/>
        </p:nvSpPr>
        <p:spPr>
          <a:xfrm>
            <a:off x="1901461" y="3069316"/>
            <a:ext cx="14818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as-IN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09678-300B-4B40-9BC6-A955D980E8DB}"/>
              </a:ext>
            </a:extLst>
          </p:cNvPr>
          <p:cNvSpPr txBox="1"/>
          <p:nvPr/>
        </p:nvSpPr>
        <p:spPr>
          <a:xfrm>
            <a:off x="5139742" y="3035809"/>
            <a:ext cx="154607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ত্রাণ</a:t>
            </a:r>
            <a:endParaRPr lang="en-US" sz="48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F15C40-8EAA-477D-AB03-BF1B99B7C804}"/>
              </a:ext>
            </a:extLst>
          </p:cNvPr>
          <p:cNvSpPr txBox="1"/>
          <p:nvPr/>
        </p:nvSpPr>
        <p:spPr>
          <a:xfrm>
            <a:off x="9750154" y="3128870"/>
            <a:ext cx="14818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্ণ</a:t>
            </a:r>
            <a:endParaRPr lang="en-US" sz="48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5A945-697B-4AD2-BCA7-79922E6C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6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6F71C-C39E-4104-AACA-5A945C13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" y="63064"/>
            <a:ext cx="3919880" cy="333871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4D761-DC3A-4FCF-8A0B-3036FD88F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28" y="90288"/>
            <a:ext cx="3919881" cy="333871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8E61E8-6721-45E8-AC5E-E8A65D93D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94596"/>
            <a:ext cx="4057685" cy="333871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CD6899-1171-400A-B92C-BDC5CB3219AE}"/>
              </a:ext>
            </a:extLst>
          </p:cNvPr>
          <p:cNvSpPr txBox="1"/>
          <p:nvPr/>
        </p:nvSpPr>
        <p:spPr>
          <a:xfrm rot="19573508">
            <a:off x="1769803" y="2094270"/>
            <a:ext cx="142218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gradFill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ভাষণ</a:t>
            </a:r>
            <a:endParaRPr lang="en-US" sz="6000" b="1" dirty="0">
              <a:ln/>
              <a:gradFill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2FF61-39DE-40E3-9EE4-5DE1142FD3E9}"/>
              </a:ext>
            </a:extLst>
          </p:cNvPr>
          <p:cNvSpPr txBox="1"/>
          <p:nvPr/>
        </p:nvSpPr>
        <p:spPr>
          <a:xfrm rot="19573508">
            <a:off x="5637990" y="1922208"/>
            <a:ext cx="127631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ভূষণ</a:t>
            </a:r>
            <a:endParaRPr lang="en-US" sz="6000" b="1" dirty="0">
              <a:ln/>
              <a:gradFill flip="none" rotWithShape="1">
                <a:gsLst>
                  <a:gs pos="0">
                    <a:srgbClr val="00FF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187F1-2142-4AB8-88B2-364F8607122A}"/>
              </a:ext>
            </a:extLst>
          </p:cNvPr>
          <p:cNvSpPr txBox="1"/>
          <p:nvPr/>
        </p:nvSpPr>
        <p:spPr>
          <a:xfrm rot="19573508">
            <a:off x="10010187" y="1912376"/>
            <a:ext cx="121379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6000" b="1" dirty="0">
                <a:ln/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6000" b="1" dirty="0" err="1">
                <a:ln/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্ষ</a:t>
            </a:r>
            <a:r>
              <a:rPr lang="as-IN" sz="6000" b="1" dirty="0">
                <a:ln/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6000" b="1" dirty="0">
              <a:ln/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rgbClr val="0000CC"/>
                  </a:gs>
                </a:gsLst>
                <a:lin ang="162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A8B8F-A5E1-4A7F-8039-10CE154AD3D3}"/>
              </a:ext>
            </a:extLst>
          </p:cNvPr>
          <p:cNvSpPr txBox="1"/>
          <p:nvPr/>
        </p:nvSpPr>
        <p:spPr>
          <a:xfrm>
            <a:off x="879309" y="3546990"/>
            <a:ext cx="63916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০৩. </a:t>
            </a:r>
            <a:r>
              <a:rPr lang="as-IN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en-US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US" sz="54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্ধন্য</a:t>
            </a:r>
            <a:r>
              <a:rPr lang="en-US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  <a:endParaRPr lang="en-US" b="1" dirty="0">
              <a:ln>
                <a:solidFill>
                  <a:srgbClr val="FF3399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4D767-0443-4721-B4B2-89A9BD718916}"/>
              </a:ext>
            </a:extLst>
          </p:cNvPr>
          <p:cNvSpPr txBox="1"/>
          <p:nvPr/>
        </p:nvSpPr>
        <p:spPr>
          <a:xfrm>
            <a:off x="1887796" y="4358072"/>
            <a:ext cx="951607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1312863" algn="l"/>
              </a:tabLst>
            </a:pP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:	ঘ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্ষণ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ভীষণ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্+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),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বিষ্ণু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	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োষণা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বিভ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া,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আক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্ষ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	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োষণ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as-IN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05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7848-FC69-469E-869B-4385468D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322"/>
            <a:ext cx="12192000" cy="6924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65893-134A-43B3-B8F1-0ECC38E7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893797"/>
            <a:ext cx="3916680" cy="3089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C35A0-EBB5-41C4-8CDC-BA77A3CA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r="4954"/>
          <a:stretch/>
        </p:blipFill>
        <p:spPr>
          <a:xfrm>
            <a:off x="4191000" y="893797"/>
            <a:ext cx="3916680" cy="30899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F0033-48DA-4D03-B4FC-16B03AA925B2}"/>
              </a:ext>
            </a:extLst>
          </p:cNvPr>
          <p:cNvSpPr txBox="1"/>
          <p:nvPr/>
        </p:nvSpPr>
        <p:spPr>
          <a:xfrm>
            <a:off x="407357" y="4417630"/>
            <a:ext cx="932557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০৪. 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ক্ষ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ক্+ষ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)-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্ধন্য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04A76-D518-4120-BFDC-8A3E6A18456B}"/>
              </a:ext>
            </a:extLst>
          </p:cNvPr>
          <p:cNvSpPr txBox="1"/>
          <p:nvPr/>
        </p:nvSpPr>
        <p:spPr>
          <a:xfrm>
            <a:off x="1467954" y="5381272"/>
            <a:ext cx="544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ক্ষণ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ক্ষণিক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লক্ষণ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1B2A23-8C90-4090-820D-22383257E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851469"/>
            <a:ext cx="3817620" cy="30802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8C3232-8E1A-49A1-8B22-34BE05728728}"/>
              </a:ext>
            </a:extLst>
          </p:cNvPr>
          <p:cNvSpPr txBox="1"/>
          <p:nvPr/>
        </p:nvSpPr>
        <p:spPr>
          <a:xfrm>
            <a:off x="1025994" y="6632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ক্ষুণ্ন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28C5E-9616-419D-9AE9-F6CDC9300B7B}"/>
              </a:ext>
            </a:extLst>
          </p:cNvPr>
          <p:cNvSpPr txBox="1"/>
          <p:nvPr/>
        </p:nvSpPr>
        <p:spPr>
          <a:xfrm>
            <a:off x="5125554" y="9680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ক্ষীণ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14FBD-6CBC-43C1-8EFE-BF67F15A1073}"/>
              </a:ext>
            </a:extLst>
          </p:cNvPr>
          <p:cNvSpPr txBox="1"/>
          <p:nvPr/>
        </p:nvSpPr>
        <p:spPr>
          <a:xfrm>
            <a:off x="9240354" y="12728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ভক্ষণ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F1B8F-062D-45DB-B4F7-CB1B5E1B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99398-BE55-45C5-AFBA-C2B7E465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" y="965791"/>
            <a:ext cx="3770033" cy="260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3D97A-85E1-40EE-B1AB-32DF84C30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95" y="958578"/>
            <a:ext cx="4069084" cy="260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56656B-0BE0-4254-AA06-02413720C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15" y="939527"/>
            <a:ext cx="3989857" cy="260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409658-8FBD-4F27-AA09-E141E24B8668}"/>
              </a:ext>
            </a:extLst>
          </p:cNvPr>
          <p:cNvSpPr txBox="1"/>
          <p:nvPr/>
        </p:nvSpPr>
        <p:spPr>
          <a:xfrm>
            <a:off x="917508" y="6632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কণ্টক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63D7-870E-469F-88BE-03BE10E046C5}"/>
              </a:ext>
            </a:extLst>
          </p:cNvPr>
          <p:cNvSpPr txBox="1"/>
          <p:nvPr/>
        </p:nvSpPr>
        <p:spPr>
          <a:xfrm>
            <a:off x="5017068" y="9680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কণ্ঠ</a:t>
            </a:r>
            <a:endParaRPr lang="en-US" sz="4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5AD55-B1D3-4D19-A8C5-AA244DD1ED0B}"/>
              </a:ext>
            </a:extLst>
          </p:cNvPr>
          <p:cNvSpPr txBox="1"/>
          <p:nvPr/>
        </p:nvSpPr>
        <p:spPr>
          <a:xfrm>
            <a:off x="9131868" y="12728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ঠাণ্ডা</a:t>
            </a:r>
            <a:endParaRPr lang="en-US" sz="4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302B0-42C5-47A1-9F56-0CECF8AEB993}"/>
              </a:ext>
            </a:extLst>
          </p:cNvPr>
          <p:cNvSpPr txBox="1"/>
          <p:nvPr/>
        </p:nvSpPr>
        <p:spPr>
          <a:xfrm>
            <a:off x="407357" y="3720207"/>
            <a:ext cx="1118537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০৫. ট-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বর্গের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ট, ঠ, ড, ঢ -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চারটি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বর্ণের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সঙ্গে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       	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যুক্তব্যঞ্জন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হিসেবে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সব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মূর্ধন্য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বসে</a:t>
            </a:r>
            <a:r>
              <a:rPr lang="en-US" sz="54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/>
              <a:gradFill>
                <a:gsLst>
                  <a:gs pos="0">
                    <a:srgbClr val="FF0000"/>
                  </a:gs>
                  <a:gs pos="47000">
                    <a:srgbClr val="7030A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BD39B-5474-46FB-BEB0-4B023F6B6890}"/>
              </a:ext>
            </a:extLst>
          </p:cNvPr>
          <p:cNvSpPr txBox="1"/>
          <p:nvPr/>
        </p:nvSpPr>
        <p:spPr>
          <a:xfrm>
            <a:off x="1465839" y="5502974"/>
            <a:ext cx="99499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ঘণ্টা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লুণ্ঠন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লণ্ঠন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খণ্ড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কাণ্ড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কুণ্ঠা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8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46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7848-FC69-469E-869B-4385468D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" y="-14748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A27FD-9984-4921-83C5-F61BECEDF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" y="61029"/>
            <a:ext cx="3995436" cy="2049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E100C-08D4-4EA7-9BE8-34BD2755D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1" y="44244"/>
            <a:ext cx="3896148" cy="2109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6305C-5763-4A71-98FA-105C1FA5F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02" y="44244"/>
            <a:ext cx="4025636" cy="2109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F22439-023E-4A8F-AE92-3908040D2E2D}"/>
              </a:ext>
            </a:extLst>
          </p:cNvPr>
          <p:cNvSpPr txBox="1"/>
          <p:nvPr/>
        </p:nvSpPr>
        <p:spPr>
          <a:xfrm>
            <a:off x="917508" y="2042608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হরিণ</a:t>
            </a:r>
            <a:endParaRPr lang="en-US" sz="48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61F664-D5E1-41B9-92D2-536A9568D7FF}"/>
              </a:ext>
            </a:extLst>
          </p:cNvPr>
          <p:cNvSpPr txBox="1"/>
          <p:nvPr/>
        </p:nvSpPr>
        <p:spPr>
          <a:xfrm>
            <a:off x="5017068" y="2073088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শ্রবণ</a:t>
            </a:r>
            <a:endParaRPr lang="en-US" sz="4800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89B65-606E-4AF9-8E6D-FF307D44FD08}"/>
              </a:ext>
            </a:extLst>
          </p:cNvPr>
          <p:cNvSpPr txBox="1"/>
          <p:nvPr/>
        </p:nvSpPr>
        <p:spPr>
          <a:xfrm>
            <a:off x="9131868" y="2103568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SutonnyMJ" pitchFamily="2" charset="0"/>
                <a:cs typeface="SutonnyOMJ" panose="01010600010101010101" pitchFamily="2" charset="0"/>
              </a:rPr>
              <a:t>iæM&amp;Y</a:t>
            </a:r>
            <a:endParaRPr lang="en-US" sz="4800" b="1" dirty="0">
              <a:ln/>
              <a:solidFill>
                <a:srgbClr val="FF0000"/>
              </a:solidFill>
              <a:latin typeface="SutonnyMJ" pitchFamily="2" charset="0"/>
              <a:cs typeface="SutonnyOMJ" panose="01010600010101010101" pitchFamily="2" charset="0"/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B85C3C6B-E7C4-4824-ACDB-DD3C12FEC541}"/>
              </a:ext>
            </a:extLst>
          </p:cNvPr>
          <p:cNvSpPr/>
          <p:nvPr/>
        </p:nvSpPr>
        <p:spPr>
          <a:xfrm>
            <a:off x="1718873" y="1519089"/>
            <a:ext cx="434391" cy="545687"/>
          </a:xfrm>
          <a:prstGeom prst="upArrow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683189-BCA5-4265-BB3D-D8C036DE7E73}"/>
              </a:ext>
            </a:extLst>
          </p:cNvPr>
          <p:cNvSpPr/>
          <p:nvPr/>
        </p:nvSpPr>
        <p:spPr>
          <a:xfrm>
            <a:off x="719141" y="600411"/>
            <a:ext cx="2553202" cy="84493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+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ই+ণ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Arrow: U-Turn 25">
            <a:extLst>
              <a:ext uri="{FF2B5EF4-FFF2-40B4-BE49-F238E27FC236}">
                <a16:creationId xmlns:a16="http://schemas.microsoft.com/office/drawing/2014/main" id="{28035D78-C2C0-4AFC-9098-3989B696331E}"/>
              </a:ext>
            </a:extLst>
          </p:cNvPr>
          <p:cNvSpPr/>
          <p:nvPr/>
        </p:nvSpPr>
        <p:spPr>
          <a:xfrm>
            <a:off x="1593515" y="463635"/>
            <a:ext cx="747358" cy="32415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65748C8-BB01-423D-8A76-3E90AC819913}"/>
              </a:ext>
            </a:extLst>
          </p:cNvPr>
          <p:cNvSpPr/>
          <p:nvPr/>
        </p:nvSpPr>
        <p:spPr>
          <a:xfrm>
            <a:off x="5838583" y="1597749"/>
            <a:ext cx="434391" cy="545687"/>
          </a:xfrm>
          <a:prstGeom prst="upArrow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31F38C-9FCA-48E8-ABA8-BECEF41E444B}"/>
              </a:ext>
            </a:extLst>
          </p:cNvPr>
          <p:cNvSpPr/>
          <p:nvPr/>
        </p:nvSpPr>
        <p:spPr>
          <a:xfrm>
            <a:off x="4794607" y="664323"/>
            <a:ext cx="2553202" cy="84493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Arrow: U-Turn 32">
            <a:extLst>
              <a:ext uri="{FF2B5EF4-FFF2-40B4-BE49-F238E27FC236}">
                <a16:creationId xmlns:a16="http://schemas.microsoft.com/office/drawing/2014/main" id="{1B475E99-9542-4143-9A4E-7E6CE76FA651}"/>
              </a:ext>
            </a:extLst>
          </p:cNvPr>
          <p:cNvSpPr/>
          <p:nvPr/>
        </p:nvSpPr>
        <p:spPr>
          <a:xfrm>
            <a:off x="5683729" y="512799"/>
            <a:ext cx="747358" cy="32415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45C1EF94-46DD-4979-8644-33F0C902FAD8}"/>
              </a:ext>
            </a:extLst>
          </p:cNvPr>
          <p:cNvSpPr/>
          <p:nvPr/>
        </p:nvSpPr>
        <p:spPr>
          <a:xfrm>
            <a:off x="9928799" y="1558425"/>
            <a:ext cx="434391" cy="545687"/>
          </a:xfrm>
          <a:prstGeom prst="upArrow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746692D-DF26-44B8-8F5F-D78D564557DF}"/>
              </a:ext>
            </a:extLst>
          </p:cNvPr>
          <p:cNvSpPr/>
          <p:nvPr/>
        </p:nvSpPr>
        <p:spPr>
          <a:xfrm>
            <a:off x="8884823" y="624999"/>
            <a:ext cx="2553202" cy="84493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+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6" name="Arrow: U-Turn 35">
            <a:extLst>
              <a:ext uri="{FF2B5EF4-FFF2-40B4-BE49-F238E27FC236}">
                <a16:creationId xmlns:a16="http://schemas.microsoft.com/office/drawing/2014/main" id="{6E9D51AD-7511-4D4B-8C3B-FF5D73395EBB}"/>
              </a:ext>
            </a:extLst>
          </p:cNvPr>
          <p:cNvSpPr/>
          <p:nvPr/>
        </p:nvSpPr>
        <p:spPr>
          <a:xfrm>
            <a:off x="9184008" y="473476"/>
            <a:ext cx="1316843" cy="27869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Minus Sign 37">
            <a:extLst>
              <a:ext uri="{FF2B5EF4-FFF2-40B4-BE49-F238E27FC236}">
                <a16:creationId xmlns:a16="http://schemas.microsoft.com/office/drawing/2014/main" id="{B9BF48AB-406F-43B6-9A01-1D392932C14C}"/>
              </a:ext>
            </a:extLst>
          </p:cNvPr>
          <p:cNvSpPr/>
          <p:nvPr/>
        </p:nvSpPr>
        <p:spPr>
          <a:xfrm rot="5400000">
            <a:off x="9674835" y="451165"/>
            <a:ext cx="364680" cy="406905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D2E08-7D8F-4D2F-B644-34ADC1D9AC28}"/>
              </a:ext>
            </a:extLst>
          </p:cNvPr>
          <p:cNvSpPr txBox="1"/>
          <p:nvPr/>
        </p:nvSpPr>
        <p:spPr>
          <a:xfrm>
            <a:off x="280219" y="2732069"/>
            <a:ext cx="1171022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০৬. ঋ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ঋ-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র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র-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ফলা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ষ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ক্ষ-এর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পরে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স্বরবর্ণ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ক-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বর্গীয়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প-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বর্গীয়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ধ্বনি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অথবা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ষ, য, য়, র, 	ব, হ , ং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তবে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পরে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সাধারণত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মূর্ধন্য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48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48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800" b="1" dirty="0">
              <a:ln/>
              <a:gradFill>
                <a:gsLst>
                  <a:gs pos="0">
                    <a:srgbClr val="FF0000"/>
                  </a:gs>
                  <a:gs pos="47000">
                    <a:srgbClr val="7030A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FC6057-7956-4C6E-B281-1BE93E123EA0}"/>
              </a:ext>
            </a:extLst>
          </p:cNvPr>
          <p:cNvSpPr txBox="1"/>
          <p:nvPr/>
        </p:nvSpPr>
        <p:spPr>
          <a:xfrm>
            <a:off x="1297856" y="4958415"/>
            <a:ext cx="1080213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রোপণ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কৃপণ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অগ্রহায়ণ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গৃহিণী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অর্পণ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ভ্রাম্যমাণ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  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ব্রাহ্মণ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রমণ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নির্বাণ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পাষাণ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পার্বণ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বৃংহণ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400" b="1" dirty="0">
                <a:ln/>
                <a:gradFill>
                  <a:gsLst>
                    <a:gs pos="0">
                      <a:srgbClr val="00FF00"/>
                    </a:gs>
                    <a:gs pos="47000">
                      <a:srgbClr val="7030A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D8AD4A6-4F01-43EC-AE39-49BC4ADE5DF5}"/>
              </a:ext>
            </a:extLst>
          </p:cNvPr>
          <p:cNvSpPr/>
          <p:nvPr/>
        </p:nvSpPr>
        <p:spPr>
          <a:xfrm>
            <a:off x="2" y="1769917"/>
            <a:ext cx="6459793" cy="807690"/>
          </a:xfrm>
          <a:prstGeom prst="horizontalScroll">
            <a:avLst/>
          </a:prstGeom>
          <a:solidFill>
            <a:srgbClr val="00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অ, আ, ই, 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ঈ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উ, ঊ, ঋ, এ, ঐ, ও, ঔ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FCDC0C5E-E9EF-46BA-B379-643B7EAA448D}"/>
              </a:ext>
            </a:extLst>
          </p:cNvPr>
          <p:cNvSpPr/>
          <p:nvPr/>
        </p:nvSpPr>
        <p:spPr>
          <a:xfrm>
            <a:off x="1642924" y="2534774"/>
            <a:ext cx="244867" cy="1077927"/>
          </a:xfrm>
          <a:prstGeom prst="upArrow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691CB705-962F-4CBF-A7B9-CF5521643268}"/>
              </a:ext>
            </a:extLst>
          </p:cNvPr>
          <p:cNvSpPr/>
          <p:nvPr/>
        </p:nvSpPr>
        <p:spPr>
          <a:xfrm>
            <a:off x="2320414" y="1697866"/>
            <a:ext cx="3331347" cy="1019227"/>
          </a:xfrm>
          <a:prstGeom prst="left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ক, </a:t>
            </a:r>
            <a:r>
              <a:rPr lang="as-IN" sz="4000" dirty="0"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000" dirty="0"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000" dirty="0"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, ঙ</a:t>
            </a: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A5422BAE-6A5C-4840-9803-CED20D92F840}"/>
              </a:ext>
            </a:extLst>
          </p:cNvPr>
          <p:cNvSpPr/>
          <p:nvPr/>
        </p:nvSpPr>
        <p:spPr>
          <a:xfrm>
            <a:off x="3786357" y="2524944"/>
            <a:ext cx="244867" cy="1077927"/>
          </a:xfrm>
          <a:prstGeom prst="upArrow">
            <a:avLst/>
          </a:prstGeom>
          <a:solidFill>
            <a:srgbClr val="7030A0"/>
          </a:solidFill>
          <a:ln>
            <a:solidFill>
              <a:srgbClr val="00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827753-EB6D-4E40-8FA3-393CC2222763}"/>
              </a:ext>
            </a:extLst>
          </p:cNvPr>
          <p:cNvSpPr/>
          <p:nvPr/>
        </p:nvSpPr>
        <p:spPr>
          <a:xfrm>
            <a:off x="5064550" y="1848577"/>
            <a:ext cx="2692391" cy="6440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প, ফ, ব, ভ, ম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3927DE43-14F5-494E-88E1-06AE2BBF1C7E}"/>
              </a:ext>
            </a:extLst>
          </p:cNvPr>
          <p:cNvSpPr/>
          <p:nvPr/>
        </p:nvSpPr>
        <p:spPr>
          <a:xfrm>
            <a:off x="6239502" y="2559360"/>
            <a:ext cx="244867" cy="1077927"/>
          </a:xfrm>
          <a:prstGeom prst="upArrow">
            <a:avLst/>
          </a:prstGeom>
          <a:solidFill>
            <a:srgbClr val="7030A0"/>
          </a:solidFill>
          <a:ln>
            <a:solidFill>
              <a:srgbClr val="00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7" grpId="1" animBg="1"/>
      <p:bldP spid="19" grpId="0" animBg="1"/>
      <p:bldP spid="19" grpId="1" animBg="1"/>
      <p:bldP spid="26" grpId="0" animBg="1"/>
      <p:bldP spid="26" grpId="1" animBg="1"/>
      <p:bldP spid="26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20" grpId="0"/>
      <p:bldP spid="21" grpId="0"/>
      <p:bldP spid="5" grpId="0" animBg="1"/>
      <p:bldP spid="5" grpId="1" animBg="1"/>
      <p:bldP spid="25" grpId="0" animBg="1"/>
      <p:bldP spid="25" grpId="1" animBg="1"/>
      <p:bldP spid="27" grpId="0" animBg="1"/>
      <p:bldP spid="27" grpId="1" animBg="1"/>
      <p:bldP spid="37" grpId="0" animBg="1"/>
      <p:bldP spid="37" grpId="1" animBg="1"/>
      <p:bldP spid="28" grpId="0" animBg="1"/>
      <p:bldP spid="2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7848-FC69-469E-869B-4385468D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9FA3A7-1262-48F4-A6A9-EF607DB37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1091379"/>
            <a:ext cx="3957077" cy="292018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6B18B-985F-4A55-8498-5E6590722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5" y="1076631"/>
            <a:ext cx="4059288" cy="292018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F95E8-C186-4182-A33A-D7BB22F4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2382" y="1091379"/>
            <a:ext cx="3957077" cy="292018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C55F8A-C736-41B6-8F16-94FEAE855B6F}"/>
              </a:ext>
            </a:extLst>
          </p:cNvPr>
          <p:cNvSpPr txBox="1"/>
          <p:nvPr/>
        </p:nvSpPr>
        <p:spPr>
          <a:xfrm>
            <a:off x="132737" y="4225895"/>
            <a:ext cx="11932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254125" algn="l"/>
              </a:tabLs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০৭. 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উপসর্গের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মূর্ধন্য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	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6EF72-8731-40B5-87B2-F31B02119CD3}"/>
              </a:ext>
            </a:extLst>
          </p:cNvPr>
          <p:cNvSpPr txBox="1"/>
          <p:nvPr/>
        </p:nvSpPr>
        <p:spPr>
          <a:xfrm>
            <a:off x="1369140" y="5753224"/>
            <a:ext cx="945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প্রণয়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প্রণীত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2ED94-E3A6-41FD-BC19-9BC574CC17CF}"/>
              </a:ext>
            </a:extLst>
          </p:cNvPr>
          <p:cNvSpPr txBox="1"/>
          <p:nvPr/>
        </p:nvSpPr>
        <p:spPr>
          <a:xfrm>
            <a:off x="908008" y="31704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প্রবীণ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4E099-58AD-4454-959E-5D3B66D69AC5}"/>
              </a:ext>
            </a:extLst>
          </p:cNvPr>
          <p:cNvSpPr txBox="1"/>
          <p:nvPr/>
        </p:nvSpPr>
        <p:spPr>
          <a:xfrm>
            <a:off x="4845336" y="273779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প্রণাম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3BE18F-1F55-4B67-9C1E-3FF20E347BC1}"/>
              </a:ext>
            </a:extLst>
          </p:cNvPr>
          <p:cNvSpPr txBox="1"/>
          <p:nvPr/>
        </p:nvSpPr>
        <p:spPr>
          <a:xfrm>
            <a:off x="9078126" y="304262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পরিণতি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7848-FC69-469E-869B-4385468D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65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40463-FD57-4D85-B431-66CC7AECA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50" y="782203"/>
            <a:ext cx="3801735" cy="224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BD124-7B8B-4733-99B4-7063CDC84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" y="782203"/>
            <a:ext cx="3801735" cy="224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BFADD-CEF2-4D41-ACCF-25B450122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23" y="782203"/>
            <a:ext cx="3801735" cy="224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87B778-BD18-4E51-A87E-C559D069B040}"/>
              </a:ext>
            </a:extLst>
          </p:cNvPr>
          <p:cNvSpPr txBox="1"/>
          <p:nvPr/>
        </p:nvSpPr>
        <p:spPr>
          <a:xfrm>
            <a:off x="917508" y="-75571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নারায়ণ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7F885-CA52-4C81-B497-162B3A5CBB12}"/>
              </a:ext>
            </a:extLst>
          </p:cNvPr>
          <p:cNvSpPr txBox="1"/>
          <p:nvPr/>
        </p:nvSpPr>
        <p:spPr>
          <a:xfrm>
            <a:off x="5017068" y="-45091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রামায়ণ</a:t>
            </a:r>
            <a:endParaRPr lang="en-US" sz="4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22860-0858-4136-A836-D0173A7CCE68}"/>
              </a:ext>
            </a:extLst>
          </p:cNvPr>
          <p:cNvSpPr txBox="1"/>
          <p:nvPr/>
        </p:nvSpPr>
        <p:spPr>
          <a:xfrm>
            <a:off x="9131868" y="-14611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চন্দ্রায়ণ</a:t>
            </a:r>
            <a:endParaRPr lang="en-US" sz="4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744A4-A5B0-4AF3-BDF7-A783F959020D}"/>
              </a:ext>
            </a:extLst>
          </p:cNvPr>
          <p:cNvSpPr txBox="1"/>
          <p:nvPr/>
        </p:nvSpPr>
        <p:spPr>
          <a:xfrm>
            <a:off x="298070" y="3263206"/>
            <a:ext cx="1161303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০৮.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রাম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রবীন্দ্র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চন্দ্র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	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‘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আয়ন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’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শব্দটি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থাকলে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‘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আয়ন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’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-ন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	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জায়গায়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মুর্ধন্য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4800" b="1" dirty="0" err="1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4800" b="1" dirty="0">
                <a:ln>
                  <a:solidFill>
                    <a:srgbClr val="FF33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  <a:endParaRPr lang="en-US" sz="4800" b="1" dirty="0">
              <a:ln>
                <a:solidFill>
                  <a:srgbClr val="FF3399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D1C21-4F44-4973-88A6-E7D4E959A95C}"/>
              </a:ext>
            </a:extLst>
          </p:cNvPr>
          <p:cNvSpPr txBox="1"/>
          <p:nvPr/>
        </p:nvSpPr>
        <p:spPr>
          <a:xfrm>
            <a:off x="1228255" y="5631336"/>
            <a:ext cx="95966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4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পরায়ণ</a:t>
            </a:r>
            <a:r>
              <a:rPr lang="en-US" sz="44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পারায়ণ</a:t>
            </a:r>
            <a:r>
              <a:rPr lang="en-US" sz="44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উত্তরায়ণ</a:t>
            </a:r>
            <a:r>
              <a:rPr lang="en-US" sz="44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রবীন্দ্রায়ণ</a:t>
            </a:r>
            <a:r>
              <a:rPr lang="en-US" sz="44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400" b="1" dirty="0">
                <a:ln/>
                <a:gradFill flip="none" rotWithShape="1">
                  <a:gsLst>
                    <a:gs pos="0">
                      <a:srgbClr val="00CC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5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7848-FC69-469E-869B-4385468D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8000"/>
              </a:gs>
              <a:gs pos="48000">
                <a:srgbClr val="0000CC"/>
              </a:gs>
              <a:gs pos="100000">
                <a:srgbClr val="008000"/>
              </a:gs>
            </a:gsLst>
            <a:lin ang="5400000" scaled="1"/>
          </a:gra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4ED34-C737-4248-88C6-B42C230C8986}"/>
              </a:ext>
            </a:extLst>
          </p:cNvPr>
          <p:cNvSpPr txBox="1"/>
          <p:nvPr/>
        </p:nvSpPr>
        <p:spPr>
          <a:xfrm>
            <a:off x="407357" y="287596"/>
            <a:ext cx="1134710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০৯.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পরা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অপর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-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এগুলোর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‘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অহ্ন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’ (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হ্+ন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 	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থাকলে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-ন -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পরিবর্তে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মূর্ধন্য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26000">
                      <a:srgbClr val="008000"/>
                    </a:gs>
                    <a:gs pos="48000">
                      <a:srgbClr val="0000CC"/>
                    </a:gs>
                    <a:gs pos="72000">
                      <a:srgbClr val="008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3175">
                <a:noFill/>
              </a:ln>
              <a:gradFill flip="none" rotWithShape="1">
                <a:gsLst>
                  <a:gs pos="26000">
                    <a:srgbClr val="008000"/>
                  </a:gs>
                  <a:gs pos="48000">
                    <a:srgbClr val="0000CC"/>
                  </a:gs>
                  <a:gs pos="72000">
                    <a:srgbClr val="008000"/>
                  </a:gs>
                </a:gsLst>
                <a:lin ang="5400000" scaled="1"/>
                <a:tileRect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8469F-1F0E-41B6-AB0B-F496575A5E21}"/>
              </a:ext>
            </a:extLst>
          </p:cNvPr>
          <p:cNvSpPr txBox="1"/>
          <p:nvPr/>
        </p:nvSpPr>
        <p:spPr>
          <a:xfrm>
            <a:off x="1327356" y="2041922"/>
            <a:ext cx="765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প্রাহ্ণ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পরাহ্ণ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পূর্বাহ্ণ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অপরাহ্ণ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00CC"/>
                    </a:gs>
                    <a:gs pos="48000">
                      <a:srgbClr val="008000"/>
                    </a:gs>
                    <a:gs pos="76000">
                      <a:srgbClr val="0000CC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97BE1-456D-492E-AD1C-0F1682A51682}"/>
              </a:ext>
            </a:extLst>
          </p:cNvPr>
          <p:cNvSpPr txBox="1"/>
          <p:nvPr/>
        </p:nvSpPr>
        <p:spPr>
          <a:xfrm>
            <a:off x="323783" y="3183191"/>
            <a:ext cx="1134710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১০. ‘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অগ্র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’ ও ‘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গ্রাম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’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পরবর্তী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‘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নী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’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ধাতুর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-ন 	   	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সাধারণত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মূর্ধন্য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এ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রূপান্তরিত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3175">
                  <a:noFill/>
                </a:ln>
                <a:gradFill flip="none" rotWithShape="1">
                  <a:gsLst>
                    <a:gs pos="18000">
                      <a:srgbClr val="C00000"/>
                    </a:gs>
                    <a:gs pos="48000">
                      <a:srgbClr val="008000"/>
                    </a:gs>
                    <a:gs pos="76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3175">
                <a:noFill/>
              </a:ln>
              <a:gradFill flip="none" rotWithShape="1">
                <a:gsLst>
                  <a:gs pos="18000">
                    <a:srgbClr val="C00000"/>
                  </a:gs>
                  <a:gs pos="48000">
                    <a:srgbClr val="008000"/>
                  </a:gs>
                  <a:gs pos="76000">
                    <a:srgbClr val="FF0000"/>
                  </a:gs>
                </a:gsLst>
                <a:lin ang="5400000" scaled="1"/>
                <a:tileRect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F0602-0A0C-41C3-8140-08DC75C9BE34}"/>
              </a:ext>
            </a:extLst>
          </p:cNvPr>
          <p:cNvSpPr txBox="1"/>
          <p:nvPr/>
        </p:nvSpPr>
        <p:spPr>
          <a:xfrm>
            <a:off x="1179871" y="5066761"/>
            <a:ext cx="688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অগ্রণী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গ্রামীণ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অগ্রহায়ণ</a:t>
            </a:r>
            <a:r>
              <a:rPr lang="en-US" sz="4800" b="1" dirty="0">
                <a:ln w="9525">
                  <a:noFill/>
                  <a:prstDash val="solid"/>
                </a:ln>
                <a:gradFill>
                  <a:gsLst>
                    <a:gs pos="24000">
                      <a:srgbClr val="008000"/>
                    </a:gs>
                    <a:gs pos="48000">
                      <a:srgbClr val="C00000"/>
                    </a:gs>
                    <a:gs pos="76000">
                      <a:srgbClr val="0080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36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7848-FC69-469E-869B-4385468D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E6FEC-3341-4811-9BD0-F8CBD583AD50}"/>
              </a:ext>
            </a:extLst>
          </p:cNvPr>
          <p:cNvSpPr txBox="1"/>
          <p:nvPr/>
        </p:nvSpPr>
        <p:spPr>
          <a:xfrm>
            <a:off x="407357" y="37365"/>
            <a:ext cx="1119962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১১.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এমন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যেখানে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স্বভাবতই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মূর্ধন্য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5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DCCC7-9405-4075-A40D-166CE8EFD53A}"/>
              </a:ext>
            </a:extLst>
          </p:cNvPr>
          <p:cNvSpPr txBox="1"/>
          <p:nvPr/>
        </p:nvSpPr>
        <p:spPr>
          <a:xfrm>
            <a:off x="1873046" y="958650"/>
            <a:ext cx="800837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চাণক্য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মাণিক্য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	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বাণিজ্য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লবণ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মণ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বেণু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বীণা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কঙ্কণ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কণিকা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কল্যাণ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শোণিত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মণি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		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স্থাণু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পুণ্য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বেণী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ফণী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অণু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বিপণি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গণিকা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আপণ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লাবণ্য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বাণী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	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নিপুণ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ভণিতা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পাণি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গৌণ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কোণ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ভাণ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শাণ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চিক্কণ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নিক্কণ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তূণ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	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কফণি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কনুই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বণিক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গুণ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গণনা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পিণাক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পণ্য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বাণ</a:t>
            </a:r>
            <a:r>
              <a:rPr lang="en-US" sz="4000" b="1" dirty="0">
                <a:ln/>
                <a:gradFill>
                  <a:gsLst>
                    <a:gs pos="24000">
                      <a:srgbClr val="0000CC"/>
                    </a:gs>
                    <a:gs pos="48000">
                      <a:schemeClr val="accent2">
                        <a:lumMod val="75000"/>
                      </a:schemeClr>
                    </a:gs>
                    <a:gs pos="76000">
                      <a:srgbClr val="0000CC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b="1" dirty="0">
              <a:ln/>
              <a:gradFill>
                <a:gsLst>
                  <a:gs pos="24000">
                    <a:srgbClr val="0000CC"/>
                  </a:gs>
                  <a:gs pos="48000">
                    <a:schemeClr val="accent2">
                      <a:lumMod val="75000"/>
                    </a:schemeClr>
                  </a:gs>
                  <a:gs pos="76000">
                    <a:srgbClr val="0000CC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77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00000">
              <a:srgbClr val="FF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6BFA1-E8EF-40DB-9C74-1F2BEFBB2625}"/>
              </a:ext>
            </a:extLst>
          </p:cNvPr>
          <p:cNvSpPr txBox="1"/>
          <p:nvPr/>
        </p:nvSpPr>
        <p:spPr>
          <a:xfrm>
            <a:off x="11179273" y="6563031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en-US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3488A-1B0C-4093-891F-4CC376A588FF}"/>
              </a:ext>
            </a:extLst>
          </p:cNvPr>
          <p:cNvSpPr txBox="1"/>
          <p:nvPr/>
        </p:nvSpPr>
        <p:spPr>
          <a:xfrm>
            <a:off x="206478" y="1460090"/>
            <a:ext cx="11798710" cy="283169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as-IN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en-US" sz="8800" b="1" dirty="0" err="1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ভাষায়</a:t>
            </a:r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b="1" dirty="0" err="1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b="1" dirty="0" err="1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বিধান</a:t>
            </a:r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b="1" dirty="0" err="1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নি</a:t>
            </a:r>
            <a:r>
              <a:rPr lang="as-IN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en-US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88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endParaRPr lang="en-US" sz="8800" b="1" dirty="0">
              <a:ln/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593EC1-AC75-4D82-AA8B-08A77CD5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66FF33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2A1EEF-8DF9-412F-800E-20DC9D7E2AB9}"/>
              </a:ext>
            </a:extLst>
          </p:cNvPr>
          <p:cNvSpPr txBox="1"/>
          <p:nvPr/>
        </p:nvSpPr>
        <p:spPr>
          <a:xfrm rot="19923206" flipH="1">
            <a:off x="482963" y="1385635"/>
            <a:ext cx="9550124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আজকের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পাঠে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সবাইকে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স্বাগতম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4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72B92-28F9-47DF-9F93-67611ED40720}"/>
              </a:ext>
            </a:extLst>
          </p:cNvPr>
          <p:cNvSpPr txBox="1"/>
          <p:nvPr/>
        </p:nvSpPr>
        <p:spPr>
          <a:xfrm>
            <a:off x="162229" y="3385246"/>
            <a:ext cx="119609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০১.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অতৎসম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বানানে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অর্থা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ৎ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তদ্ভব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দেশি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	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বিদেশি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	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মিশ্র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বানানে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11477-B601-4A85-9BE3-18C5FB92E1AD}"/>
              </a:ext>
            </a:extLst>
          </p:cNvPr>
          <p:cNvSpPr txBox="1"/>
          <p:nvPr/>
        </p:nvSpPr>
        <p:spPr>
          <a:xfrm>
            <a:off x="1087828" y="5356620"/>
            <a:ext cx="10972799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অঘ্রান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পরান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কারেন্ট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ফরমান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লন্ডন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200" b="1" dirty="0" err="1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5200" b="1" dirty="0">
                <a:ln w="9525">
                  <a:solidFill>
                    <a:srgbClr val="66FF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1CFFF9-E7DC-4CE7-85A5-7D12D1413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" y="823072"/>
            <a:ext cx="3923075" cy="219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73FF8-9115-408E-AD02-8C0B20A9A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16" y="830682"/>
            <a:ext cx="3923075" cy="219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FAD50-85E5-4274-88B2-57F980956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2" y="819900"/>
            <a:ext cx="3923074" cy="2215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CA45C6-4AA8-4DEA-ACEA-104F8CD74A38}"/>
              </a:ext>
            </a:extLst>
          </p:cNvPr>
          <p:cNvSpPr txBox="1"/>
          <p:nvPr/>
        </p:nvSpPr>
        <p:spPr>
          <a:xfrm>
            <a:off x="963947" y="24114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কোরান</a:t>
            </a:r>
            <a:endParaRPr lang="en-US" sz="48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602DC-1BC1-4084-9A03-D78BF283609E}"/>
              </a:ext>
            </a:extLst>
          </p:cNvPr>
          <p:cNvSpPr txBox="1"/>
          <p:nvPr/>
        </p:nvSpPr>
        <p:spPr>
          <a:xfrm>
            <a:off x="4901275" y="-19150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সোনা</a:t>
            </a:r>
            <a:endParaRPr lang="en-US" sz="48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8C9C0-C9A6-42C1-9935-1B03477C3C4C}"/>
              </a:ext>
            </a:extLst>
          </p:cNvPr>
          <p:cNvSpPr txBox="1"/>
          <p:nvPr/>
        </p:nvSpPr>
        <p:spPr>
          <a:xfrm>
            <a:off x="9134065" y="11333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সিলিন্ডার</a:t>
            </a:r>
            <a:endParaRPr lang="en-US" sz="48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2DE61-10BD-42EB-82FD-E65B82BA9DB8}"/>
              </a:ext>
            </a:extLst>
          </p:cNvPr>
          <p:cNvSpPr txBox="1"/>
          <p:nvPr/>
        </p:nvSpPr>
        <p:spPr>
          <a:xfrm>
            <a:off x="162229" y="3385246"/>
            <a:ext cx="119609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 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ুই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পদের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প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ঋ র ষ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থাকলেও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	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পরপদে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-ন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্ধ</a:t>
            </a:r>
            <a:r>
              <a:rPr lang="as-IN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্য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spc="5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5400" b="1" spc="5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spc="50" dirty="0">
              <a:ln w="0"/>
              <a:blipFill>
                <a:blip r:embed="rId3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264CE-2F7C-4146-96D1-FD2D6A343A4E}"/>
              </a:ext>
            </a:extLst>
          </p:cNvPr>
          <p:cNvSpPr txBox="1"/>
          <p:nvPr/>
        </p:nvSpPr>
        <p:spPr>
          <a:xfrm>
            <a:off x="1194616" y="5182536"/>
            <a:ext cx="973393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: স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 err="1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্ব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800" b="1" dirty="0" err="1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্রিনেত্র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পরনিন্দা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800" b="1" dirty="0">
                <a:ln/>
                <a:blipFill>
                  <a:blip r:embed="rId4"/>
                  <a:tile tx="0" ty="0" sx="100000" sy="100000" flip="none" algn="tl"/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02D38-713D-4679-AC93-8D5F70ABF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10" y="867672"/>
            <a:ext cx="3941381" cy="2196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7A9F43-10BD-4D25-8427-D3D57C072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41" y="867672"/>
            <a:ext cx="3995215" cy="2196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A665A-9089-4B4A-A744-5A2F6E9CB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" y="879110"/>
            <a:ext cx="3922800" cy="2196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D7252A-C5E6-4AEB-ADBF-86ED24230C5E}"/>
              </a:ext>
            </a:extLst>
          </p:cNvPr>
          <p:cNvSpPr txBox="1"/>
          <p:nvPr/>
        </p:nvSpPr>
        <p:spPr>
          <a:xfrm>
            <a:off x="853586" y="55646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800" b="1" dirty="0" err="1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্রিনয়ন</a:t>
            </a:r>
            <a:endParaRPr lang="en-US" sz="4800" b="1" dirty="0">
              <a:ln w="12700">
                <a:noFill/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71D4C3-04F1-4E48-AC22-BE024B7E848C}"/>
              </a:ext>
            </a:extLst>
          </p:cNvPr>
          <p:cNvSpPr txBox="1"/>
          <p:nvPr/>
        </p:nvSpPr>
        <p:spPr>
          <a:xfrm>
            <a:off x="4790914" y="12382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BF3933-BB8B-4FC7-842E-26403992D25A}"/>
              </a:ext>
            </a:extLst>
          </p:cNvPr>
          <p:cNvSpPr txBox="1"/>
          <p:nvPr/>
        </p:nvSpPr>
        <p:spPr>
          <a:xfrm>
            <a:off x="9023704" y="42865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11605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CDD1D5-6BB5-4CCF-80E5-4FBEE33595FD}"/>
              </a:ext>
            </a:extLst>
          </p:cNvPr>
          <p:cNvSpPr/>
          <p:nvPr/>
        </p:nvSpPr>
        <p:spPr>
          <a:xfrm>
            <a:off x="309716" y="3631009"/>
            <a:ext cx="11297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. ঋ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ঋ-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র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র-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ফলা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ষ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ক্ষ-এর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পরে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যদি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স্বরবর্ণ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	ক-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বর্গীয়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প-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বর্গীয়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ধ্বনি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অথবা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ষ, য, য়, র, ব, হ, ং 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ছ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ড়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 	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োন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ব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্ণের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ব্যবধান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থাকলে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দ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য-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>
                  <a:gsLst>
                    <a:gs pos="0">
                      <a:srgbClr val="FF0000"/>
                    </a:gs>
                    <a:gs pos="47000">
                      <a:srgbClr val="7030A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া।</a:t>
            </a:r>
            <a:endParaRPr lang="en-US" sz="4000" b="1" dirty="0">
              <a:ln/>
              <a:gradFill>
                <a:gsLst>
                  <a:gs pos="0">
                    <a:srgbClr val="FF0000"/>
                  </a:gs>
                  <a:gs pos="47000">
                    <a:srgbClr val="7030A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DFC8D-0A78-4C31-A88E-5B2D4AF65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1" y="770950"/>
            <a:ext cx="3995215" cy="2341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F2E5E-701D-4963-9BD7-7F976EA9C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66" y="770950"/>
            <a:ext cx="3995215" cy="219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FB3E2-5408-4269-B8B6-7513F8030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90" y="843379"/>
            <a:ext cx="3995215" cy="2196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2FE469-D83E-406B-AAEB-CC3E41FC7178}"/>
              </a:ext>
            </a:extLst>
          </p:cNvPr>
          <p:cNvSpPr txBox="1"/>
          <p:nvPr/>
        </p:nvSpPr>
        <p:spPr>
          <a:xfrm>
            <a:off x="971572" y="55646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D65DA-75B6-41C7-B530-3C9AC4CA9734}"/>
              </a:ext>
            </a:extLst>
          </p:cNvPr>
          <p:cNvSpPr txBox="1"/>
          <p:nvPr/>
        </p:nvSpPr>
        <p:spPr>
          <a:xfrm>
            <a:off x="4908900" y="12382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93E3B-0476-4C52-AF59-DDFA43A07432}"/>
              </a:ext>
            </a:extLst>
          </p:cNvPr>
          <p:cNvSpPr txBox="1"/>
          <p:nvPr/>
        </p:nvSpPr>
        <p:spPr>
          <a:xfrm>
            <a:off x="9141690" y="42865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800" b="1" dirty="0">
                <a:ln w="12700">
                  <a:noFill/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97569-77AE-4FF6-BB5C-B0340EBFFCDD}"/>
              </a:ext>
            </a:extLst>
          </p:cNvPr>
          <p:cNvSpPr txBox="1"/>
          <p:nvPr/>
        </p:nvSpPr>
        <p:spPr>
          <a:xfrm>
            <a:off x="1234778" y="5733107"/>
            <a:ext cx="85098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: অ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ন, 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ঞ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বিস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 err="1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্জ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000" b="1" dirty="0">
                <a:ln/>
                <a:gradFill flip="none" rotWithShape="1">
                  <a:gsLst>
                    <a:gs pos="0">
                      <a:srgbClr val="008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757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4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F73FD-1423-439C-815D-8F78FAE64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" y="933158"/>
            <a:ext cx="4014022" cy="250722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5C5D7-CE2A-45C2-B2FE-A8EF3170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03" y="941358"/>
            <a:ext cx="4014022" cy="250722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49CC7-C6A2-4309-BB4A-0912A658E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3732" y="926610"/>
            <a:ext cx="4014022" cy="250722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A0B185-4E80-4028-9480-C9A0F9BE251E}"/>
              </a:ext>
            </a:extLst>
          </p:cNvPr>
          <p:cNvSpPr txBox="1"/>
          <p:nvPr/>
        </p:nvSpPr>
        <p:spPr>
          <a:xfrm>
            <a:off x="912580" y="156350"/>
            <a:ext cx="2155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গ্রন্থ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1F910-CC81-4A64-9318-D1A769F2AF14}"/>
              </a:ext>
            </a:extLst>
          </p:cNvPr>
          <p:cNvSpPr txBox="1"/>
          <p:nvPr/>
        </p:nvSpPr>
        <p:spPr>
          <a:xfrm>
            <a:off x="5041637" y="201576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46F68-4B48-41C2-A1EA-F805E8D7BC24}"/>
              </a:ext>
            </a:extLst>
          </p:cNvPr>
          <p:cNvSpPr txBox="1"/>
          <p:nvPr/>
        </p:nvSpPr>
        <p:spPr>
          <a:xfrm>
            <a:off x="9067950" y="202561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্দন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8C88F-C619-4BF9-9A19-A7A995C9CA6F}"/>
              </a:ext>
            </a:extLst>
          </p:cNvPr>
          <p:cNvSpPr txBox="1"/>
          <p:nvPr/>
        </p:nvSpPr>
        <p:spPr>
          <a:xfrm>
            <a:off x="162229" y="3574438"/>
            <a:ext cx="119609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defTabSz="1090613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	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ঙ্গে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যুক্ত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-ন 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 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্ধ</a:t>
            </a:r>
            <a:r>
              <a:rPr lang="as-I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্য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	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-ন </a:t>
            </a:r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6C435-B5CD-4666-B80A-D77ED3795E9A}"/>
              </a:ext>
            </a:extLst>
          </p:cNvPr>
          <p:cNvSpPr txBox="1"/>
          <p:nvPr/>
        </p:nvSpPr>
        <p:spPr>
          <a:xfrm>
            <a:off x="1035672" y="5454618"/>
            <a:ext cx="80119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ব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en-US" sz="5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ন্দ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ব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ত, 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5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5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103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821E8-379A-45F9-AF53-6B247EA65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96" y="884900"/>
            <a:ext cx="3875643" cy="22159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DA37B-3CC4-4A77-9CAC-71CB468FD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19" y="884900"/>
            <a:ext cx="4014745" cy="22159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26F92-81ED-4046-8730-5A62636F2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" y="884900"/>
            <a:ext cx="3953938" cy="22159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1EC230-972A-424B-8E0C-5769E8FF09E1}"/>
              </a:ext>
            </a:extLst>
          </p:cNvPr>
          <p:cNvSpPr txBox="1"/>
          <p:nvPr/>
        </p:nvSpPr>
        <p:spPr>
          <a:xfrm>
            <a:off x="912580" y="-3346"/>
            <a:ext cx="2155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আন্ডা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DC07D-970F-44D0-858F-54552B3A4D1C}"/>
              </a:ext>
            </a:extLst>
          </p:cNvPr>
          <p:cNvSpPr txBox="1"/>
          <p:nvPr/>
        </p:nvSpPr>
        <p:spPr>
          <a:xfrm>
            <a:off x="5041637" y="41880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8C205-F99F-4590-9369-DFD4529EDE1C}"/>
              </a:ext>
            </a:extLst>
          </p:cNvPr>
          <p:cNvSpPr txBox="1"/>
          <p:nvPr/>
        </p:nvSpPr>
        <p:spPr>
          <a:xfrm>
            <a:off x="9067950" y="42865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প্রেসি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EEB10-2DC9-4CC3-BE09-6666D7E07087}"/>
              </a:ext>
            </a:extLst>
          </p:cNvPr>
          <p:cNvSpPr txBox="1"/>
          <p:nvPr/>
        </p:nvSpPr>
        <p:spPr>
          <a:xfrm>
            <a:off x="501445" y="3385246"/>
            <a:ext cx="10795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০৫. ট-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পূ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্বে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ৎস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ব্দে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দন্ত্য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-ন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	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্ধ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া।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274A84-DD57-4572-873A-52781A20C798}"/>
              </a:ext>
            </a:extLst>
          </p:cNvPr>
          <p:cNvSpPr txBox="1"/>
          <p:nvPr/>
        </p:nvSpPr>
        <p:spPr>
          <a:xfrm>
            <a:off x="1253613" y="5139572"/>
            <a:ext cx="101763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স</a:t>
            </a:r>
            <a:r>
              <a:rPr lang="as-IN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ডেন্ট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অ্যাকসিডেন্ট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ক্যালেন্ডার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617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2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5232B-20D6-48C5-988B-235FC4E52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4" y="700549"/>
            <a:ext cx="4041743" cy="2215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6166C-479D-474A-A0EE-9C3148A9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" y="700549"/>
            <a:ext cx="3904778" cy="2215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E6DD1-8566-4249-A517-23A8D504D0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12425"/>
          <a:stretch/>
        </p:blipFill>
        <p:spPr>
          <a:xfrm>
            <a:off x="8175523" y="700549"/>
            <a:ext cx="3904778" cy="2215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F1F2B2-2D67-42A3-82A6-F91A89F0240C}"/>
              </a:ext>
            </a:extLst>
          </p:cNvPr>
          <p:cNvSpPr txBox="1"/>
          <p:nvPr/>
        </p:nvSpPr>
        <p:spPr>
          <a:xfrm>
            <a:off x="912580" y="-121332"/>
            <a:ext cx="2155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পড়ান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7541C-52A4-4B43-B287-63E1810B0CF3}"/>
              </a:ext>
            </a:extLst>
          </p:cNvPr>
          <p:cNvSpPr txBox="1"/>
          <p:nvPr/>
        </p:nvSpPr>
        <p:spPr>
          <a:xfrm>
            <a:off x="5041637" y="-76106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নো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396B7-72F6-48B0-B52C-689C573A4259}"/>
              </a:ext>
            </a:extLst>
          </p:cNvPr>
          <p:cNvSpPr txBox="1"/>
          <p:nvPr/>
        </p:nvSpPr>
        <p:spPr>
          <a:xfrm>
            <a:off x="9067950" y="-75121"/>
            <a:ext cx="20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B8570-368D-4B12-A49D-F46F4EBB3466}"/>
              </a:ext>
            </a:extLst>
          </p:cNvPr>
          <p:cNvSpPr txBox="1"/>
          <p:nvPr/>
        </p:nvSpPr>
        <p:spPr>
          <a:xfrm>
            <a:off x="265471" y="2934936"/>
            <a:ext cx="11724966" cy="259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০৬.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ক্রিয়াপদে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প্রযোজ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য়।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ক্রিয়াপদে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	ন-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ধ্ব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্ষেত্রে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ক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য-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া।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	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য-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D77FD-5C0F-4E05-AEB7-0ADC46082216}"/>
              </a:ext>
            </a:extLst>
          </p:cNvPr>
          <p:cNvSpPr txBox="1"/>
          <p:nvPr/>
        </p:nvSpPr>
        <p:spPr>
          <a:xfrm>
            <a:off x="1047142" y="5365432"/>
            <a:ext cx="10751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12863" algn="l"/>
              </a:tabLst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	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রান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ঝ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নো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করুন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ধরান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     	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ন,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ন,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326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31828-6657-4DD9-8B54-7881283B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6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29C97-34F7-4771-B84C-0F26D24C9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9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F4005-67F3-4836-9356-B4E8C99ECB40}"/>
              </a:ext>
            </a:extLst>
          </p:cNvPr>
          <p:cNvSpPr txBox="1"/>
          <p:nvPr/>
        </p:nvSpPr>
        <p:spPr>
          <a:xfrm>
            <a:off x="3011215" y="1970681"/>
            <a:ext cx="5738648" cy="22229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4000" b="1" dirty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92D050"/>
                    </a:gs>
                    <a:gs pos="38000">
                      <a:srgbClr val="0000CC"/>
                    </a:gs>
                    <a:gs pos="66000">
                      <a:srgbClr val="00B050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as-IN" sz="14000" b="1" dirty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92D050"/>
                    </a:gs>
                    <a:gs pos="38000">
                      <a:srgbClr val="0000CC"/>
                    </a:gs>
                    <a:gs pos="66000">
                      <a:srgbClr val="00B050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14000" b="1" dirty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92D050"/>
                    </a:gs>
                    <a:gs pos="38000">
                      <a:srgbClr val="0000CC"/>
                    </a:gs>
                    <a:gs pos="66000">
                      <a:srgbClr val="00B050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14000" b="1" dirty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92D050"/>
                    </a:gs>
                    <a:gs pos="38000">
                      <a:srgbClr val="0000CC"/>
                    </a:gs>
                    <a:gs pos="66000">
                      <a:srgbClr val="00B050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14000" b="1" dirty="0" err="1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92D050"/>
                    </a:gs>
                    <a:gs pos="38000">
                      <a:srgbClr val="0000CC"/>
                    </a:gs>
                    <a:gs pos="66000">
                      <a:srgbClr val="00B050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বাদ</a:t>
            </a:r>
            <a:endParaRPr lang="en-US" sz="14000" b="1" dirty="0">
              <a:ln w="127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92D050"/>
                  </a:gs>
                  <a:gs pos="38000">
                    <a:srgbClr val="0000CC"/>
                  </a:gs>
                  <a:gs pos="66000">
                    <a:srgbClr val="00B050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8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rgbClr val="99FF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69BC8A-7266-4476-A175-49303A6A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35" y="689859"/>
            <a:ext cx="3202255" cy="325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নওয়াব হাবিবুল্লাহ্ মডেল কলেজ\কলেজের লগু\10689734_1460527997505249_4414933426383284321_n.jpg">
            <a:extLst>
              <a:ext uri="{FF2B5EF4-FFF2-40B4-BE49-F238E27FC236}">
                <a16:creationId xmlns:a16="http://schemas.microsoft.com/office/drawing/2014/main" id="{F8CC02C9-945C-4EBB-83F9-03EE3E82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44" y="731234"/>
            <a:ext cx="3202255" cy="3173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Left-Right Arrow 16">
            <a:extLst>
              <a:ext uri="{FF2B5EF4-FFF2-40B4-BE49-F238E27FC236}">
                <a16:creationId xmlns:a16="http://schemas.microsoft.com/office/drawing/2014/main" id="{B63168D1-4E7A-4FDE-9336-7B4132B29289}"/>
              </a:ext>
            </a:extLst>
          </p:cNvPr>
          <p:cNvSpPr/>
          <p:nvPr/>
        </p:nvSpPr>
        <p:spPr>
          <a:xfrm>
            <a:off x="3563008" y="76200"/>
            <a:ext cx="4997668" cy="1752600"/>
          </a:xfrm>
          <a:prstGeom prst="left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9BDBB-81AD-48D7-B0BD-A98B011D38D8}"/>
              </a:ext>
            </a:extLst>
          </p:cNvPr>
          <p:cNvSpPr txBox="1"/>
          <p:nvPr/>
        </p:nvSpPr>
        <p:spPr>
          <a:xfrm>
            <a:off x="4067503" y="2214015"/>
            <a:ext cx="38152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রকিব</a:t>
            </a: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লিখন</a:t>
            </a:r>
            <a:endParaRPr kumimoji="0" lang="en-US" sz="7200" b="1" i="0" u="none" strike="noStrike" kern="1200" cap="none" spc="0" normalizeH="0" baseline="0" noProof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1BF1F-ADFC-447A-9FAF-08E30202BE57}"/>
              </a:ext>
            </a:extLst>
          </p:cNvPr>
          <p:cNvSpPr txBox="1"/>
          <p:nvPr/>
        </p:nvSpPr>
        <p:spPr>
          <a:xfrm>
            <a:off x="5290788" y="3299925"/>
            <a:ext cx="353173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প্রভাষক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, (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বাংলা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বিভাগ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49F0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EA85D-770E-4038-9291-E344D9D07F61}"/>
              </a:ext>
            </a:extLst>
          </p:cNvPr>
          <p:cNvSpPr txBox="1"/>
          <p:nvPr/>
        </p:nvSpPr>
        <p:spPr>
          <a:xfrm>
            <a:off x="1224153" y="3975548"/>
            <a:ext cx="966803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নওয়াব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হাবিবুল্লাহ্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মডেল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স্কুল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এন্ড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কলেজ</a:t>
            </a:r>
            <a:endParaRPr kumimoji="0" lang="en-US" sz="6000" b="1" i="0" u="none" strike="noStrike" kern="1200" cap="none" spc="0" normalizeH="0" baseline="0" noProof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52078-1C2A-48AA-9A53-265B503266D9}"/>
              </a:ext>
            </a:extLst>
          </p:cNvPr>
          <p:cNvSpPr txBox="1"/>
          <p:nvPr/>
        </p:nvSpPr>
        <p:spPr>
          <a:xfrm>
            <a:off x="2822036" y="491884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উত্তরা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মডেল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টাউন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ঢাকা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-১২৩০।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50128-91BF-4121-97C8-87192BA096EA}"/>
              </a:ext>
            </a:extLst>
          </p:cNvPr>
          <p:cNvSpPr txBox="1"/>
          <p:nvPr/>
        </p:nvSpPr>
        <p:spPr>
          <a:xfrm>
            <a:off x="2179884" y="5909441"/>
            <a:ext cx="76290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1430">
                  <a:solidFill>
                    <a:srgbClr val="92D050"/>
                  </a:solidFill>
                </a:ln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মোবাইল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01716 319 369, 01677 05 66 41.</a:t>
            </a:r>
          </a:p>
        </p:txBody>
      </p:sp>
    </p:spTree>
    <p:extLst>
      <p:ext uri="{BB962C8B-B14F-4D97-AF65-F5344CB8AC3E}">
        <p14:creationId xmlns:p14="http://schemas.microsoft.com/office/powerpoint/2010/main" val="2690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11135030" y="6504039"/>
            <a:ext cx="11356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err="1">
                <a:ln/>
                <a:solidFill>
                  <a:srgbClr val="66FF33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রকিব</a:t>
            </a:r>
            <a:r>
              <a:rPr kumimoji="0" lang="en-US" sz="2000" b="1" i="0" u="none" strike="noStrike" kern="1200" normalizeH="0" baseline="0" noProof="0" dirty="0">
                <a:ln/>
                <a:solidFill>
                  <a:srgbClr val="66FF33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000" b="1" i="0" u="none" strike="noStrike" kern="1200" normalizeH="0" baseline="0" noProof="0" dirty="0" err="1">
                <a:ln/>
                <a:solidFill>
                  <a:srgbClr val="66FF33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লিখন</a:t>
            </a:r>
            <a:endParaRPr kumimoji="0" lang="en-US" sz="2000" b="1" i="0" u="none" strike="noStrike" kern="1200" normalizeH="0" baseline="0" noProof="0" dirty="0">
              <a:ln/>
              <a:solidFill>
                <a:srgbClr val="66FF33"/>
              </a:solidFill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graphicFrame>
        <p:nvGraphicFramePr>
          <p:cNvPr id="3" name="Object 2" descr="ণত্ব বিধান &#10;">
            <a:hlinkClick r:id="" action="ppaction://ole?verb=0"/>
            <a:extLst>
              <a:ext uri="{FF2B5EF4-FFF2-40B4-BE49-F238E27FC236}">
                <a16:creationId xmlns:a16="http://schemas.microsoft.com/office/drawing/2014/main" id="{3C5D5E27-1298-4D93-AB34-015374C90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23393"/>
              </p:ext>
            </p:extLst>
          </p:nvPr>
        </p:nvGraphicFramePr>
        <p:xfrm>
          <a:off x="4173793" y="2106562"/>
          <a:ext cx="4336025" cy="211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514160" imgH="491040" progId="Package">
                  <p:embed/>
                </p:oleObj>
              </mc:Choice>
              <mc:Fallback>
                <p:oleObj name="Packager Shell Object" showAsIcon="1" r:id="rId2" imgW="1514160" imgH="49104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98FECD9-D57D-45EF-AAC6-58BE721660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793" y="2106562"/>
                        <a:ext cx="4336025" cy="2111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56131C-7C80-4AD6-B09A-C205BE726822}"/>
              </a:ext>
            </a:extLst>
          </p:cNvPr>
          <p:cNvSpPr txBox="1"/>
          <p:nvPr/>
        </p:nvSpPr>
        <p:spPr>
          <a:xfrm>
            <a:off x="1946791" y="545693"/>
            <a:ext cx="82718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আমরা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এক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ছ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ু 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60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ংশ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শু</a:t>
            </a:r>
            <a:r>
              <a:rPr lang="as-IN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60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29471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11135030" y="6548283"/>
            <a:ext cx="11356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রকিব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লিখন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091FD-FD16-43CE-A79A-4A2B49CB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4"/>
            <a:ext cx="6095999" cy="224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B4EDC-06BA-461D-9E4B-350F8840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479"/>
            <a:ext cx="6096000" cy="224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5B1D0-FC98-4E28-91C5-7C369EFAC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2488"/>
            <a:ext cx="6095999" cy="224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8B92C1F-8EF4-4660-8067-C1249F8D5CE5}"/>
              </a:ext>
            </a:extLst>
          </p:cNvPr>
          <p:cNvSpPr/>
          <p:nvPr/>
        </p:nvSpPr>
        <p:spPr>
          <a:xfrm>
            <a:off x="6154991" y="726358"/>
            <a:ext cx="776751" cy="47932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8EABA-0C49-4488-9733-F56053EB4C65}"/>
              </a:ext>
            </a:extLst>
          </p:cNvPr>
          <p:cNvSpPr txBox="1"/>
          <p:nvPr/>
        </p:nvSpPr>
        <p:spPr>
          <a:xfrm>
            <a:off x="6828512" y="495935"/>
            <a:ext cx="16075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as-IN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as-IN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6000" b="1" dirty="0">
              <a:ln/>
              <a:solidFill>
                <a:srgbClr val="00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44136D2-6424-418D-9813-3BE6743BA2A0}"/>
              </a:ext>
            </a:extLst>
          </p:cNvPr>
          <p:cNvSpPr/>
          <p:nvPr/>
        </p:nvSpPr>
        <p:spPr>
          <a:xfrm rot="10800000" flipV="1">
            <a:off x="5142268" y="2713703"/>
            <a:ext cx="776751" cy="47932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F43D9E-8B16-4A0B-A426-CBE20A750184}"/>
              </a:ext>
            </a:extLst>
          </p:cNvPr>
          <p:cNvSpPr txBox="1"/>
          <p:nvPr/>
        </p:nvSpPr>
        <p:spPr>
          <a:xfrm>
            <a:off x="3637930" y="2552461"/>
            <a:ext cx="16075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EA9F41-ACE9-42AE-8C01-965C9ECEB3BC}"/>
              </a:ext>
            </a:extLst>
          </p:cNvPr>
          <p:cNvSpPr/>
          <p:nvPr/>
        </p:nvSpPr>
        <p:spPr>
          <a:xfrm>
            <a:off x="6204155" y="4433121"/>
            <a:ext cx="776751" cy="47932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2BA8F3-B1E3-411B-98EB-FDDB92B9124C}"/>
              </a:ext>
            </a:extLst>
          </p:cNvPr>
          <p:cNvSpPr txBox="1"/>
          <p:nvPr/>
        </p:nvSpPr>
        <p:spPr>
          <a:xfrm>
            <a:off x="6818684" y="4202698"/>
            <a:ext cx="210409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6000" b="1" dirty="0">
                <a:ln/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E736753F-B40D-4C19-B59A-7566F603FEFD}"/>
              </a:ext>
            </a:extLst>
          </p:cNvPr>
          <p:cNvSpPr/>
          <p:nvPr/>
        </p:nvSpPr>
        <p:spPr>
          <a:xfrm>
            <a:off x="4395021" y="2552461"/>
            <a:ext cx="526022" cy="876539"/>
          </a:xfrm>
          <a:prstGeom prst="donut">
            <a:avLst>
              <a:gd name="adj" fmla="val 8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12F7ACB3-F735-41A2-97B6-1735F212C0E1}"/>
              </a:ext>
            </a:extLst>
          </p:cNvPr>
          <p:cNvSpPr/>
          <p:nvPr/>
        </p:nvSpPr>
        <p:spPr>
          <a:xfrm>
            <a:off x="7836316" y="507354"/>
            <a:ext cx="526022" cy="876539"/>
          </a:xfrm>
          <a:prstGeom prst="donut">
            <a:avLst>
              <a:gd name="adj" fmla="val 8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278ED86D-BB3C-4548-B111-5F0E7423BDCD}"/>
              </a:ext>
            </a:extLst>
          </p:cNvPr>
          <p:cNvSpPr/>
          <p:nvPr/>
        </p:nvSpPr>
        <p:spPr>
          <a:xfrm>
            <a:off x="7865802" y="4194448"/>
            <a:ext cx="526022" cy="876539"/>
          </a:xfrm>
          <a:prstGeom prst="donut">
            <a:avLst>
              <a:gd name="adj" fmla="val 8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031C7-C88E-4098-9779-9E66F2F8277D}"/>
              </a:ext>
            </a:extLst>
          </p:cNvPr>
          <p:cNvSpPr txBox="1"/>
          <p:nvPr/>
        </p:nvSpPr>
        <p:spPr>
          <a:xfrm>
            <a:off x="4557256" y="5810866"/>
            <a:ext cx="7634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তাহলে</a:t>
            </a:r>
            <a:r>
              <a:rPr lang="en-US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আ</a:t>
            </a:r>
            <a:r>
              <a:rPr lang="as-IN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োচ্য</a:t>
            </a:r>
            <a:r>
              <a:rPr lang="en-US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</a:t>
            </a:r>
            <a:r>
              <a:rPr lang="as-IN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en-US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8788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4" grpId="0"/>
      <p:bldP spid="15" grpId="0" animBg="1"/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11135030" y="6504039"/>
            <a:ext cx="11356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রকিব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লিখন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B8DEF-39B1-4951-92D6-77089521D998}"/>
              </a:ext>
            </a:extLst>
          </p:cNvPr>
          <p:cNvSpPr txBox="1"/>
          <p:nvPr/>
        </p:nvSpPr>
        <p:spPr>
          <a:xfrm rot="19923206" flipH="1">
            <a:off x="-184998" y="2287666"/>
            <a:ext cx="1097350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16000" b="1" dirty="0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0" b="1" dirty="0" err="1">
                <a:ln/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</a:t>
            </a:r>
            <a:endParaRPr lang="en-US" sz="16000" b="1" dirty="0">
              <a:ln/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11135030" y="6504039"/>
            <a:ext cx="11356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রকিব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লিখন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833D8-D7C5-4AE1-BA80-DE8F8FCB9705}"/>
              </a:ext>
            </a:extLst>
          </p:cNvPr>
          <p:cNvSpPr/>
          <p:nvPr/>
        </p:nvSpPr>
        <p:spPr>
          <a:xfrm>
            <a:off x="869778" y="2148354"/>
            <a:ext cx="789042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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ণত্ব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বিধান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কী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তা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বলতে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পারবে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? </a:t>
            </a:r>
            <a:endParaRPr lang="en-US" sz="4800" b="1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8B87A-031E-4CB8-AC2F-64A78C6A462C}"/>
              </a:ext>
            </a:extLst>
          </p:cNvPr>
          <p:cNvSpPr/>
          <p:nvPr/>
        </p:nvSpPr>
        <p:spPr>
          <a:xfrm>
            <a:off x="870159" y="3087278"/>
            <a:ext cx="845082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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বিধানের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নিয়ম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গুলো বলতে পারবে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4800" b="1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51AC-CF76-4655-B56C-CCF20A8588B8}"/>
              </a:ext>
            </a:extLst>
          </p:cNvPr>
          <p:cNvSpPr/>
          <p:nvPr/>
        </p:nvSpPr>
        <p:spPr>
          <a:xfrm>
            <a:off x="849133" y="4012185"/>
            <a:ext cx="110538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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বিধানের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নিয়মানুসারে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শুদ্ধ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বানান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লিখতে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পারবে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4800" b="1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DEBE-B6A3-4799-8EF7-3899BF6586FC}"/>
              </a:ext>
            </a:extLst>
          </p:cNvPr>
          <p:cNvSpPr/>
          <p:nvPr/>
        </p:nvSpPr>
        <p:spPr>
          <a:xfrm>
            <a:off x="843874" y="4905563"/>
            <a:ext cx="106964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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ণত্ব বিধানের ব্যতিক্রম বানান চিহ্নিত করতে পারবে।</a:t>
            </a:r>
            <a:endParaRPr lang="en-US" sz="5400" b="1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0334C-085F-4996-85FF-C7EFE9F3E2F3}"/>
              </a:ext>
            </a:extLst>
          </p:cNvPr>
          <p:cNvSpPr txBox="1"/>
          <p:nvPr/>
        </p:nvSpPr>
        <p:spPr>
          <a:xfrm>
            <a:off x="4713890" y="4728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as-IN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90056-2988-429C-AB0B-BEC89A028731}"/>
              </a:ext>
            </a:extLst>
          </p:cNvPr>
          <p:cNvSpPr txBox="1"/>
          <p:nvPr/>
        </p:nvSpPr>
        <p:spPr>
          <a:xfrm>
            <a:off x="315309" y="1056284"/>
            <a:ext cx="504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57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425E8-8A54-452A-8E4B-DE9BD609BC03}"/>
              </a:ext>
            </a:extLst>
          </p:cNvPr>
          <p:cNvSpPr txBox="1"/>
          <p:nvPr/>
        </p:nvSpPr>
        <p:spPr>
          <a:xfrm>
            <a:off x="11135030" y="6504039"/>
            <a:ext cx="11356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রকিব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লিখন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452962-F890-4E7E-9201-0FFD91A1305B}"/>
              </a:ext>
            </a:extLst>
          </p:cNvPr>
          <p:cNvSpPr/>
          <p:nvPr/>
        </p:nvSpPr>
        <p:spPr>
          <a:xfrm>
            <a:off x="4198706" y="0"/>
            <a:ext cx="3824045" cy="830997"/>
          </a:xfrm>
          <a:prstGeom prst="roundRect">
            <a:avLst/>
          </a:prstGeom>
          <a:gradFill>
            <a:gsLst>
              <a:gs pos="0">
                <a:srgbClr val="FF3399"/>
              </a:gs>
              <a:gs pos="100000">
                <a:srgbClr val="FFFF0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B542B-AAD6-4F46-981E-6F23CC72DEDD}"/>
              </a:ext>
            </a:extLst>
          </p:cNvPr>
          <p:cNvSpPr txBox="1"/>
          <p:nvPr/>
        </p:nvSpPr>
        <p:spPr>
          <a:xfrm>
            <a:off x="4277037" y="63061"/>
            <a:ext cx="364247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89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89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89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বিধানের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89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lin ang="189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সংজ্ঞা</a:t>
            </a:r>
            <a:endParaRPr lang="en-US" sz="48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00CC"/>
                  </a:gs>
                </a:gsLst>
                <a:lin ang="189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42AF49-6984-4CC3-BEE0-EA46DC434076}"/>
              </a:ext>
            </a:extLst>
          </p:cNvPr>
          <p:cNvSpPr/>
          <p:nvPr/>
        </p:nvSpPr>
        <p:spPr>
          <a:xfrm>
            <a:off x="-2" y="855416"/>
            <a:ext cx="12192001" cy="12241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ভাষায়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তৎসম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ানানে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্ধন্য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যথা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্থ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বহারের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ণ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8E04F-3F75-4756-A6C7-538C44635603}"/>
              </a:ext>
            </a:extLst>
          </p:cNvPr>
          <p:cNvSpPr/>
          <p:nvPr/>
        </p:nvSpPr>
        <p:spPr>
          <a:xfrm>
            <a:off x="-2" y="2954673"/>
            <a:ext cx="12192000" cy="1278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ৎ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 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ব্দে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য-ণ-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বিধানকে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197BF7-EE3C-4730-AEAA-B73E2BAB9225}"/>
              </a:ext>
            </a:extLst>
          </p:cNvPr>
          <p:cNvSpPr/>
          <p:nvPr/>
        </p:nvSpPr>
        <p:spPr>
          <a:xfrm>
            <a:off x="-2" y="5213556"/>
            <a:ext cx="12192000" cy="13198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য-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সংস্কৃ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াকরণের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নিয়মকে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বিধান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ণত্ব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</a:t>
            </a:r>
            <a:r>
              <a:rPr lang="as-IN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000" b="1" dirty="0">
                <a:ln w="10160">
                  <a:noFill/>
                  <a:prstDash val="solid"/>
                </a:ln>
                <a:gradFill flip="none" rotWithShape="1">
                  <a:gsLst>
                    <a:gs pos="18000">
                      <a:srgbClr val="66FF33"/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ি।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158453-85E2-4B58-915E-4FDE9DA642CF}"/>
              </a:ext>
            </a:extLst>
          </p:cNvPr>
          <p:cNvSpPr/>
          <p:nvPr/>
        </p:nvSpPr>
        <p:spPr>
          <a:xfrm>
            <a:off x="4970203" y="2133440"/>
            <a:ext cx="2271253" cy="71299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as-IN" sz="4000" b="1" dirty="0">
                <a:ln/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en-US" sz="4000" b="1" dirty="0" err="1">
                <a:ln/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endParaRPr lang="en-US" sz="4000" b="1" dirty="0">
              <a:ln/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BC12DF-7E04-429B-91C6-79196D54D0F5}"/>
              </a:ext>
            </a:extLst>
          </p:cNvPr>
          <p:cNvSpPr/>
          <p:nvPr/>
        </p:nvSpPr>
        <p:spPr>
          <a:xfrm>
            <a:off x="4945624" y="4350611"/>
            <a:ext cx="2271253" cy="712998"/>
          </a:xfrm>
          <a:prstGeom prst="ellipse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rgbClr val="FFFF00"/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gradFill flip="none" rotWithShape="1">
                  <a:gsLst>
                    <a:gs pos="41000">
                      <a:schemeClr val="accent2">
                        <a:lumMod val="75000"/>
                      </a:schemeClr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as-IN" sz="4000" b="1" dirty="0">
                <a:ln/>
                <a:gradFill flip="none" rotWithShape="1">
                  <a:gsLst>
                    <a:gs pos="41000">
                      <a:schemeClr val="accent2">
                        <a:lumMod val="75000"/>
                      </a:schemeClr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en-US" sz="4000" b="1" dirty="0" err="1">
                <a:ln/>
                <a:gradFill flip="none" rotWithShape="1">
                  <a:gsLst>
                    <a:gs pos="41000">
                      <a:schemeClr val="accent2">
                        <a:lumMod val="75000"/>
                      </a:schemeClr>
                    </a:gs>
                    <a:gs pos="100000">
                      <a:srgbClr val="66FF33"/>
                    </a:gs>
                  </a:gsLst>
                  <a:lin ang="162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endParaRPr lang="en-US" sz="4000" b="1" dirty="0">
              <a:ln/>
              <a:gradFill flip="none" rotWithShape="1">
                <a:gsLst>
                  <a:gs pos="41000">
                    <a:schemeClr val="accent2">
                      <a:lumMod val="75000"/>
                    </a:schemeClr>
                  </a:gs>
                  <a:gs pos="100000">
                    <a:srgbClr val="66FF33"/>
                  </a:gs>
                </a:gsLst>
                <a:lin ang="162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8" grpId="0" animBg="1"/>
      <p:bldP spid="9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B2792-A020-4DBF-90FD-6DDF28D3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ED6A9-2CB8-4212-AE58-5D772A6D7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0" y="1406443"/>
            <a:ext cx="5707633" cy="258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03302-7115-46C2-9278-0DF86D092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6" y="1401095"/>
            <a:ext cx="5786103" cy="258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9C227C-703F-4CC4-8FD5-14ADF8F6F6E1}"/>
              </a:ext>
            </a:extLst>
          </p:cNvPr>
          <p:cNvSpPr txBox="1"/>
          <p:nvPr/>
        </p:nvSpPr>
        <p:spPr>
          <a:xfrm>
            <a:off x="3831024" y="2695896"/>
            <a:ext cx="119817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38100"/>
                <a:solidFill>
                  <a:srgbClr val="66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ঋণ</a:t>
            </a:r>
            <a:endParaRPr lang="en-US" sz="5400" b="1" dirty="0">
              <a:ln w="38100"/>
              <a:solidFill>
                <a:srgbClr val="66FF3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8C02A-4AB3-468F-9CFB-68A0F4795D16}"/>
              </a:ext>
            </a:extLst>
          </p:cNvPr>
          <p:cNvSpPr txBox="1"/>
          <p:nvPr/>
        </p:nvSpPr>
        <p:spPr>
          <a:xfrm>
            <a:off x="10021621" y="2611807"/>
            <a:ext cx="119817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dirty="0">
                <a:ln w="3810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5400" b="1" dirty="0">
                <a:ln w="3810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as-IN" sz="5400" b="1" dirty="0">
                <a:ln w="3810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5400" b="1" dirty="0">
              <a:ln w="3810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A390E-41F5-45A8-8B86-30705BECCEEE}"/>
              </a:ext>
            </a:extLst>
          </p:cNvPr>
          <p:cNvSpPr txBox="1"/>
          <p:nvPr/>
        </p:nvSpPr>
        <p:spPr>
          <a:xfrm>
            <a:off x="407358" y="4402390"/>
            <a:ext cx="99460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 ঋ ও ঋ-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(  )-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্ধন্য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-ণ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7DE5F-7C75-4D55-924B-1D37B69C122F}"/>
              </a:ext>
            </a:extLst>
          </p:cNvPr>
          <p:cNvSpPr txBox="1"/>
          <p:nvPr/>
        </p:nvSpPr>
        <p:spPr>
          <a:xfrm>
            <a:off x="5191429" y="5501154"/>
            <a:ext cx="552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যেমন</a:t>
            </a:r>
            <a:r>
              <a:rPr lang="en-US" sz="48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as-IN" sz="48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4800" b="1" dirty="0" err="1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ৃণা</a:t>
            </a:r>
            <a:r>
              <a:rPr lang="en-US" sz="48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মসৃণ</a:t>
            </a:r>
            <a:r>
              <a:rPr lang="en-US" sz="48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মৃণাল</a:t>
            </a:r>
            <a:r>
              <a:rPr lang="en-US" sz="48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41560-E48C-413C-9788-BE85590F6CE7}"/>
              </a:ext>
            </a:extLst>
          </p:cNvPr>
          <p:cNvSpPr txBox="1"/>
          <p:nvPr/>
        </p:nvSpPr>
        <p:spPr>
          <a:xfrm>
            <a:off x="88491" y="241791"/>
            <a:ext cx="12010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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ত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ৎ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সম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 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শ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ব্দের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বানানে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মূ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র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্ধ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ন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য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-ণ 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ব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য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বহারের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নিয়ম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ebdings" panose="05030102010509060703" pitchFamily="18" charset="2"/>
              </a:rPr>
              <a:t>: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D4D9A-C076-43A2-8D4F-4F4173BFC1CE}"/>
              </a:ext>
            </a:extLst>
          </p:cNvPr>
          <p:cNvSpPr txBox="1"/>
          <p:nvPr/>
        </p:nvSpPr>
        <p:spPr>
          <a:xfrm>
            <a:off x="4334089" y="3845718"/>
            <a:ext cx="1076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 „</a:t>
            </a:r>
          </a:p>
        </p:txBody>
      </p:sp>
    </p:spTree>
    <p:extLst>
      <p:ext uri="{BB962C8B-B14F-4D97-AF65-F5344CB8AC3E}">
        <p14:creationId xmlns:p14="http://schemas.microsoft.com/office/powerpoint/2010/main" val="34906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1933</TotalTime>
  <Words>1513</Words>
  <Application>Microsoft Office PowerPoint</Application>
  <PresentationFormat>Widescreen</PresentationFormat>
  <Paragraphs>135</Paragraphs>
  <Slides>26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SutonnyEMJ</vt:lpstr>
      <vt:lpstr>SutonnyMJ</vt:lpstr>
      <vt:lpstr>SutonnyOMJ</vt:lpstr>
      <vt:lpstr>Times New Roman</vt:lpstr>
      <vt:lpstr>Office Theme</vt:lpstr>
      <vt:lpstr>Metropolitan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Rokib Likhon</dc:creator>
  <cp:lastModifiedBy>Rokib Likhon</cp:lastModifiedBy>
  <cp:revision>151</cp:revision>
  <dcterms:created xsi:type="dcterms:W3CDTF">2019-07-18T15:05:44Z</dcterms:created>
  <dcterms:modified xsi:type="dcterms:W3CDTF">2021-06-07T07:49:55Z</dcterms:modified>
</cp:coreProperties>
</file>