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14" r:id="rId3"/>
    <p:sldId id="317" r:id="rId4"/>
    <p:sldId id="315" r:id="rId5"/>
    <p:sldId id="258" r:id="rId6"/>
    <p:sldId id="316" r:id="rId7"/>
    <p:sldId id="272" r:id="rId8"/>
    <p:sldId id="260" r:id="rId9"/>
    <p:sldId id="263" r:id="rId10"/>
    <p:sldId id="275" r:id="rId11"/>
    <p:sldId id="318" r:id="rId12"/>
    <p:sldId id="277" r:id="rId13"/>
    <p:sldId id="313" r:id="rId14"/>
    <p:sldId id="287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9" r:id="rId24"/>
    <p:sldId id="327" r:id="rId25"/>
    <p:sldId id="306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DED4-85E1-44C4-965D-F2F9B114A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9588-A273-4201-8695-F3964E67C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92CAF-D277-4AC0-9D3B-E23C3246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A496-6FE7-4C75-8C00-A8C818EF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AC88-263A-431B-A689-5750652E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DC93-FC6C-45AF-9DEC-0017B8F4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1FF8-C6BF-4840-AA46-EAC1A2E63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9C9F-7DC2-4ABF-87CD-1D538140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327C9-DE7A-4420-BF6F-9CF07000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300B-33C3-4DCB-BA95-1A41B7D3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1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88387-E24B-476D-95E8-26D30C74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204BB-33A2-46DB-8641-CB42DFA4F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2FFE-A9A8-4627-817C-9128C60F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FD73-3EA7-4A17-988A-C5EA7DF4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91BE5-BEA4-4D93-9826-ECAB991D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7B93-1A84-43E9-B99D-6475FAA9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6BEF-F710-4E22-AA88-7F261BE6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0F72-DA27-430D-A691-42B079D4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EC527-8D65-42C6-B940-58D0CB8D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CE5B-3435-4C0F-A23A-70BF2308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0708-B7D8-4476-B5B8-20018BF7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28463-14EB-486A-AD41-B48C216D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1085A-0C85-475D-A93D-5EE1B4C1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DBF4-CF91-4F2D-B12B-B9378AD7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85507-4C28-4934-B845-CF1B6A1B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1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533D1-D272-40BD-9B3D-FA5C5B97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1735-3B86-4D3A-88FB-59EE511B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682AD-C085-410D-954B-573E2BCEF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9CD9-195B-4B41-A7B7-4E6929D4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7864E-46D4-4521-A3CE-06F353AE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9DA5B-A2D4-4F88-A4A3-0CD68E73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C89D-5D9C-4E3C-9E6C-C61FB411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BD47-E9BA-4EE4-B7D3-8DD4FDF8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02669-91F4-4950-ABED-AACCBB66E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E3CEF-9BA5-456A-89BF-647CA9725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FDE11-058B-4A82-906D-E2F384F17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678AA-90DD-4347-BD7C-375695BE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D1DD8-CA29-446F-A026-27D9E1AC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2710E-F8DA-4702-BC22-1AB80D6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01C5-CF6D-4A8E-A110-C9EEC361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63839-144A-4BD1-B927-B91F2922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0B8FF-160B-469D-AB7A-7C3AD3A7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F61E8-8D02-4121-92A7-645E6493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A6F6B-0CFA-48EE-B369-0DE02B86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8D79-1C8B-4CA3-8FAD-4815EDD3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BEB6-94FC-4998-9F62-4D7FAA2E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436D-CF0D-457E-8C07-2BB912C6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6F4D-B405-41FD-8E2E-1C415D0F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F9920-07A5-4EEF-900B-2D0A1B6F2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34993-D023-4909-BDB0-DB496E5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CA9F4-8201-47B5-BA85-6F00B942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3F170-F5F2-4646-B3E7-9F761E9C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4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F4D3-6284-4750-93AF-241CD8C1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D68F2-8282-4F7D-A97B-6C4B8314E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FD197-BD1C-497F-BC9F-C21E0A6E0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FB7EB-C16B-42A2-9EDF-BD07882D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40A9C-4355-4AA5-B4EC-68EE590D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1BEF2-D10E-4EFB-91BD-CEA4451A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7B89C-94AA-4913-A595-A2E7639C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F7C49-2A77-4109-8877-0D57BBC23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C4B7E-ADC8-4B2D-B601-033CA216C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B99B-D623-43C3-A269-060A721C6A2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4D84-A8AD-483A-884A-BAA148291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C4D95-3E8D-4D6A-A11D-865C2D235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72AA-4BC2-4398-9CD7-0FA0BC83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7.jpeg" /><Relationship Id="rId4" Type="http://schemas.openxmlformats.org/officeDocument/2006/relationships/image" Target="../media/image3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22321-6117-5740-A251-DC576495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9" y="326099"/>
            <a:ext cx="10040144" cy="1280300"/>
          </a:xfrm>
        </p:spPr>
        <p:txBody>
          <a:bodyPr>
            <a:noAutofit/>
          </a:bodyPr>
          <a:lstStyle/>
          <a:p>
            <a:r>
              <a:rPr lang="en-US" sz="2400" b="1"/>
              <a:t>জাতীয় বিশ্ববিদ্যালয়ের অন-লাইন ক্লাসে সবাইকে স্বাগতম</a:t>
            </a:r>
            <a:br>
              <a:rPr lang="en-US" sz="2400" b="1"/>
            </a:br>
            <a:r>
              <a:rPr lang="en-US" sz="2400" b="1"/>
              <a:t>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</a:t>
            </a:r>
            <a:br>
              <a:rPr lang="en-US" sz="2400" b="1"/>
            </a:br>
            <a:r>
              <a:rPr lang="en-US" sz="2400" b="1"/>
              <a:t>সবাইকে স্বাস্থ্যবিধি মেনে চলার আহ্বান জানাচ্ছি।  </a:t>
            </a:r>
            <a:br>
              <a:rPr lang="en-US" sz="2400" b="1"/>
            </a:br>
            <a:r>
              <a:rPr lang="en-US" sz="2400" b="1"/>
              <a:t>  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991869D-BC6F-FD40-BBB9-85D783DB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" y="1777551"/>
            <a:ext cx="4983163" cy="454104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10C44B-20FD-5A4D-BD5A-6155D32C339D}"/>
              </a:ext>
            </a:extLst>
          </p:cNvPr>
          <p:cNvSpPr txBox="1"/>
          <p:nvPr/>
        </p:nvSpPr>
        <p:spPr>
          <a:xfrm>
            <a:off x="5216180" y="1465222"/>
            <a:ext cx="761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বিষয়ঃ শিল্প মনোবিজ্ঞান</a:t>
            </a:r>
          </a:p>
          <a:p>
            <a:pPr algn="l"/>
            <a:r>
              <a:rPr lang="en-US" sz="2400" b="1"/>
              <a:t>প্রোগ্রামঃ বি.এ/ বি.এস.এস. ও বি.এসসি. (পাস)  </a:t>
            </a:r>
          </a:p>
          <a:p>
            <a:pPr algn="l"/>
            <a:r>
              <a:rPr lang="en-US" sz="2400" b="1"/>
              <a:t>কোর্স কোর্ডঃ ১৩৩৪০১</a:t>
            </a:r>
          </a:p>
          <a:p>
            <a:pPr algn="l"/>
            <a:r>
              <a:rPr lang="en-US" sz="2400" b="1"/>
              <a:t>কোর্সের নামঃ শিল্প মনোবিজ্ঞান</a:t>
            </a:r>
          </a:p>
          <a:p>
            <a:pPr algn="l"/>
            <a:r>
              <a:rPr lang="en-US" sz="2400" b="1"/>
              <a:t>লেকচার নম্বরঃ০৩</a:t>
            </a:r>
          </a:p>
          <a:p>
            <a:pPr algn="l"/>
            <a:r>
              <a:rPr lang="en-US" sz="2400" b="1"/>
              <a:t>লেকচারের শিরোনামঃ কর্ম বিশ্লেষণ  ও কর্ম বিশ্লেষণের পদ্ধতিসমূহ </a:t>
            </a:r>
          </a:p>
          <a:p>
            <a:pPr algn="l"/>
            <a:r>
              <a:rPr lang="en-US" sz="2400" b="1"/>
              <a:t> অধ্যায়ঃ ২য়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5E349-07E4-C549-8459-CFB9B54809D2}"/>
              </a:ext>
            </a:extLst>
          </p:cNvPr>
          <p:cNvSpPr txBox="1"/>
          <p:nvPr/>
        </p:nvSpPr>
        <p:spPr>
          <a:xfrm rot="10800000" flipV="1">
            <a:off x="6786561" y="4555699"/>
            <a:ext cx="5405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শিক্ষকের নামঃ ফারহানা তাসমিন</a:t>
            </a:r>
          </a:p>
          <a:p>
            <a:pPr algn="l"/>
            <a:r>
              <a:rPr lang="en-US" sz="2400" b="1"/>
              <a:t>পদবিঃ প্রভাষক (মনোবিজ্ঞান)</a:t>
            </a:r>
          </a:p>
          <a:p>
            <a:pPr algn="l"/>
            <a:r>
              <a:rPr lang="en-US" sz="2400" b="1"/>
              <a:t>কলেজের নামঃ আব্দুল আউয়াল  কলেজ, তেলিহাটি, শ্রীপুর , গাজীপুর। </a:t>
            </a:r>
          </a:p>
          <a:p>
            <a:pPr algn="l"/>
            <a:r>
              <a:rPr lang="en-US" sz="2400" b="1"/>
              <a:t>Email: mitutasmin81@gmail. com      </a:t>
            </a:r>
          </a:p>
        </p:txBody>
      </p:sp>
    </p:spTree>
    <p:extLst>
      <p:ext uri="{BB962C8B-B14F-4D97-AF65-F5344CB8AC3E}">
        <p14:creationId xmlns:p14="http://schemas.microsoft.com/office/powerpoint/2010/main" val="30691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ob Analysis Methods">
            <a:extLst>
              <a:ext uri="{FF2B5EF4-FFF2-40B4-BE49-F238E27FC236}">
                <a16:creationId xmlns:a16="http://schemas.microsoft.com/office/drawing/2014/main" id="{AE0585C4-8DA3-4235-9033-9B5CAD540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375297"/>
            <a:ext cx="11457709" cy="42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08F391-3CDD-D641-ADEF-1A5DA7464144}"/>
              </a:ext>
            </a:extLst>
          </p:cNvPr>
          <p:cNvSpPr txBox="1"/>
          <p:nvPr/>
        </p:nvSpPr>
        <p:spPr>
          <a:xfrm>
            <a:off x="4212186" y="620971"/>
            <a:ext cx="40308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প্রশ্নমালা পদ্ধতি  </a:t>
            </a:r>
          </a:p>
        </p:txBody>
      </p:sp>
    </p:spTree>
    <p:extLst>
      <p:ext uri="{BB962C8B-B14F-4D97-AF65-F5344CB8AC3E}">
        <p14:creationId xmlns:p14="http://schemas.microsoft.com/office/powerpoint/2010/main" val="30634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A40A6-8D2E-3247-8465-870A021E4942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1EA1F-1D29-E24C-85DA-2B3F75F95817}"/>
              </a:ext>
            </a:extLst>
          </p:cNvPr>
          <p:cNvSpPr txBox="1"/>
          <p:nvPr/>
        </p:nvSpPr>
        <p:spPr>
          <a:xfrm>
            <a:off x="226219" y="47909"/>
            <a:ext cx="11965781" cy="176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চেকলিস্ট পদ্ধতি বা পরীক্ষা তালিকা পদ্ধতি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0CEE61-419E-F347-9058-39919DE21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" y="1673602"/>
            <a:ext cx="10981431" cy="51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is Job Analysis Meaning Definition Process in HRM? Methods n ...">
            <a:extLst>
              <a:ext uri="{FF2B5EF4-FFF2-40B4-BE49-F238E27FC236}">
                <a16:creationId xmlns:a16="http://schemas.microsoft.com/office/drawing/2014/main" id="{558FF919-C8DC-42E8-8173-7889297F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303859"/>
            <a:ext cx="6327198" cy="41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83D3DC-F28A-324D-BC83-75A0175A8A8D}"/>
              </a:ext>
            </a:extLst>
          </p:cNvPr>
          <p:cNvSpPr txBox="1"/>
          <p:nvPr/>
        </p:nvSpPr>
        <p:spPr>
          <a:xfrm>
            <a:off x="4291606" y="343659"/>
            <a:ext cx="5477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/>
              <a:t>সাক্ষাৎকার পদ্ধতি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DF43EED-E699-E24A-9BD4-670D26D6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2293255"/>
            <a:ext cx="5303261" cy="4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E0C7B-DBCD-0C48-B751-B1EA5568CAF2}"/>
              </a:ext>
            </a:extLst>
          </p:cNvPr>
          <p:cNvSpPr txBox="1"/>
          <p:nvPr/>
        </p:nvSpPr>
        <p:spPr>
          <a:xfrm>
            <a:off x="2732186" y="978693"/>
            <a:ext cx="6727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কর্মে অংশগ্রহণ পদ্ধতি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8854B3-95CB-9047-B531-4D28DBE73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16" y="2259805"/>
            <a:ext cx="10397728" cy="41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493AB-612D-D74B-88D3-290C991B4CAF}"/>
              </a:ext>
            </a:extLst>
          </p:cNvPr>
          <p:cNvSpPr txBox="1"/>
          <p:nvPr/>
        </p:nvSpPr>
        <p:spPr>
          <a:xfrm>
            <a:off x="3148607" y="916186"/>
            <a:ext cx="553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পর্যবেক্ষণ পদ্ধতি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EEFEE8E-DF5A-7647-BE6E-008B349B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8" y="2140411"/>
            <a:ext cx="11169554" cy="4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35EBA-B4C3-7246-8CAA-C28A215B2F01}"/>
              </a:ext>
            </a:extLst>
          </p:cNvPr>
          <p:cNvSpPr txBox="1"/>
          <p:nvPr/>
        </p:nvSpPr>
        <p:spPr>
          <a:xfrm>
            <a:off x="2592288" y="725381"/>
            <a:ext cx="7007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সংকটময় ঘটনা পদ্ধতি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942A7E7-A487-214C-BC96-ECF14424D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" y="1793080"/>
            <a:ext cx="6007893" cy="50762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FFFEBF4-3BC5-C342-ACFF-C3052526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94833"/>
            <a:ext cx="5375971" cy="227276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33ACEC1-58B8-CA4B-A81B-6D71B156B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67" y="1696834"/>
            <a:ext cx="5375971" cy="167957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6BA4084-D6CA-6247-9829-68D456D4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2" y="5194336"/>
            <a:ext cx="5072065" cy="16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AE708-B0DC-7F4B-A2D1-EA74751BAB01}"/>
              </a:ext>
            </a:extLst>
          </p:cNvPr>
          <p:cNvSpPr txBox="1"/>
          <p:nvPr/>
        </p:nvSpPr>
        <p:spPr>
          <a:xfrm>
            <a:off x="1821060" y="1175145"/>
            <a:ext cx="781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বিশেষজ্ঞ সন্মেলন পদ্ধতি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878F9C-456A-5146-9E6B-970608FEB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2462212"/>
            <a:ext cx="10912078" cy="40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FED60-6A9B-B541-BAFF-15A4A292845B}"/>
              </a:ext>
            </a:extLst>
          </p:cNvPr>
          <p:cNvSpPr txBox="1"/>
          <p:nvPr/>
        </p:nvSpPr>
        <p:spPr>
          <a:xfrm>
            <a:off x="2594967" y="1050132"/>
            <a:ext cx="631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রোজনামচা পদ্ধতি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53AD6D5-C7C1-9D4F-AC57-CAAD7895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2357438"/>
            <a:ext cx="10554892" cy="4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941CC-633F-EA4D-BDCE-178C4457E6FE}"/>
              </a:ext>
            </a:extLst>
          </p:cNvPr>
          <p:cNvSpPr txBox="1"/>
          <p:nvPr/>
        </p:nvSpPr>
        <p:spPr>
          <a:xfrm>
            <a:off x="1375172" y="967443"/>
            <a:ext cx="10388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অনুরূপ কর্মের প্রকাশিত বিশ্লেষণ পর্যালোচনা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0B530F-A8CA-5C46-A772-B020F2047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2721769"/>
            <a:ext cx="1015245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CCD36-F8C6-4C42-8A8F-1A136551F85E}"/>
              </a:ext>
            </a:extLst>
          </p:cNvPr>
          <p:cNvSpPr txBox="1"/>
          <p:nvPr/>
        </p:nvSpPr>
        <p:spPr>
          <a:xfrm>
            <a:off x="2303859" y="267891"/>
            <a:ext cx="10054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কর্ম বিবরণমূলক বিভিন্ন উপকরণাদির সমীক্ষা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BCAC6D2-93E3-FC49-9D53-D5FC8A4C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2339578"/>
            <a:ext cx="11549273" cy="24288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5783271-5B74-7947-9077-0CB22E02B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8452"/>
            <a:ext cx="4214814" cy="19288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2EC15D9-CDA5-7141-8EA6-CD3E1CAB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4768451"/>
            <a:ext cx="5753103" cy="208954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967FBB-6618-FE49-83DF-8CEA3B538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7" y="4750591"/>
            <a:ext cx="3762373" cy="20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C8DE-CDBB-4C47-9BB6-DC8C874E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68870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ছবিগুলো দেখে কী মনে হচ্ছে? 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D88EC70-88D8-A24E-9E47-62A5AC0EE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412999"/>
            <a:ext cx="10853738" cy="4079876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054875-FBAD-C04E-8CB8-DD149726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1" y="2502296"/>
            <a:ext cx="10463213" cy="399057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9F66F7-C95C-2B4E-8EAA-AA78E4A46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2502296"/>
            <a:ext cx="11096626" cy="40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46EEA0-7C08-F045-8DD6-F4BB7C2D50E2}"/>
              </a:ext>
            </a:extLst>
          </p:cNvPr>
          <p:cNvSpPr txBox="1"/>
          <p:nvPr/>
        </p:nvSpPr>
        <p:spPr>
          <a:xfrm>
            <a:off x="625078" y="1478757"/>
            <a:ext cx="12727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ব্যক্তিগত বৈশিষ্ট্যসমূহের রেখাচিত্র 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81A4474-ADFD-954A-89A9-C3E0F151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5" y="2696825"/>
            <a:ext cx="11197829" cy="39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7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BC058-5302-2E44-9C94-529F87E5F58E}"/>
              </a:ext>
            </a:extLst>
          </p:cNvPr>
          <p:cNvSpPr txBox="1"/>
          <p:nvPr/>
        </p:nvSpPr>
        <p:spPr>
          <a:xfrm rot="10800000" flipV="1">
            <a:off x="3071813" y="919758"/>
            <a:ext cx="7727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কর্মরেখাচিত্র পদ্ধতি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E0CE3F2-B7F5-AC46-9FD2-255555229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" y="2268141"/>
            <a:ext cx="11666339" cy="43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5B44E-0CBA-9740-8DAC-3E84DE37CBEC}"/>
              </a:ext>
            </a:extLst>
          </p:cNvPr>
          <p:cNvSpPr txBox="1"/>
          <p:nvPr/>
        </p:nvSpPr>
        <p:spPr>
          <a:xfrm>
            <a:off x="3026866" y="764382"/>
            <a:ext cx="6138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সম্মিলিত পদ্ধতি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691859D-8A8F-C246-A9E7-DD4AE1828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99047"/>
            <a:ext cx="10526316" cy="40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A8025-8276-D44D-9F0A-7AF1AE9B634D}"/>
              </a:ext>
            </a:extLst>
          </p:cNvPr>
          <p:cNvSpPr txBox="1"/>
          <p:nvPr/>
        </p:nvSpPr>
        <p:spPr>
          <a:xfrm>
            <a:off x="5262564" y="222901"/>
            <a:ext cx="488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C00000"/>
                </a:solidFill>
              </a:rPr>
              <a:t>মূল্যায়ন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9E8E4-E2D9-B346-BDEF-636C701FE179}"/>
              </a:ext>
            </a:extLst>
          </p:cNvPr>
          <p:cNvSpPr txBox="1"/>
          <p:nvPr/>
        </p:nvSpPr>
        <p:spPr>
          <a:xfrm>
            <a:off x="1166216" y="1928813"/>
            <a:ext cx="57632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/>
              <a:t>প্রশ্নঃ</a:t>
            </a:r>
          </a:p>
          <a:p>
            <a:pPr algn="l"/>
            <a:r>
              <a:rPr lang="en-US" sz="2000" b="1"/>
              <a:t> ১/ কর্ম বিশ্লেষণ কাকে বলে? </a:t>
            </a:r>
          </a:p>
          <a:p>
            <a:pPr algn="l"/>
            <a:r>
              <a:rPr lang="en-US" sz="2000" b="1"/>
              <a:t>২/ কর্ম বিশ্লেষণের প্রধান উদ্দেশ্য বা লক্ষ্য কী? </a:t>
            </a:r>
          </a:p>
          <a:p>
            <a:pPr algn="l"/>
            <a:r>
              <a:rPr lang="en-US" sz="2000" b="1"/>
              <a:t>৩/ কর্ম ও কর্মী বিশ্লেষণ নিয়ে আলোচনা করেন কে? </a:t>
            </a:r>
          </a:p>
          <a:p>
            <a:pPr algn="l"/>
            <a:r>
              <a:rPr lang="en-US" sz="2000" b="1"/>
              <a:t>৪/ কর্ম রেখাচিত্র পদ্ধতি উদ্ভাবন করেন কে?       </a:t>
            </a:r>
          </a:p>
          <a:p>
            <a:pPr algn="l"/>
            <a:r>
              <a:rPr lang="en-US" sz="2000" b="1"/>
              <a:t>৫/ কত সালে কর্ম বিশ্লেষণের উদ্দেশ্যাবলী সম্পর্কে ঘিজেলী ও ব্রাউন  মতামত দেন? </a:t>
            </a:r>
          </a:p>
          <a:p>
            <a:pPr algn="l"/>
            <a:r>
              <a:rPr lang="en-US" sz="2000" b="1"/>
              <a:t>৬/টিফিন ও ম্যাককরমিক কর্মবিশ্লেষণের উদ্দেশ্যসমূহকে কয়ভাগে ভাগ করেন? </a:t>
            </a:r>
          </a:p>
          <a:p>
            <a:pPr algn="l"/>
            <a:r>
              <a:rPr lang="en-US" sz="2000" b="1"/>
              <a:t>৭/সংকটময় ঘটনা পদ্ধতির  প্রবক্তা কে ?  </a:t>
            </a:r>
          </a:p>
          <a:p>
            <a:pPr algn="l"/>
            <a:r>
              <a:rPr lang="en-US" sz="2000" b="1"/>
              <a:t>৮/কর্ম রেখাচিত্র পদ্ধতি বিশ্লেষণের ধাপ কয়টি? </a:t>
            </a:r>
          </a:p>
          <a:p>
            <a:pPr algn="l"/>
            <a:r>
              <a:rPr lang="en-US" sz="2000" b="1"/>
              <a:t>৯/ কর্মী বিশ্লেষণ কী? </a:t>
            </a:r>
          </a:p>
          <a:p>
            <a:pPr algn="l"/>
            <a:r>
              <a:rPr lang="en-US" sz="2000" b="1"/>
              <a:t>১০/কর্ম বিশ্লেষণের দুইটি পদ্ধতি উল্লেখ কর। </a:t>
            </a:r>
          </a:p>
          <a:p>
            <a:pPr algn="l"/>
            <a:r>
              <a:rPr lang="en-US" sz="2000" b="1"/>
              <a:t>১১/ পরীক্ষা তালিকা বা চেকলিস্ট  পদ্ধতি  উদ্ভাবন করেছেন কোন মনোবিজ্ঞানী ?        </a:t>
            </a:r>
          </a:p>
          <a:p>
            <a:pPr algn="l"/>
            <a:r>
              <a:rPr lang="en-US" sz="2000" b="1"/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52DBC-CFEE-6648-AB9F-C81415AC6E88}"/>
              </a:ext>
            </a:extLst>
          </p:cNvPr>
          <p:cNvSpPr txBox="1"/>
          <p:nvPr/>
        </p:nvSpPr>
        <p:spPr>
          <a:xfrm>
            <a:off x="6929437" y="922260"/>
            <a:ext cx="526256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/>
              <a:t>উত্তরঃ</a:t>
            </a:r>
          </a:p>
          <a:p>
            <a:pPr algn="l"/>
            <a:r>
              <a:rPr lang="en-US" sz="2000" b="1"/>
              <a:t> ১/কর্মবিশ্লেষণ বলতে বোঝায় কাজের অবস্থা ও প্রকৃতি সম্পর্কে একটি ব্যাপক বিবরণ ও সুনির্দিষ্ট ব্যাখ্যা। </a:t>
            </a:r>
          </a:p>
          <a:p>
            <a:pPr algn="l"/>
            <a:r>
              <a:rPr lang="en-US" sz="2000" b="1"/>
              <a:t>২/কাজের উপযোগী মানুষ ও মানুষের উপযোগী কর্ম এই দুইয়ের সমন্বয় সাধন কর্ম বিশ্লেষণের মূল লক্ষ্য। </a:t>
            </a:r>
          </a:p>
          <a:p>
            <a:pPr algn="l"/>
            <a:r>
              <a:rPr lang="en-US" sz="2000" b="1"/>
              <a:t>৩/ ঘিজেলি এবং ব্রাউন । </a:t>
            </a:r>
          </a:p>
          <a:p>
            <a:pPr algn="l"/>
            <a:r>
              <a:rPr lang="en-US" sz="2000" b="1"/>
              <a:t>৪/ ভিটেলস। </a:t>
            </a:r>
          </a:p>
          <a:p>
            <a:pPr algn="l"/>
            <a:r>
              <a:rPr lang="en-US" sz="2000" b="1"/>
              <a:t>৫/১৯৬৫ সালে। </a:t>
            </a:r>
          </a:p>
          <a:p>
            <a:pPr algn="l"/>
            <a:r>
              <a:rPr lang="en-US" sz="2000" b="1"/>
              <a:t>৬/৪ ভাগে। </a:t>
            </a:r>
          </a:p>
          <a:p>
            <a:pPr algn="l"/>
            <a:r>
              <a:rPr lang="en-US" sz="2000" b="1"/>
              <a:t>৭/ ফ্ল্যাগন(Flanagan, 1954)। </a:t>
            </a:r>
          </a:p>
          <a:p>
            <a:pPr algn="l"/>
            <a:r>
              <a:rPr lang="en-US" sz="2000" b="1"/>
              <a:t>৮/৩ টি। </a:t>
            </a:r>
          </a:p>
          <a:p>
            <a:pPr algn="l"/>
            <a:r>
              <a:rPr lang="en-US" sz="2000" b="1"/>
              <a:t>৯/কর্মসম্পাদনের জন্য কর্মীর প্রয়োজনীয় যোগ্যতা ও গুণাবলির বিচার বিশ্লেষণকে কর্মী বিশ্লেষণ বলে।</a:t>
            </a:r>
          </a:p>
          <a:p>
            <a:pPr algn="l"/>
            <a:r>
              <a:rPr lang="en-US" sz="2000" b="1"/>
              <a:t>১০/ প্রশ্নমালা পদ্ধতি , চেকলিস্ট পদ্ধতি ।</a:t>
            </a:r>
          </a:p>
          <a:p>
            <a:pPr algn="l"/>
            <a:r>
              <a:rPr lang="en-US" sz="2000" b="1"/>
              <a:t>১১/ডানেট ও কারচনার(Dannette &amp; Kirchner, 1955)</a:t>
            </a:r>
          </a:p>
          <a:p>
            <a:pPr algn="l"/>
            <a:endParaRPr lang="en-US" b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39903D-012B-AC4A-878B-E85641395D79}"/>
              </a:ext>
            </a:extLst>
          </p:cNvPr>
          <p:cNvCxnSpPr>
            <a:cxnSpLocks/>
          </p:cNvCxnSpPr>
          <p:nvPr/>
        </p:nvCxnSpPr>
        <p:spPr>
          <a:xfrm>
            <a:off x="6554391" y="922260"/>
            <a:ext cx="0" cy="571283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B3B104-2127-5A45-8D35-4706608110D2}"/>
              </a:ext>
            </a:extLst>
          </p:cNvPr>
          <p:cNvSpPr txBox="1"/>
          <p:nvPr/>
        </p:nvSpPr>
        <p:spPr>
          <a:xfrm>
            <a:off x="853678" y="3429000"/>
            <a:ext cx="1091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# কর্ম ও কর্মী বিশ্লেষণ কী? </a:t>
            </a:r>
          </a:p>
          <a:p>
            <a:pPr algn="l"/>
            <a:r>
              <a:rPr lang="en-US" sz="4000" b="1"/>
              <a:t> #কর্মবিশ্লেষণের উদ্দেশ্য  বর্ণনা কর। </a:t>
            </a:r>
          </a:p>
          <a:p>
            <a:pPr algn="l"/>
            <a:r>
              <a:rPr lang="en-US" sz="4000" b="1"/>
              <a:t># কর্মবিশ্লেষণের পদ্ধতিসমূহ ব্যাখ্যা কর।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8180E-5C7B-7A4D-A0A4-6F45B842D235}"/>
              </a:ext>
            </a:extLst>
          </p:cNvPr>
          <p:cNvSpPr txBox="1"/>
          <p:nvPr/>
        </p:nvSpPr>
        <p:spPr>
          <a:xfrm>
            <a:off x="4666653" y="1871663"/>
            <a:ext cx="540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C00000"/>
                </a:solidFill>
              </a:rPr>
              <a:t>বাড়িরকাজ</a:t>
            </a:r>
            <a:r>
              <a:rPr lang="en-US" b="1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6FBB-F907-3944-98EB-EB927F25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606" y="1508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/>
              <a:t>সহায়ক গ্রন্থাবলি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209A-7E85-0347-9082-0DF4F880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981" y="32186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b="1"/>
              <a:t>মোঃ আমিনুল হক,স্নাতক মনোবিজ্ঞান (২), হাসান বুক হাউস, ঢাকা। </a:t>
            </a:r>
          </a:p>
          <a:p>
            <a:r>
              <a:rPr lang="en-US" sz="2800" b="1"/>
              <a:t> আব্দুল খালেক,(২০০৫) শিল্প মনোবিজ্ঞান , (৪র্থ সংস্করণ), হাসান বুক হাউস, ঢাকা ।  </a:t>
            </a:r>
          </a:p>
          <a:p>
            <a:r>
              <a:rPr lang="en-US" sz="2800" b="1"/>
              <a:t>আবু বক্কর ছিদ্দিক ,  স্নাতক ও স্নাতকোত্তর মনোবিজ্ঞান,সাহিত্যকোষ,ঢাকা।</a:t>
            </a:r>
          </a:p>
          <a:p>
            <a:r>
              <a:rPr lang="en-US" sz="2800" b="1"/>
              <a:t> রওশন জাহান,(১৯৯০) শিল্পে মনোবিজ্ঞানঃ কর্মবিজ্ঞান; ঢাকা বিশ্ববিদ্যালয় ।        </a:t>
            </a:r>
          </a:p>
        </p:txBody>
      </p:sp>
    </p:spTree>
    <p:extLst>
      <p:ext uri="{BB962C8B-B14F-4D97-AF65-F5344CB8AC3E}">
        <p14:creationId xmlns:p14="http://schemas.microsoft.com/office/powerpoint/2010/main" val="425000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6DED4A3-E573-0641-9BA7-39F866B29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7" y="2357437"/>
            <a:ext cx="11958983" cy="4304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F3A23-A300-ED44-944C-0B73DC5E6A9B}"/>
              </a:ext>
            </a:extLst>
          </p:cNvPr>
          <p:cNvSpPr txBox="1"/>
          <p:nvPr/>
        </p:nvSpPr>
        <p:spPr>
          <a:xfrm>
            <a:off x="5256012" y="196454"/>
            <a:ext cx="651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>
                <a:solidFill>
                  <a:srgbClr val="C00000"/>
                </a:solidFill>
              </a:rPr>
              <a:t>সবাইকে অসংখ্য ধন্যবাদ   </a:t>
            </a:r>
          </a:p>
        </p:txBody>
      </p:sp>
    </p:spTree>
    <p:extLst>
      <p:ext uri="{BB962C8B-B14F-4D97-AF65-F5344CB8AC3E}">
        <p14:creationId xmlns:p14="http://schemas.microsoft.com/office/powerpoint/2010/main" val="7554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do you mean by Job Analysis? - BBALectures">
            <a:extLst>
              <a:ext uri="{FF2B5EF4-FFF2-40B4-BE49-F238E27FC236}">
                <a16:creationId xmlns:a16="http://schemas.microsoft.com/office/drawing/2014/main" id="{E9CEE683-164A-4A17-BA00-832B356F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428875"/>
            <a:ext cx="5929745" cy="22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pport worker job description | Totaljobs">
            <a:extLst>
              <a:ext uri="{FF2B5EF4-FFF2-40B4-BE49-F238E27FC236}">
                <a16:creationId xmlns:a16="http://schemas.microsoft.com/office/drawing/2014/main" id="{A23E0722-5C49-4575-916A-AA81A6DA3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2" y="2400298"/>
            <a:ext cx="6359237" cy="22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arehouse Worker Job Description Sample | Monster.com">
            <a:extLst>
              <a:ext uri="{FF2B5EF4-FFF2-40B4-BE49-F238E27FC236}">
                <a16:creationId xmlns:a16="http://schemas.microsoft.com/office/drawing/2014/main" id="{87C21776-8E8E-42F4-9B80-D40707A6A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1" y="4679156"/>
            <a:ext cx="5985596" cy="202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ob Description Examples (Updated Weekly - Free to Download)">
            <a:extLst>
              <a:ext uri="{FF2B5EF4-FFF2-40B4-BE49-F238E27FC236}">
                <a16:creationId xmlns:a16="http://schemas.microsoft.com/office/drawing/2014/main" id="{9C3281B9-B4DE-471D-97E6-96957C94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8" y="4679155"/>
            <a:ext cx="5777342" cy="20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2FBBD-EEF7-4445-9CAC-401FF3A98110}"/>
              </a:ext>
            </a:extLst>
          </p:cNvPr>
          <p:cNvSpPr txBox="1"/>
          <p:nvPr/>
        </p:nvSpPr>
        <p:spPr>
          <a:xfrm>
            <a:off x="984811" y="1017984"/>
            <a:ext cx="10554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>
                <a:solidFill>
                  <a:srgbClr val="C00000"/>
                </a:solidFill>
              </a:rPr>
              <a:t>আজকের পাঠঃ কর্ম বিশ্লেষণ   </a:t>
            </a:r>
          </a:p>
        </p:txBody>
      </p:sp>
      <p:pic>
        <p:nvPicPr>
          <p:cNvPr id="3" name="Picture 2" descr="Importance of Job Analysis – Assignment Point">
            <a:extLst>
              <a:ext uri="{FF2B5EF4-FFF2-40B4-BE49-F238E27FC236}">
                <a16:creationId xmlns:a16="http://schemas.microsoft.com/office/drawing/2014/main" id="{4E4CF389-F42F-5C46-B473-95BA8041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3" y="2428875"/>
            <a:ext cx="11914911" cy="42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E7B1D-00D6-A740-9BC6-4AA81CB4BD6C}"/>
              </a:ext>
            </a:extLst>
          </p:cNvPr>
          <p:cNvSpPr txBox="1"/>
          <p:nvPr/>
        </p:nvSpPr>
        <p:spPr>
          <a:xfrm>
            <a:off x="3630811" y="1584811"/>
            <a:ext cx="412015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>
                <a:solidFill>
                  <a:srgbClr val="C00000"/>
                </a:solidFill>
              </a:rPr>
              <a:t>শিখনফলঃ</a:t>
            </a:r>
            <a:r>
              <a:rPr lang="en-US" sz="4400" b="1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B154-00C0-0645-92D7-0B7DD8F4FDC8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AE93F-A9BD-4741-9D3D-EA6ECF72DC2A}"/>
              </a:ext>
            </a:extLst>
          </p:cNvPr>
          <p:cNvSpPr txBox="1"/>
          <p:nvPr/>
        </p:nvSpPr>
        <p:spPr>
          <a:xfrm>
            <a:off x="853678" y="3429000"/>
            <a:ext cx="1091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/>
              <a:t># কর্ম ও কর্মী বিশ্লেষণ কী তা বলতে পারবে। #কর্মবিশ্লেষণের উদ্দেশ্য  বর্ণনা করতে পারবে । </a:t>
            </a:r>
          </a:p>
          <a:p>
            <a:pPr algn="l"/>
            <a:r>
              <a:rPr lang="en-US" sz="4000" b="1"/>
              <a:t># কর্মবিশ্লেষণের পদ্ধতিসমূহ ব্যাখ্যা করতে পারবে।     </a:t>
            </a:r>
          </a:p>
        </p:txBody>
      </p:sp>
    </p:spTree>
    <p:extLst>
      <p:ext uri="{BB962C8B-B14F-4D97-AF65-F5344CB8AC3E}">
        <p14:creationId xmlns:p14="http://schemas.microsoft.com/office/powerpoint/2010/main" val="14151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43EC-E4BC-4DDE-A143-23F2C978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453" y="589756"/>
            <a:ext cx="5638800" cy="1460500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কর্ম বিশ্লেষণ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CADA1-875A-49C6-8A1E-C6B19286F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2141537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# সাধারণভাবে কর্মবিশ্লেষণ বলতে বোঝায় কাজের অবস্থা ও প্রকৃতি সম্পর্কে একটি ব্যাপক বিবরণ ও সুনির্দিষ্ট ব্যাখ্যা। </a:t>
            </a:r>
          </a:p>
          <a:p>
            <a:pPr marL="0" indent="0">
              <a:buNone/>
            </a:pPr>
            <a:r>
              <a:rPr lang="en-US" b="1"/>
              <a:t># ডানেটের মতে, “কর্ম বিশ্লেষণ হলো কাজের সংজ্ঞা নির্ধারণ এবং কাজ সম্পাদন করতে কর্মচারীর  কী কী আচরণ করা প্রয়োজন তা নিরূপণ করা।”        </a:t>
            </a:r>
          </a:p>
          <a:p>
            <a:pPr marL="0" indent="0">
              <a:buNone/>
            </a:pPr>
            <a:r>
              <a:rPr lang="en-US" b="1"/>
              <a:t>#কর্ম বিশ্লেষণ এমন একটি প্রক্রিয়া যার মাধ্যমে কোনো কর্মের প্রকৃতি, উদ্দেশ্য এবং কর্মে নিয়োজিত শ্রমিক-কর্মচারীর দায়িত্ব, কর্তব্য ও বিভিন্ন গুণাবলির বিশ্লেষণ করা হয়।           </a:t>
            </a:r>
          </a:p>
        </p:txBody>
      </p:sp>
      <p:pic>
        <p:nvPicPr>
          <p:cNvPr id="3074" name="Picture 2" descr="Job Analysis &amp; Evaluation: Definition, Process &amp; Methods - Video ...">
            <a:extLst>
              <a:ext uri="{FF2B5EF4-FFF2-40B4-BE49-F238E27FC236}">
                <a16:creationId xmlns:a16="http://schemas.microsoft.com/office/drawing/2014/main" id="{C84CB073-039E-422E-A584-4BFDF59F0D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" y="2196703"/>
            <a:ext cx="5954667" cy="44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85E279C-4A99-F94A-88D0-FB463788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" y="2141537"/>
            <a:ext cx="5954667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788D-7CAA-4A4D-9007-9F566A66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668734"/>
            <a:ext cx="5181600" cy="14605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C00000"/>
                </a:solidFill>
              </a:rPr>
              <a:t>কর্মী বিশ্লেষণ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44063-0586-4340-88DD-44E957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1712"/>
            <a:ext cx="5181600" cy="4351338"/>
          </a:xfrm>
        </p:spPr>
        <p:txBody>
          <a:bodyPr>
            <a:normAutofit/>
          </a:bodyPr>
          <a:lstStyle/>
          <a:p>
            <a:r>
              <a:rPr lang="en-US" sz="4400" b="1"/>
              <a:t>কর্মসম্পাদনের জন্য কর্মীর প্রয়োজনীয় যোগ্যতা ও গুণাবলির বিচার বিশ্লেষণকে কর্মী বিশ্লেষণ বলে।     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42D67E1-0DA1-9745-9B78-43B76C8B7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712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35198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8AE8E-F799-6D40-A473-108A7DC7E059}"/>
              </a:ext>
            </a:extLst>
          </p:cNvPr>
          <p:cNvSpPr txBox="1"/>
          <p:nvPr/>
        </p:nvSpPr>
        <p:spPr>
          <a:xfrm>
            <a:off x="197345" y="995543"/>
            <a:ext cx="11723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rgbClr val="C00000"/>
                </a:solidFill>
              </a:rPr>
              <a:t>কর্ম ও কর্মী বিশ্লেষণের উদ্দেশ্যাবলিঃকাজের উপযোগী মানুষ ও মানুষের উপযোগী কর্ম এই দুইয়ের সমন্বয় সাধন কর্ম বিশ্লেষণের মূল লক্ষ্য।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A76F6-6BE7-4347-BA57-69521DD7F210}"/>
              </a:ext>
            </a:extLst>
          </p:cNvPr>
          <p:cNvSpPr txBox="1"/>
          <p:nvPr/>
        </p:nvSpPr>
        <p:spPr>
          <a:xfrm>
            <a:off x="6730359" y="2911077"/>
            <a:ext cx="47710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/>
              <a:t>#ঘিজেলি ও ব্রাউন কর্ম ও কর্মী বিশ্লেষণ নিয়ে আলোচনা করেন। তাদের মতে কর্ম ও কর্মী বিশ্লেষণের উদ্দেশ্যগুলো নিম্নরূপঃ</a:t>
            </a:r>
          </a:p>
          <a:p>
            <a:pPr algn="l"/>
            <a:r>
              <a:rPr lang="en-US" sz="2000" b="1"/>
              <a:t>১/ দক্ষতা উন্নয়নের পদক্ষেপ গ্রহণ  </a:t>
            </a:r>
          </a:p>
          <a:p>
            <a:pPr algn="l"/>
            <a:r>
              <a:rPr lang="en-US" sz="2000" b="1"/>
              <a:t>২/ কর্ম পদ্ধতি সুসংগঠিতকরণ</a:t>
            </a:r>
          </a:p>
          <a:p>
            <a:pPr algn="l"/>
            <a:r>
              <a:rPr lang="en-US" sz="2000" b="1"/>
              <a:t>৩/ কর্মচারী নির্বাচন পদ্ধতি , প্রক্রিয়ার উন্নয়ন</a:t>
            </a:r>
          </a:p>
          <a:p>
            <a:pPr algn="l"/>
            <a:r>
              <a:rPr lang="en-US" sz="2000" b="1"/>
              <a:t>৪/ কার্যসম্পাদনের কার্যকরী পদ্ধতি উদ্ভাবন</a:t>
            </a:r>
          </a:p>
          <a:p>
            <a:pPr algn="l"/>
            <a:r>
              <a:rPr lang="en-US" sz="2000" b="1"/>
              <a:t>৫/দক্ষতা বৃদ্ধির জন্য প্রয়োজনীয় যন্ত্রপাতির</a:t>
            </a:r>
          </a:p>
          <a:p>
            <a:pPr algn="l"/>
            <a:r>
              <a:rPr lang="en-US" sz="2000" b="1"/>
              <a:t>উন্নতি সাধন</a:t>
            </a:r>
          </a:p>
          <a:p>
            <a:pPr algn="l"/>
            <a:r>
              <a:rPr lang="en-US" sz="2000" b="1"/>
              <a:t>৭/ প্রশিক্ষণ পদ্ধতিসমূহের উন্নতি সাধন ।            </a:t>
            </a:r>
          </a:p>
          <a:p>
            <a:pPr algn="l"/>
            <a:endParaRPr lang="en-US" sz="2000" b="1"/>
          </a:p>
          <a:p>
            <a:pPr algn="l"/>
            <a:r>
              <a:rPr lang="en-US" sz="2000" b="1"/>
              <a:t>   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2C3D172-A1F3-164F-BBCF-D986A4FBA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5" y="2868871"/>
            <a:ext cx="6533014" cy="38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75144-FFF2-C14A-92FE-E23C3EA3BF2C}"/>
              </a:ext>
            </a:extLst>
          </p:cNvPr>
          <p:cNvSpPr txBox="1"/>
          <p:nvPr/>
        </p:nvSpPr>
        <p:spPr>
          <a:xfrm>
            <a:off x="775637" y="883020"/>
            <a:ext cx="1009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C00000"/>
                </a:solidFill>
              </a:rPr>
              <a:t>টিফিন ও ম্যাককরমিক এর মতে, কর্মবিশ্লেষণের উদ্দেশ্য হলো   </a:t>
            </a:r>
          </a:p>
        </p:txBody>
      </p:sp>
      <p:pic>
        <p:nvPicPr>
          <p:cNvPr id="3" name="Picture 2" descr="The Importance of Conducting a Job Analysis | Onrec">
            <a:extLst>
              <a:ext uri="{FF2B5EF4-FFF2-40B4-BE49-F238E27FC236}">
                <a16:creationId xmlns:a16="http://schemas.microsoft.com/office/drawing/2014/main" id="{BE4D3B2D-2BEB-1E47-B9DE-D4E986D9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7" y="1680331"/>
            <a:ext cx="5320363" cy="24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2E94BB7-2124-3142-AF1E-0C8058814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29" y="1775219"/>
            <a:ext cx="5667612" cy="279299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3BC3BDE-BA6B-4F45-A6E8-810045EBF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" y="4343400"/>
            <a:ext cx="5510861" cy="25146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D2F04D-D08A-8E41-AC03-F91ADEB51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28" y="4568218"/>
            <a:ext cx="5962681" cy="2289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94194B-CFAA-5D44-ADD6-574E924167D4}"/>
              </a:ext>
            </a:extLst>
          </p:cNvPr>
          <p:cNvSpPr txBox="1"/>
          <p:nvPr/>
        </p:nvSpPr>
        <p:spPr>
          <a:xfrm>
            <a:off x="964406" y="2514600"/>
            <a:ext cx="348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/>
              <a:t>কর্মচারী প্রশাসন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26D64-C654-C545-9300-128CC47112DF}"/>
              </a:ext>
            </a:extLst>
          </p:cNvPr>
          <p:cNvSpPr txBox="1"/>
          <p:nvPr/>
        </p:nvSpPr>
        <p:spPr>
          <a:xfrm>
            <a:off x="6096000" y="2575809"/>
            <a:ext cx="3637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কাজের নকশা প্রণয়ন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03886-2599-1342-A98E-34FEDC6D86D6}"/>
              </a:ext>
            </a:extLst>
          </p:cNvPr>
          <p:cNvSpPr txBox="1"/>
          <p:nvPr/>
        </p:nvSpPr>
        <p:spPr>
          <a:xfrm>
            <a:off x="1099817" y="4569299"/>
            <a:ext cx="360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প্রশাসনিক নিয়ন্ত্রণ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713BD-8653-6042-A70F-540760116E69}"/>
              </a:ext>
            </a:extLst>
          </p:cNvPr>
          <p:cNvSpPr txBox="1"/>
          <p:nvPr/>
        </p:nvSpPr>
        <p:spPr>
          <a:xfrm>
            <a:off x="6403760" y="51186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অন্যান্য ব্যবহার </a:t>
            </a:r>
          </a:p>
        </p:txBody>
      </p:sp>
    </p:spTree>
    <p:extLst>
      <p:ext uri="{BB962C8B-B14F-4D97-AF65-F5344CB8AC3E}">
        <p14:creationId xmlns:p14="http://schemas.microsoft.com/office/powerpoint/2010/main" val="227819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4023E-2020-F548-8332-EC4E9E4FF42D}"/>
              </a:ext>
            </a:extLst>
          </p:cNvPr>
          <p:cNvSpPr txBox="1"/>
          <p:nvPr/>
        </p:nvSpPr>
        <p:spPr>
          <a:xfrm>
            <a:off x="1160861" y="1321594"/>
            <a:ext cx="950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/>
              <a:t>কর্ম বিশ্লেষণের পদ্ধতিসমূহ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A8937C-DDD7-1146-B9C0-D1404960A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3048000"/>
            <a:ext cx="11437143" cy="3810000"/>
          </a:xfrm>
          <a:prstGeom prst="rect">
            <a:avLst/>
          </a:prstGeom>
        </p:spPr>
      </p:pic>
      <p:pic>
        <p:nvPicPr>
          <p:cNvPr id="5" name="Picture 2" descr="Job Analysis Methods - YouTube">
            <a:extLst>
              <a:ext uri="{FF2B5EF4-FFF2-40B4-BE49-F238E27FC236}">
                <a16:creationId xmlns:a16="http://schemas.microsoft.com/office/drawing/2014/main" id="{69611B99-8777-4543-A875-942E1CC0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715489"/>
            <a:ext cx="11887200" cy="41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ob Analysis Methods">
            <a:extLst>
              <a:ext uri="{FF2B5EF4-FFF2-40B4-BE49-F238E27FC236}">
                <a16:creationId xmlns:a16="http://schemas.microsoft.com/office/drawing/2014/main" id="{5AF095FD-3BA1-034B-B1D0-4D93090D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5" y="2547393"/>
            <a:ext cx="11998036" cy="44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</Words>
  <Application>Microsoft Office PowerPoint</Application>
  <PresentationFormat>Widescreen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জাতীয় বিশ্ববিদ্যালয়ের অন-লাইন ক্লাসে সবাইকে স্বাগতম করোনাকালীন শিক্ষা-কার্যক্রম চলমান রাখার স্বার্থে  জাতীয় বিশ্ববিদ্যালয়ের উদ্যোগে অন-লাইন ক্লাসে সংযুক্ত হতে পেরে আমি আনন্দিত।  সবাইকে স্বাস্থ্যবিধি মেনে চলার আহ্বান জানাচ্ছি।      </vt:lpstr>
      <vt:lpstr>ছবিগুলো দেখে কী মনে হচ্ছে?  </vt:lpstr>
      <vt:lpstr>PowerPoint Presentation</vt:lpstr>
      <vt:lpstr>PowerPoint Presentation</vt:lpstr>
      <vt:lpstr>কর্ম বিশ্লেষণ </vt:lpstr>
      <vt:lpstr>কর্মী বিশ্লেষণ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সহায়ক গ্রন্থাবলি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30</cp:revision>
  <dcterms:created xsi:type="dcterms:W3CDTF">2020-08-09T04:35:01Z</dcterms:created>
  <dcterms:modified xsi:type="dcterms:W3CDTF">2021-06-08T17:09:06Z</dcterms:modified>
</cp:coreProperties>
</file>