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76" r:id="rId7"/>
    <p:sldId id="262" r:id="rId8"/>
    <p:sldId id="263" r:id="rId9"/>
    <p:sldId id="264" r:id="rId10"/>
    <p:sldId id="269" r:id="rId11"/>
    <p:sldId id="273" r:id="rId12"/>
    <p:sldId id="274" r:id="rId13"/>
    <p:sldId id="275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22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9" autoAdjust="0"/>
    <p:restoredTop sz="94660"/>
  </p:normalViewPr>
  <p:slideViewPr>
    <p:cSldViewPr>
      <p:cViewPr varScale="1">
        <p:scale>
          <a:sx n="103" d="100"/>
          <a:sy n="103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9144000" cy="662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762000"/>
            <a:ext cx="39624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99FF66"/>
                </a:solidFill>
                <a:latin typeface="NikoshBAN" pitchFamily="2" charset="0"/>
                <a:cs typeface="NikoshBAN" pitchFamily="2" charset="0"/>
              </a:rPr>
              <a:t>আসসালামুয়ালাইকুম!</a:t>
            </a:r>
            <a:endParaRPr lang="en-US" sz="3200" b="1" dirty="0">
              <a:solidFill>
                <a:srgbClr val="99FF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4953000"/>
            <a:ext cx="4114800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99FF66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4800" b="1" dirty="0">
              <a:solidFill>
                <a:srgbClr val="99FF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নগদে মূলধন বিনিয়োগ করেন ১০০,০০০ টাকা।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নগদান হিসাব      ডেবিট ১০০,০০০ টাকা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মূলধন হিসাব    ক্রেডিট  ১০০,০০০ টাকা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429000"/>
            <a:ext cx="6705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bn-IN" dirty="0" smtClean="0"/>
              <a:t>  </a:t>
            </a:r>
          </a:p>
          <a:p>
            <a:endParaRPr lang="bn-IN" dirty="0" smtClean="0"/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ক্রয় হিসাব         ডেবিট ১০০০০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নগদান হিসাব    ক্রেডিট ১০০০০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3429000"/>
            <a:ext cx="533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নগদে পণ্য ক্রয় ১০০০০ টাকা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V="1">
            <a:off x="838200" y="3657599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838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5A2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90599" y="685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আসবাবপত্র ক্রয় ২০০০০ টাকা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আসবাবপত্র হিসাব           ডেবিট    ২০০০০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নগদান  হিসাব           ক্রেডিট  ২০০০০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200400"/>
            <a:ext cx="563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বাকিতে আসবাবপত্র ক্রয় ১০০০০ টাকা।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আসবাবপত্র হিসাব           ডেবিট    ১০০০০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পাওনাদার হিসাব       ক্রেডিট    ১০০০০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পুরাতন আসবাবপত বিক্রয় ৫০০০ টাকা।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নগদান হিসাব                 ডেবিট            ৫০০০ টাকা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আসবাবপত্র  হিসাব      ক্রেডিট             ৫০০০ 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733800"/>
            <a:ext cx="662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আব্দুর রহমানের নিকট ৫০০০ টাকা পাওয়া গেল।</a:t>
            </a:r>
          </a:p>
          <a:p>
            <a:endParaRPr lang="bn-IN" sz="2800" dirty="0" smtClean="0"/>
          </a:p>
          <a:p>
            <a:r>
              <a:rPr lang="bn-IN" sz="2800" dirty="0" smtClean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নগদান হিসাব                 ডেবিট ৫০০০ টাকা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দেনাদার হিসাব         ক্রেডিট ৫০০০ টাকা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152400" y="762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38862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জনাব করিমকে প্রদান ৪০০০ টাকা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পাওনাদার (করিম)  হিসাব ডেবিট   ৪০০০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নগদান হিসাব ক্রেডিট ৪০০০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276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চেকে পণ্য  বিক্রয়  ৭০০০ টাকা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নগদান হিসাব              ডেবিট     ৭০০০ টাকা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বিক্রয় হিসাব         ক্রেডিট  ৭০০০ টাকা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52800" y="-304800"/>
            <a:ext cx="2667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1">
                    <a:lumMod val="25000"/>
                  </a:schemeClr>
                </a:solidFill>
                <a:latin typeface="DhakarchithiMJ" pitchFamily="2" charset="0"/>
              </a:rPr>
              <a:t>একক</a:t>
            </a:r>
            <a:r>
              <a:rPr lang="bn-IN" sz="6600" dirty="0" smtClean="0">
                <a:solidFill>
                  <a:schemeClr val="accent1">
                    <a:lumMod val="25000"/>
                  </a:schemeClr>
                </a:solidFill>
                <a:latin typeface="DhakarchithiMJ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25000"/>
                  </a:schemeClr>
                </a:solidFill>
                <a:latin typeface="DhakarchithiMJ" pitchFamily="2" charset="0"/>
              </a:rPr>
              <a:t>কাজ</a:t>
            </a:r>
            <a:endParaRPr lang="en-US" sz="3600" dirty="0">
              <a:solidFill>
                <a:schemeClr val="accent1">
                  <a:lumMod val="25000"/>
                </a:schemeClr>
              </a:solidFill>
              <a:latin typeface="DhakarchithiMJ" pitchFamily="2" charset="0"/>
              <a:cs typeface="Dhakarchithi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304800"/>
            <a:ext cx="2514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IN" sz="1050" dirty="0" smtClean="0">
                <a:solidFill>
                  <a:srgbClr val="7030A0"/>
                </a:solidFill>
              </a:rPr>
              <a:t>পণ্য বিক্রয় ১০০০০ টাকা।</a:t>
            </a:r>
          </a:p>
          <a:p>
            <a:pPr>
              <a:buFont typeface="Wingdings" pitchFamily="2" charset="2"/>
              <a:buChar char="Ø"/>
            </a:pPr>
            <a:r>
              <a:rPr lang="bn-IN" sz="1050" dirty="0" smtClean="0">
                <a:solidFill>
                  <a:srgbClr val="7030A0"/>
                </a:solidFill>
              </a:rPr>
              <a:t>ধারে বিক্রয় ২০০০০ টাকা।</a:t>
            </a:r>
          </a:p>
          <a:p>
            <a:pPr>
              <a:buFont typeface="Wingdings" pitchFamily="2" charset="2"/>
              <a:buChar char="Ø"/>
            </a:pPr>
            <a:r>
              <a:rPr lang="bn-IN" sz="1050" dirty="0" smtClean="0">
                <a:solidFill>
                  <a:srgbClr val="7030A0"/>
                </a:solidFill>
              </a:rPr>
              <a:t>ধারে ক্রয় ৩০০০০ টাকা।</a:t>
            </a:r>
          </a:p>
          <a:p>
            <a:pPr>
              <a:buFont typeface="Wingdings" pitchFamily="2" charset="2"/>
              <a:buChar char="Ø"/>
            </a:pPr>
            <a:r>
              <a:rPr lang="bn-IN" sz="1050" dirty="0" smtClean="0">
                <a:solidFill>
                  <a:srgbClr val="7030A0"/>
                </a:solidFill>
              </a:rPr>
              <a:t>ব্যাংকে জমা ৪০০০ টাকা।</a:t>
            </a:r>
            <a:endParaRPr lang="en-US" sz="105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228600" y="2286000"/>
            <a:ext cx="3505200" cy="243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bn-IN" sz="11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নগদান হিসাব ডেবিট</a:t>
            </a: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বিক্রয় হিসাব ক্রেডিট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0" y="4572000"/>
            <a:ext cx="4419600" cy="21336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</a:p>
          <a:p>
            <a:pPr algn="ctr"/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দেনাদার হিসাব ডেবিট</a:t>
            </a:r>
          </a:p>
          <a:p>
            <a:pPr algn="ctr"/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বিক্রয় হিসাব ক্রেডিট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181600" y="4114800"/>
            <a:ext cx="3962400" cy="2743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৪</a:t>
            </a:r>
          </a:p>
          <a:p>
            <a:pPr algn="ctr"/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ব্যাংক হিসাব ডেবিট</a:t>
            </a:r>
          </a:p>
          <a:p>
            <a:pPr algn="ctr"/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নগদান হিসাব ক্রেডিট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4800600" y="1524000"/>
            <a:ext cx="4038600" cy="2743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</a:t>
            </a:r>
          </a:p>
          <a:p>
            <a:pPr algn="ctr"/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ক্রয় হিসাব ডেবিট</a:t>
            </a:r>
          </a:p>
          <a:p>
            <a:pPr algn="ctr"/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নগদান হিসাব ক্রেডিট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228600"/>
            <a:ext cx="4114800" cy="1905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3048000"/>
            <a:ext cx="655320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আরিপের নিকট হতে মাল ক্রয় ৫০০০টাকা।</a:t>
            </a:r>
          </a:p>
          <a:p>
            <a:pPr algn="just">
              <a:buFont typeface="Wingdings" pitchFamily="2" charset="2"/>
              <a:buChar char="v"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ব্যাংক হতে উত্তোলন ৩০০০ টাকা।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just">
              <a:buFont typeface="Wingdings" pitchFamily="2" charset="2"/>
              <a:buChar char="v"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চেকে পণ্য ক্রয় ৫০০০ টাকা।</a:t>
            </a:r>
          </a:p>
          <a:p>
            <a:pPr algn="just">
              <a:buFont typeface="Wingdings" pitchFamily="2" charset="2"/>
              <a:buChar char="v"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মনিরের নিকট হতে চেকে পণ্য ক্রয় ৮০০০ টাকা।</a:t>
            </a:r>
          </a:p>
          <a:p>
            <a:pPr algn="just">
              <a:buFont typeface="Wingdings" pitchFamily="2" charset="2"/>
              <a:buChar char="v"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চেকে আসবাবপত্র ক্রয় ১০,০০০ টাকা।</a:t>
            </a:r>
          </a:p>
          <a:p>
            <a:pPr algn="just">
              <a:buFont typeface="Wingdings" pitchFamily="2" charset="2"/>
              <a:buChar char="v"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শেয়ার ক্রয় ৫০,০০০ টাকা।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সকলের সুস্বাস্থ্য কামনায় আজকের ক্লাস শেষ করছি।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0" y="4876800"/>
            <a:ext cx="3048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1219200" y="1600200"/>
            <a:ext cx="5334000" cy="2362200"/>
          </a:xfrm>
          <a:prstGeom prst="irregularSeal2">
            <a:avLst/>
          </a:prstGeom>
          <a:solidFill>
            <a:srgbClr val="00206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ল্লাহ্‌  হাফিজ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457200" y="1676400"/>
            <a:ext cx="3733800" cy="4038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মোঃ দিদারুল আলম </a:t>
            </a: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সহকারী শিক্ষক,</a:t>
            </a: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টেরিয়াইল বহুমুখী উচ্চ বিদ্যালয়।</a:t>
            </a: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মোবাইল- ০১৯১৫৮৭৩৫১০</a:t>
            </a: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didar.stk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12@gmail.com.</a:t>
            </a:r>
            <a:endParaRPr lang="bn-IN" sz="1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4953000" y="1600200"/>
            <a:ext cx="3429000" cy="4114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নবম শ্রেণী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ষষ্ঠ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mtClean="0">
                <a:latin typeface="NikoshBAN" pitchFamily="2" charset="0"/>
                <a:cs typeface="NikoshBAN" pitchFamily="2" charset="0"/>
              </a:rPr>
              <a:t>জাবেদা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2057400" y="152400"/>
            <a:ext cx="5410200" cy="12192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k 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04800"/>
            <a:ext cx="1905000" cy="3048000"/>
          </a:xfrm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4" name="Picture 3" descr="shopping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228600"/>
            <a:ext cx="2872128" cy="312420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pic>
        <p:nvPicPr>
          <p:cNvPr id="5" name="Picture 4" descr="shopp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304800"/>
            <a:ext cx="2819400" cy="31242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14400" y="43434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কি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দেখতে পাচ্ছে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লেনদেনগুলোকে প্রথমে কোন বহিতে লিপিবদ্ধ করতে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581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সাধারণ জাবেদা দাখিলা প্রদান।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609600"/>
            <a:ext cx="3276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rgbClr val="002060"/>
                </a:solidFill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447800"/>
            <a:ext cx="213360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শিখনফল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Sun 2"/>
          <p:cNvSpPr/>
          <p:nvPr/>
        </p:nvSpPr>
        <p:spPr>
          <a:xfrm>
            <a:off x="2438400" y="1447800"/>
            <a:ext cx="685800" cy="609600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438400"/>
            <a:ext cx="6781800" cy="138499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99FF66"/>
                </a:solidFill>
                <a:latin typeface="NikoshBAN" pitchFamily="2" charset="0"/>
                <a:cs typeface="NikoshBAN" pitchFamily="2" charset="0"/>
              </a:rPr>
              <a:t>জাবেদা কি তা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99FF66"/>
                </a:solidFill>
                <a:latin typeface="NikoshBAN" pitchFamily="2" charset="0"/>
                <a:cs typeface="NikoshBAN" pitchFamily="2" charset="0"/>
              </a:rPr>
              <a:t>ডেবিট ও ক্রেডিট নির্ণয়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99FF66"/>
                </a:solidFill>
                <a:latin typeface="NikoshBAN" pitchFamily="2" charset="0"/>
                <a:cs typeface="NikoshBAN" pitchFamily="2" charset="0"/>
              </a:rPr>
              <a:t>লেনদেনের সাধারণ জাবেদা দাখিলা প্রদান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4478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dirty="0" smtClean="0"/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জাবেদা শব্দের ইংরেজি হলো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journal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যা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jour “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’’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শব্দ হতে এসেছে । এর অর্থ দিবস বা দিন।ব্যবসায়িক লেনদেনসমূহ সংঘটিত হওয়ার প্রঅর তারিখ  অনু্যায়ী ডেবিট ও ক্রেডিট পক্ষ বিশ্লেষণ করে সংক্ষিপ্ত ব্যাখ্যাসহ যে বইয়ে সর্বপ্রথম লিপিবদ্ধ করা হয়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1219200" y="609600"/>
            <a:ext cx="7315200" cy="1676400"/>
          </a:xfrm>
          <a:prstGeom prst="leftRight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ডেবিট ক্রেডিট নির্ণয় পদ্ধতি নিচে দেখানো হলো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2895600"/>
            <a:ext cx="1600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FF0000"/>
                </a:solidFill>
              </a:rPr>
              <a:t>সম্পদ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Up-Down Arrow 5"/>
          <p:cNvSpPr/>
          <p:nvPr/>
        </p:nvSpPr>
        <p:spPr>
          <a:xfrm>
            <a:off x="3124200" y="2362200"/>
            <a:ext cx="3733800" cy="1371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IN" b="1" dirty="0" smtClean="0">
                <a:solidFill>
                  <a:schemeClr val="tx1"/>
                </a:solidFill>
              </a:rPr>
              <a:t>বাড়লে ডেবিট</a:t>
            </a:r>
          </a:p>
          <a:p>
            <a:pPr algn="ctr">
              <a:buFont typeface="Wingdings" pitchFamily="2" charset="2"/>
              <a:buChar char="q"/>
            </a:pPr>
            <a:r>
              <a:rPr lang="bn-IN" b="1" dirty="0" smtClean="0"/>
              <a:t>কমলে ক্রেডিট</a:t>
            </a:r>
          </a:p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914400" y="4953000"/>
            <a:ext cx="1600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FF0000"/>
                </a:solidFill>
              </a:rPr>
              <a:t>দায়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2895600" y="4419600"/>
            <a:ext cx="3733800" cy="1371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IN" b="1" dirty="0" smtClean="0"/>
              <a:t>কমলে</a:t>
            </a:r>
            <a:r>
              <a:rPr lang="bn-IN" b="1" dirty="0" smtClean="0">
                <a:solidFill>
                  <a:schemeClr val="tx1"/>
                </a:solidFill>
              </a:rPr>
              <a:t> ডেবিট</a:t>
            </a:r>
          </a:p>
          <a:p>
            <a:pPr algn="ctr">
              <a:buFont typeface="Wingdings" pitchFamily="2" charset="2"/>
              <a:buChar char="q"/>
            </a:pPr>
            <a:r>
              <a:rPr lang="bn-IN" b="1" dirty="0" smtClean="0">
                <a:solidFill>
                  <a:schemeClr val="tx1"/>
                </a:solidFill>
              </a:rPr>
              <a:t>বাড়লে </a:t>
            </a:r>
            <a:r>
              <a:rPr lang="bn-IN" b="1" dirty="0" smtClean="0"/>
              <a:t>ক্রেডিট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-Down Arrow 2"/>
          <p:cNvSpPr/>
          <p:nvPr/>
        </p:nvSpPr>
        <p:spPr>
          <a:xfrm>
            <a:off x="3048000" y="457200"/>
            <a:ext cx="3733800" cy="1371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IN" b="1" dirty="0" smtClean="0"/>
              <a:t>কমলে</a:t>
            </a:r>
            <a:r>
              <a:rPr lang="bn-IN" b="1" dirty="0" smtClean="0">
                <a:solidFill>
                  <a:schemeClr val="tx1"/>
                </a:solidFill>
              </a:rPr>
              <a:t> ডেবিট</a:t>
            </a:r>
          </a:p>
          <a:p>
            <a:pPr algn="ctr">
              <a:buFont typeface="Wingdings" pitchFamily="2" charset="2"/>
              <a:buChar char="q"/>
            </a:pPr>
            <a:r>
              <a:rPr lang="bn-IN" b="1" dirty="0" smtClean="0">
                <a:solidFill>
                  <a:schemeClr val="tx1"/>
                </a:solidFill>
              </a:rPr>
              <a:t>বাড়লে </a:t>
            </a:r>
            <a:r>
              <a:rPr lang="bn-IN" b="1" dirty="0" smtClean="0"/>
              <a:t>ক্রেডিট</a:t>
            </a:r>
          </a:p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685800"/>
            <a:ext cx="1676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FF0000"/>
                </a:solidFill>
              </a:rPr>
              <a:t>আয়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" y="21336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FF0000"/>
                </a:solidFill>
              </a:rPr>
              <a:t>ব্যয়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3048000" y="2057400"/>
            <a:ext cx="3733800" cy="1371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IN" b="1" dirty="0" smtClean="0">
                <a:solidFill>
                  <a:schemeClr val="tx1"/>
                </a:solidFill>
              </a:rPr>
              <a:t>বাড়লে ডেবিট</a:t>
            </a:r>
          </a:p>
          <a:p>
            <a:pPr algn="ctr">
              <a:buFont typeface="Wingdings" pitchFamily="2" charset="2"/>
              <a:buChar char="q"/>
            </a:pPr>
            <a:r>
              <a:rPr lang="bn-IN" b="1" dirty="0" smtClean="0"/>
              <a:t>কমলে ক্রেডিট</a:t>
            </a:r>
          </a:p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81000" y="3886200"/>
            <a:ext cx="1600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FF0000"/>
                </a:solidFill>
              </a:rPr>
              <a:t>মালিকানা স্বত্ব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3048000" y="3886200"/>
            <a:ext cx="3733800" cy="1371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IN" b="1" dirty="0" smtClean="0"/>
              <a:t>কমলে </a:t>
            </a:r>
            <a:r>
              <a:rPr lang="bn-IN" b="1" dirty="0" smtClean="0">
                <a:solidFill>
                  <a:schemeClr val="tx1"/>
                </a:solidFill>
              </a:rPr>
              <a:t>ডেবিট</a:t>
            </a:r>
          </a:p>
          <a:p>
            <a:pPr algn="ctr">
              <a:buFont typeface="Wingdings" pitchFamily="2" charset="2"/>
              <a:buChar char="q"/>
            </a:pPr>
            <a:r>
              <a:rPr lang="bn-IN" b="1" dirty="0" smtClean="0">
                <a:solidFill>
                  <a:schemeClr val="tx1"/>
                </a:solidFill>
              </a:rPr>
              <a:t>বাড়লে</a:t>
            </a:r>
            <a:r>
              <a:rPr lang="bn-IN" b="1" dirty="0" smtClean="0"/>
              <a:t> ক্রেডিট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057400" y="228600"/>
            <a:ext cx="4191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জাবেদার কলাম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676400"/>
          <a:ext cx="76962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025"/>
                <a:gridCol w="2886075"/>
                <a:gridCol w="769620"/>
                <a:gridCol w="1539240"/>
                <a:gridCol w="153924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তারিখ</a:t>
                      </a:r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হিসাবের নাম ও</a:t>
                      </a:r>
                      <a:r>
                        <a:rPr lang="bn-IN" baseline="0" dirty="0" smtClean="0"/>
                        <a:t> ব্যাখ্যা</a:t>
                      </a:r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খঃ</a:t>
                      </a:r>
                    </a:p>
                    <a:p>
                      <a:r>
                        <a:rPr lang="bn-IN" dirty="0" smtClean="0"/>
                        <a:t>পৃঃ</a:t>
                      </a:r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ডেবিট</a:t>
                      </a:r>
                      <a:r>
                        <a:rPr lang="bn-IN" baseline="0" dirty="0" smtClean="0"/>
                        <a:t> টাকা</a:t>
                      </a:r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ক্রেডিট</a:t>
                      </a:r>
                      <a:r>
                        <a:rPr lang="bn-IN" baseline="0" dirty="0" smtClean="0"/>
                        <a:t> টাকা</a:t>
                      </a:r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855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423</TotalTime>
  <Words>406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68</cp:revision>
  <dcterms:created xsi:type="dcterms:W3CDTF">2006-08-16T00:00:00Z</dcterms:created>
  <dcterms:modified xsi:type="dcterms:W3CDTF">2021-06-08T04:55:03Z</dcterms:modified>
</cp:coreProperties>
</file>