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88" r:id="rId9"/>
    <p:sldId id="275" r:id="rId10"/>
    <p:sldId id="287" r:id="rId11"/>
    <p:sldId id="277" r:id="rId12"/>
    <p:sldId id="289" r:id="rId13"/>
    <p:sldId id="278" r:id="rId14"/>
    <p:sldId id="290" r:id="rId15"/>
    <p:sldId id="279" r:id="rId16"/>
    <p:sldId id="276" r:id="rId17"/>
    <p:sldId id="269" r:id="rId18"/>
    <p:sldId id="285" r:id="rId19"/>
    <p:sldId id="284" r:id="rId20"/>
    <p:sldId id="281" r:id="rId21"/>
    <p:sldId id="291" r:id="rId22"/>
    <p:sldId id="270" r:id="rId23"/>
    <p:sldId id="273" r:id="rId24"/>
    <p:sldId id="258" r:id="rId25"/>
    <p:sldId id="265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7E53-EA4E-4A2C-99F7-12A75C51665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F529-2A63-4F91-8A69-565779340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1F529-2A63-4F91-8A69-5657793407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png"/><Relationship Id="rId7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0.png"/><Relationship Id="rId7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53.png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34.png"/><Relationship Id="rId10" Type="http://schemas.openxmlformats.org/officeDocument/2006/relationships/image" Target="../media/image45.gif"/><Relationship Id="rId4" Type="http://schemas.openxmlformats.org/officeDocument/2006/relationships/image" Target="../media/image39.png"/><Relationship Id="rId9" Type="http://schemas.openxmlformats.org/officeDocument/2006/relationships/image" Target="../media/image44.gif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7418439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3124200"/>
            <a:ext cx="4648200" cy="3733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8201" y="3124200"/>
            <a:ext cx="4495800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1676400"/>
          </a:xfrm>
          <a:prstGeom prst="rect">
            <a:avLst/>
          </a:prstGeom>
        </p:spPr>
      </p:pic>
      <p:pic>
        <p:nvPicPr>
          <p:cNvPr id="9" name="Picture 8" descr="IMG_20210607_2056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0"/>
            <a:ext cx="1828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762000"/>
            <a:ext cx="8458200" cy="3626621"/>
            <a:chOff x="228600" y="762000"/>
            <a:chExt cx="8458200" cy="3626621"/>
          </a:xfrm>
          <a:solidFill>
            <a:srgbClr val="FFFF00"/>
          </a:solidFill>
        </p:grpSpPr>
        <p:sp>
          <p:nvSpPr>
            <p:cNvPr id="2" name="TextBox 1"/>
            <p:cNvSpPr txBox="1"/>
            <p:nvPr/>
          </p:nvSpPr>
          <p:spPr>
            <a:xfrm>
              <a:off x="228600" y="762000"/>
              <a:ext cx="822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যদি</a:t>
              </a:r>
              <a:r>
                <a:rPr lang="en-US" sz="3200" dirty="0" smtClean="0"/>
                <a:t> </a:t>
              </a:r>
              <a:r>
                <a:rPr lang="en-US" sz="4000" dirty="0" err="1" smtClean="0"/>
                <a:t>x+y+z</a:t>
              </a:r>
              <a:r>
                <a:rPr lang="en-US" sz="3200" dirty="0" smtClean="0"/>
                <a:t>=5,</a:t>
              </a:r>
              <a:r>
                <a:rPr lang="en-US" sz="4000" dirty="0" smtClean="0"/>
                <a:t>xyz</a:t>
              </a:r>
              <a:r>
                <a:rPr lang="en-US" sz="3200" dirty="0" smtClean="0"/>
                <a:t>=2 </a:t>
              </a:r>
              <a:r>
                <a:rPr lang="en-US" sz="3200" dirty="0" err="1" smtClean="0"/>
                <a:t>এবং</a:t>
              </a:r>
              <a:r>
                <a:rPr lang="en-US" sz="3200" dirty="0" smtClean="0"/>
                <a:t>                            =6 </a:t>
              </a:r>
              <a:r>
                <a:rPr lang="en-US" sz="3200" dirty="0" err="1" smtClean="0"/>
                <a:t>হয়</a:t>
              </a:r>
              <a:endParaRPr lang="en-US" sz="3200" dirty="0" smtClean="0"/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914400"/>
              <a:ext cx="2590800" cy="567217"/>
            </a:xfrm>
            <a:prstGeom prst="rect">
              <a:avLst/>
            </a:prstGeom>
            <a:grpFill/>
          </p:spPr>
        </p:pic>
        <p:sp>
          <p:nvSpPr>
            <p:cNvPr id="4" name="TextBox 3"/>
            <p:cNvSpPr txBox="1"/>
            <p:nvPr/>
          </p:nvSpPr>
          <p:spPr>
            <a:xfrm>
              <a:off x="304800" y="1447800"/>
              <a:ext cx="8229600" cy="28007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তবে</a:t>
              </a:r>
              <a:r>
                <a:rPr lang="en-US" sz="3200" dirty="0" smtClean="0"/>
                <a:t>,(ক) </a:t>
              </a:r>
              <a:r>
                <a:rPr lang="en-US" sz="4400" dirty="0" smtClean="0"/>
                <a:t>xy</a:t>
              </a:r>
              <a:r>
                <a:rPr lang="en-US" sz="4000" dirty="0" smtClean="0"/>
                <a:t>+</a:t>
              </a:r>
              <a:r>
                <a:rPr lang="en-US" sz="4800" dirty="0" smtClean="0"/>
                <a:t>z</a:t>
              </a:r>
              <a:r>
                <a:rPr lang="en-US" sz="4000" dirty="0" smtClean="0"/>
                <a:t>+4 </a:t>
              </a:r>
              <a:r>
                <a:rPr lang="en-US" sz="3200" dirty="0" err="1" smtClean="0"/>
                <a:t>এর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উৎপাদকে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বিশ্লেষণ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কর</a:t>
              </a:r>
              <a:r>
                <a:rPr lang="en-US" sz="3200" dirty="0" smtClean="0"/>
                <a:t>।</a:t>
              </a:r>
            </a:p>
            <a:p>
              <a:r>
                <a:rPr lang="en-US" sz="3200" dirty="0" smtClean="0"/>
                <a:t>(খ)                                                                 = ?</a:t>
              </a:r>
            </a:p>
            <a:p>
              <a:endParaRPr lang="en-US" sz="3200" dirty="0" smtClean="0"/>
            </a:p>
            <a:p>
              <a:endParaRPr lang="en-US" sz="3200" dirty="0" smtClean="0"/>
            </a:p>
            <a:p>
              <a:endParaRPr lang="en-US" sz="3200" dirty="0" smtClean="0"/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2209800"/>
              <a:ext cx="5766487" cy="609600"/>
            </a:xfrm>
            <a:prstGeom prst="rect">
              <a:avLst/>
            </a:prstGeom>
            <a:grpFill/>
          </p:spPr>
        </p:pic>
        <p:sp>
          <p:nvSpPr>
            <p:cNvPr id="6" name="TextBox 5"/>
            <p:cNvSpPr txBox="1"/>
            <p:nvPr/>
          </p:nvSpPr>
          <p:spPr>
            <a:xfrm>
              <a:off x="457200" y="2819400"/>
              <a:ext cx="7848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(গ)                                   </a:t>
              </a:r>
              <a:r>
                <a:rPr lang="en-US" sz="3200" dirty="0" err="1" smtClean="0"/>
                <a:t>এর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মান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নির্ণয়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কর</a:t>
              </a:r>
              <a:r>
                <a:rPr lang="en-US" sz="3200" dirty="0" smtClean="0"/>
                <a:t>।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3429000"/>
              <a:ext cx="4800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(ঘ)</a:t>
              </a:r>
              <a:r>
                <a:rPr lang="en-US" sz="3200" dirty="0" err="1" smtClean="0"/>
                <a:t>সরল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কর</a:t>
              </a:r>
              <a:r>
                <a:rPr lang="en-US" sz="3200" dirty="0" smtClean="0"/>
                <a:t>:</a:t>
              </a: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3429000"/>
              <a:ext cx="5867400" cy="959621"/>
            </a:xfrm>
            <a:prstGeom prst="rect">
              <a:avLst/>
            </a:prstGeom>
            <a:grpFill/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5400" y="2743200"/>
              <a:ext cx="2743200" cy="695325"/>
            </a:xfrm>
            <a:prstGeom prst="rect">
              <a:avLst/>
            </a:prstGeom>
            <a:grpFill/>
          </p:spPr>
        </p:pic>
      </p:grpSp>
      <p:sp>
        <p:nvSpPr>
          <p:cNvPr id="11" name="TextBox 10"/>
          <p:cNvSpPr txBox="1"/>
          <p:nvPr/>
        </p:nvSpPr>
        <p:spPr>
          <a:xfrm>
            <a:off x="3581400" y="0"/>
            <a:ext cx="1143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প্রশ্ন</a:t>
            </a:r>
            <a:endParaRPr lang="en-US" sz="40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4267200"/>
            <a:ext cx="7315200" cy="2652356"/>
            <a:chOff x="457200" y="4267200"/>
            <a:chExt cx="7315200" cy="2652356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4267200"/>
              <a:ext cx="7315200" cy="2652356"/>
              <a:chOff x="457200" y="4267200"/>
              <a:chExt cx="7315200" cy="2652356"/>
            </a:xfrm>
            <a:solidFill>
              <a:srgbClr val="00B0F0"/>
            </a:solidFill>
          </p:grpSpPr>
          <p:sp>
            <p:nvSpPr>
              <p:cNvPr id="12" name="TextBox 11"/>
              <p:cNvSpPr txBox="1"/>
              <p:nvPr/>
            </p:nvSpPr>
            <p:spPr>
              <a:xfrm>
                <a:off x="457200" y="4267200"/>
                <a:ext cx="160020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(ক) </a:t>
                </a:r>
                <a:r>
                  <a:rPr lang="en-US" sz="2400" dirty="0" err="1" smtClean="0"/>
                  <a:t>উত্তর</a:t>
                </a:r>
                <a:r>
                  <a:rPr lang="en-US" sz="2400" dirty="0" smtClean="0"/>
                  <a:t>;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57400" y="4303455"/>
                <a:ext cx="5715000" cy="26161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এখানে</a:t>
                </a:r>
                <a:r>
                  <a:rPr lang="en-US" sz="2400" dirty="0" smtClean="0"/>
                  <a:t>, </a:t>
                </a:r>
                <a:r>
                  <a:rPr lang="en-US" sz="3200" dirty="0" err="1" smtClean="0"/>
                  <a:t>x+y+z</a:t>
                </a:r>
                <a:r>
                  <a:rPr lang="en-US" sz="2400" dirty="0" smtClean="0"/>
                  <a:t>=5</a:t>
                </a:r>
              </a:p>
              <a:p>
                <a:r>
                  <a:rPr lang="en-US" sz="2400" dirty="0" smtClean="0"/>
                  <a:t>               </a:t>
                </a:r>
                <a:r>
                  <a:rPr lang="en-US" sz="3200" dirty="0" smtClean="0"/>
                  <a:t>z=5-x-y</a:t>
                </a:r>
              </a:p>
              <a:p>
                <a:r>
                  <a:rPr lang="en-US" sz="3200" dirty="0" smtClean="0"/>
                  <a:t>Xy+</a:t>
                </a:r>
                <a:r>
                  <a:rPr lang="en-US" sz="3600" dirty="0" smtClean="0"/>
                  <a:t>z</a:t>
                </a:r>
                <a:r>
                  <a:rPr lang="en-US" sz="3200" dirty="0" smtClean="0"/>
                  <a:t>+4=</a:t>
                </a:r>
                <a:r>
                  <a:rPr lang="en-US" sz="3600" dirty="0" smtClean="0"/>
                  <a:t>xy</a:t>
                </a:r>
                <a:r>
                  <a:rPr lang="en-US" sz="3200" dirty="0" smtClean="0"/>
                  <a:t>+5</a:t>
                </a:r>
                <a:r>
                  <a:rPr lang="en-US" sz="3600" dirty="0" smtClean="0"/>
                  <a:t>-x-y</a:t>
                </a:r>
                <a:r>
                  <a:rPr lang="en-US" sz="3200" dirty="0" smtClean="0"/>
                  <a:t>+4[z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বসাইয়া</a:t>
                </a:r>
                <a:r>
                  <a:rPr lang="en-US" dirty="0" smtClean="0"/>
                  <a:t> </a:t>
                </a:r>
                <a:r>
                  <a:rPr lang="en-US" sz="2800" dirty="0" smtClean="0"/>
                  <a:t>]</a:t>
                </a:r>
                <a:endParaRPr lang="en-US" sz="3200" dirty="0" smtClean="0"/>
              </a:p>
              <a:p>
                <a:r>
                  <a:rPr lang="en-US" sz="3200" dirty="0" smtClean="0"/>
                  <a:t>             =xy-x-y+1</a:t>
                </a:r>
              </a:p>
              <a:p>
                <a:r>
                  <a:rPr lang="en-US" sz="3200" dirty="0" smtClean="0"/>
                  <a:t>             =x(y-1)-1(y-1)=(y-1)(x-1)</a:t>
                </a:r>
              </a:p>
            </p:txBody>
          </p:sp>
        </p:grpSp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676400" y="5410200"/>
              <a:ext cx="433138" cy="524004"/>
            </a:xfrm>
            <a:prstGeom prst="rect">
              <a:avLst/>
            </a:prstGeom>
            <a:solidFill>
              <a:srgbClr val="00B0F0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0" y="152400"/>
            <a:ext cx="9144000" cy="5880044"/>
            <a:chOff x="0" y="152400"/>
            <a:chExt cx="9144000" cy="5880044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152400"/>
              <a:ext cx="9144000" cy="5880044"/>
              <a:chOff x="0" y="152400"/>
              <a:chExt cx="9144000" cy="588004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152400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(খ) </a:t>
                </a:r>
                <a:r>
                  <a:rPr lang="en-US" sz="2400" dirty="0" err="1" smtClean="0"/>
                  <a:t>উত্তর</a:t>
                </a:r>
                <a:r>
                  <a:rPr lang="en-US" sz="2400" dirty="0" smtClean="0"/>
                  <a:t>;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28600" y="609600"/>
                <a:ext cx="11430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এখানে</a:t>
                </a:r>
                <a:r>
                  <a:rPr lang="en-US" sz="2400" dirty="0" smtClean="0"/>
                  <a:t>,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71600" y="533400"/>
                <a:ext cx="7772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/>
                  <a:t>x+y+z</a:t>
                </a:r>
                <a:r>
                  <a:rPr lang="en-US" sz="3600" dirty="0" smtClean="0"/>
                  <a:t>=5,</a:t>
                </a:r>
                <a:r>
                  <a:rPr lang="en-US" sz="4400" dirty="0" smtClean="0"/>
                  <a:t>xyz</a:t>
                </a:r>
                <a:r>
                  <a:rPr lang="en-US" sz="3600" dirty="0" smtClean="0"/>
                  <a:t>=2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এবং</a:t>
                </a:r>
                <a:r>
                  <a:rPr lang="en-US" sz="3200" dirty="0" smtClean="0"/>
                  <a:t>                                 =6 </a:t>
                </a:r>
              </a:p>
            </p:txBody>
          </p:sp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10200" y="685800"/>
                <a:ext cx="2819400" cy="617266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1524000"/>
                <a:ext cx="2057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আমরা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জানি</a:t>
                </a:r>
                <a:r>
                  <a:rPr lang="en-US" sz="2400" dirty="0" smtClean="0"/>
                  <a:t>, </a:t>
                </a:r>
              </a:p>
            </p:txBody>
          </p:sp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800" y="1981200"/>
                <a:ext cx="8686800" cy="838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</p:pic>
          <p:pic>
            <p:nvPicPr>
              <p:cNvPr id="8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600" y="2971800"/>
                <a:ext cx="2514600" cy="685800"/>
              </a:xfrm>
              <a:prstGeom prst="rect">
                <a:avLst/>
              </a:prstGeom>
              <a:solidFill>
                <a:srgbClr val="FFC000"/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124200" y="3124200"/>
                <a:ext cx="381000" cy="461665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=</a:t>
                </a:r>
              </a:p>
            </p:txBody>
          </p:sp>
          <p:pic>
            <p:nvPicPr>
              <p:cNvPr id="10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5200" y="2971800"/>
                <a:ext cx="2133600" cy="6858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715000" y="31242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</a:p>
            </p:txBody>
          </p: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6000" y="2971800"/>
                <a:ext cx="2405452" cy="685800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17409" name="Picture 1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71800" y="3657600"/>
                <a:ext cx="1828800" cy="609600"/>
              </a:xfrm>
              <a:prstGeom prst="rect">
                <a:avLst/>
              </a:prstGeom>
              <a:noFill/>
            </p:spPr>
          </p:pic>
          <p:sp>
            <p:nvSpPr>
              <p:cNvPr id="17411" name="Rectangle 3"/>
              <p:cNvSpPr>
                <a:spLocks noChangeArrowheads="1"/>
              </p:cNvSpPr>
              <p:nvPr/>
            </p:nvSpPr>
            <p:spPr bwMode="auto">
              <a:xfrm>
                <a:off x="0" y="809625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71800" y="4038600"/>
                <a:ext cx="152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=25-6</a:t>
                </a:r>
              </a:p>
              <a:p>
                <a:r>
                  <a:rPr lang="en-US" sz="3200" dirty="0" smtClean="0"/>
                  <a:t>=19</a:t>
                </a:r>
              </a:p>
            </p:txBody>
          </p:sp>
          <p:pic>
            <p:nvPicPr>
              <p:cNvPr id="17413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33600" y="5029200"/>
                <a:ext cx="3352800" cy="1003244"/>
              </a:xfrm>
              <a:prstGeom prst="rect">
                <a:avLst/>
              </a:prstGeom>
              <a:noFill/>
            </p:spPr>
          </p:pic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1076325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6" name="Rectangle 8"/>
              <p:cNvSpPr>
                <a:spLocks noChangeArrowheads="1"/>
              </p:cNvSpPr>
              <p:nvPr/>
            </p:nvSpPr>
            <p:spPr bwMode="auto">
              <a:xfrm>
                <a:off x="0" y="1419225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0" y="809625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0" y="1162050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0" y="1514475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7" name="Rectangle 9"/>
              <p:cNvSpPr>
                <a:spLocks noChangeArrowheads="1"/>
              </p:cNvSpPr>
              <p:nvPr/>
            </p:nvSpPr>
            <p:spPr bwMode="auto">
              <a:xfrm>
                <a:off x="0" y="1866900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971800"/>
              <a:ext cx="391026" cy="676405"/>
            </a:xfrm>
            <a:prstGeom prst="rect">
              <a:avLst/>
            </a:prstGeom>
            <a:solidFill>
              <a:srgbClr val="FFFF00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457200"/>
            <a:ext cx="7872541" cy="5508724"/>
            <a:chOff x="304800" y="457200"/>
            <a:chExt cx="7872541" cy="5508724"/>
          </a:xfrm>
          <a:solidFill>
            <a:srgbClr val="FFFF00"/>
          </a:solidFill>
        </p:grpSpPr>
        <p:sp>
          <p:nvSpPr>
            <p:cNvPr id="2" name="TextBox 1"/>
            <p:cNvSpPr txBox="1"/>
            <p:nvPr/>
          </p:nvSpPr>
          <p:spPr>
            <a:xfrm>
              <a:off x="457200" y="3657600"/>
              <a:ext cx="335280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=2×6-19</a:t>
              </a:r>
            </a:p>
            <a:p>
              <a:r>
                <a:rPr lang="en-US" sz="3600" dirty="0" smtClean="0"/>
                <a:t>=12-19</a:t>
              </a:r>
            </a:p>
            <a:p>
              <a:r>
                <a:rPr lang="en-US" sz="3600" dirty="0" smtClean="0"/>
                <a:t>=-7</a:t>
              </a:r>
            </a:p>
            <a:p>
              <a:r>
                <a:rPr lang="en-US" sz="3600" dirty="0" smtClean="0"/>
                <a:t>Ans.-7</a:t>
              </a: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895600"/>
              <a:ext cx="5867400" cy="685800"/>
            </a:xfrm>
            <a:prstGeom prst="rect">
              <a:avLst/>
            </a:prstGeom>
            <a:grpFill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133600"/>
              <a:ext cx="7298730" cy="609600"/>
            </a:xfrm>
            <a:prstGeom prst="rect">
              <a:avLst/>
            </a:prstGeom>
            <a:grpFill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295400"/>
              <a:ext cx="7872541" cy="762000"/>
            </a:xfrm>
            <a:prstGeom prst="rect">
              <a:avLst/>
            </a:prstGeom>
            <a:grpFill/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99" y="457200"/>
              <a:ext cx="5766497" cy="685800"/>
            </a:xfrm>
            <a:prstGeom prst="rect">
              <a:avLst/>
            </a:prstGeom>
            <a:grpFill/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57200"/>
              <a:ext cx="457200" cy="70866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8891622" cy="6858000"/>
              <a:chOff x="0" y="0"/>
              <a:chExt cx="8891622" cy="6858000"/>
            </a:xfrm>
            <a:solidFill>
              <a:schemeClr val="accent1">
                <a:lumMod val="40000"/>
                <a:lumOff val="60000"/>
              </a:schemeClr>
            </a:solidFill>
          </p:grpSpPr>
          <p:pic>
            <p:nvPicPr>
              <p:cNvPr id="2" name="Picture 10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3999" y="5791200"/>
                <a:ext cx="6311687" cy="1066800"/>
              </a:xfrm>
              <a:prstGeom prst="rect">
                <a:avLst/>
              </a:prstGeom>
              <a:grpFill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914400" y="6096000"/>
                <a:ext cx="53340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7042331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(গ)                             </a:t>
                </a:r>
                <a:r>
                  <a:rPr lang="en-US" sz="3200" dirty="0" err="1" smtClean="0"/>
                  <a:t>এর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মান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নির্ণয়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কর</a:t>
                </a:r>
                <a:r>
                  <a:rPr lang="en-US" sz="3200" dirty="0" smtClean="0"/>
                  <a:t>।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9127" y="1066800"/>
                <a:ext cx="617193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/>
                  <a:t>এখানে</a:t>
                </a:r>
                <a:r>
                  <a:rPr lang="en-US" sz="3200" dirty="0" smtClean="0"/>
                  <a:t>,                                 </a:t>
                </a:r>
              </a:p>
            </p:txBody>
          </p:sp>
          <p:pic>
            <p:nvPicPr>
              <p:cNvPr id="8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03418" y="1066800"/>
                <a:ext cx="4631146" cy="533400"/>
              </a:xfrm>
              <a:prstGeom prst="rect">
                <a:avLst/>
              </a:prstGeom>
              <a:grpFill/>
            </p:spPr>
          </p:pic>
          <p:pic>
            <p:nvPicPr>
              <p:cNvPr id="10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19200" y="2514600"/>
                <a:ext cx="7596222" cy="1143000"/>
              </a:xfrm>
              <a:prstGeom prst="rect">
                <a:avLst/>
              </a:prstGeom>
              <a:grpFill/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95400" y="3581400"/>
                <a:ext cx="7596222" cy="1143000"/>
              </a:xfrm>
              <a:prstGeom prst="rect">
                <a:avLst/>
              </a:prstGeom>
              <a:grp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71600" y="4648200"/>
                <a:ext cx="6705600" cy="1143000"/>
              </a:xfrm>
              <a:prstGeom prst="rect">
                <a:avLst/>
              </a:prstGeom>
              <a:grp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85800" y="2895600"/>
                <a:ext cx="55389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5800" y="3962400"/>
                <a:ext cx="55389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800" y="5029200"/>
                <a:ext cx="55389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</a:t>
                </a:r>
              </a:p>
            </p:txBody>
          </p:sp>
          <p:pic>
            <p:nvPicPr>
              <p:cNvPr id="5" name="Picture 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8200" y="0"/>
                <a:ext cx="2373819" cy="579437"/>
              </a:xfrm>
              <a:prstGeom prst="rect">
                <a:avLst/>
              </a:prstGeom>
              <a:grpFill/>
            </p:spPr>
          </p:pic>
        </p:grpSp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676400"/>
              <a:ext cx="79248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8096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716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771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0"/>
            <a:ext cx="9144000" cy="6610350"/>
            <a:chOff x="0" y="0"/>
            <a:chExt cx="9144000" cy="6610350"/>
          </a:xfrm>
          <a:solidFill>
            <a:srgbClr val="FFC000"/>
          </a:solidFill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0"/>
              <a:ext cx="7391400" cy="1752600"/>
            </a:xfrm>
            <a:prstGeom prst="rect">
              <a:avLst/>
            </a:prstGeom>
            <a:grpFill/>
          </p:spPr>
        </p:pic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80010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0" y="114300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57200"/>
              <a:ext cx="381000" cy="914400"/>
            </a:xfrm>
            <a:prstGeom prst="rect">
              <a:avLst/>
            </a:prstGeom>
            <a:grpFill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0" y="1905000"/>
              <a:ext cx="5638800" cy="1066800"/>
            </a:xfrm>
            <a:prstGeom prst="rect">
              <a:avLst/>
            </a:prstGeom>
            <a:grp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3124200"/>
              <a:ext cx="8458200" cy="914400"/>
            </a:xfrm>
            <a:prstGeom prst="rect">
              <a:avLst/>
            </a:prstGeom>
            <a:grp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114800"/>
              <a:ext cx="8610600" cy="990600"/>
            </a:xfrm>
            <a:prstGeom prst="rect">
              <a:avLst/>
            </a:prstGeom>
            <a:grp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199" y="5334000"/>
              <a:ext cx="8686801" cy="1066800"/>
            </a:xfrm>
            <a:prstGeom prst="rect">
              <a:avLst/>
            </a:prstGeom>
            <a:grpFill/>
          </p:spPr>
        </p:pic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0" y="1457325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0" y="2009775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0" y="257175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0" y="3133725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0" y="369570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0" y="424815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0" y="4562475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487680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0" y="5191125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550545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0" y="605790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0" y="661035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0" y="1905000"/>
              <a:ext cx="1295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আবার</a:t>
              </a:r>
              <a:r>
                <a:rPr lang="en-US" sz="2800" dirty="0" smtClean="0"/>
                <a:t>,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5486400"/>
              <a:ext cx="3810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বা</a:t>
              </a:r>
              <a:endParaRPr lang="en-US" sz="2000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4267200"/>
              <a:ext cx="4572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বা</a:t>
              </a:r>
              <a:endParaRPr lang="en-US" sz="2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228600"/>
            <a:ext cx="7467600" cy="6248400"/>
            <a:chOff x="228600" y="457200"/>
            <a:chExt cx="5791200" cy="5562600"/>
          </a:xfrm>
          <a:solidFill>
            <a:srgbClr val="FFFF00"/>
          </a:solidFill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4648200"/>
              <a:ext cx="4419600" cy="1371600"/>
            </a:xfrm>
            <a:prstGeom prst="rect">
              <a:avLst/>
            </a:prstGeom>
            <a:grp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3505200"/>
              <a:ext cx="4876800" cy="1154509"/>
            </a:xfrm>
            <a:prstGeom prst="rect">
              <a:avLst/>
            </a:prstGeom>
            <a:grpFill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5400" y="1981200"/>
              <a:ext cx="4495800" cy="1403324"/>
            </a:xfrm>
            <a:prstGeom prst="rect">
              <a:avLst/>
            </a:prstGeom>
            <a:grpFill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457200"/>
              <a:ext cx="4775638" cy="1511559"/>
            </a:xfrm>
            <a:prstGeom prst="rect">
              <a:avLst/>
            </a:prstGeom>
            <a:grpFill/>
          </p:spPr>
        </p:pic>
        <p:sp>
          <p:nvSpPr>
            <p:cNvPr id="12" name="TextBox 11"/>
            <p:cNvSpPr txBox="1"/>
            <p:nvPr/>
          </p:nvSpPr>
          <p:spPr>
            <a:xfrm>
              <a:off x="228600" y="914400"/>
              <a:ext cx="7620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বা</a:t>
              </a:r>
              <a:r>
                <a:rPr lang="en-US" sz="3200" dirty="0" smtClean="0"/>
                <a:t>,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2362200"/>
              <a:ext cx="8382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বা</a:t>
              </a:r>
              <a:r>
                <a:rPr lang="en-US" sz="3200" dirty="0" smtClean="0"/>
                <a:t>,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" y="3810000"/>
              <a:ext cx="7620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বা</a:t>
              </a:r>
              <a:r>
                <a:rPr lang="en-US" sz="3200" dirty="0" smtClean="0"/>
                <a:t>,</a:t>
              </a:r>
            </a:p>
          </p:txBody>
        </p:sp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5029200"/>
              <a:ext cx="381000" cy="91440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62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486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" y="0"/>
            <a:ext cx="8673193" cy="6858000"/>
            <a:chOff x="228600" y="0"/>
            <a:chExt cx="8673193" cy="6858000"/>
          </a:xfrm>
          <a:solidFill>
            <a:srgbClr val="FFFF00"/>
          </a:solidFill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3429000"/>
              <a:ext cx="457200" cy="708660"/>
            </a:xfrm>
            <a:prstGeom prst="rect">
              <a:avLst/>
            </a:prstGeom>
            <a:grpFill/>
          </p:spPr>
        </p:pic>
        <p:sp>
          <p:nvSpPr>
            <p:cNvPr id="17" name="TextBox 16"/>
            <p:cNvSpPr txBox="1"/>
            <p:nvPr/>
          </p:nvSpPr>
          <p:spPr>
            <a:xfrm>
              <a:off x="228600" y="228600"/>
              <a:ext cx="4800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(ঘ)</a:t>
              </a:r>
              <a:r>
                <a:rPr lang="en-US" sz="3200" dirty="0" err="1" smtClean="0"/>
                <a:t>উত্তর</a:t>
              </a:r>
              <a:r>
                <a:rPr lang="en-US" sz="3200" dirty="0" smtClean="0"/>
                <a:t>;</a:t>
              </a:r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0"/>
              <a:ext cx="5867400" cy="1143000"/>
            </a:xfrm>
            <a:prstGeom prst="rect">
              <a:avLst/>
            </a:prstGeom>
            <a:grpFill/>
          </p:spPr>
        </p:pic>
        <p:sp>
          <p:nvSpPr>
            <p:cNvPr id="19" name="TextBox 18"/>
            <p:cNvSpPr txBox="1"/>
            <p:nvPr/>
          </p:nvSpPr>
          <p:spPr>
            <a:xfrm>
              <a:off x="381000" y="1143000"/>
              <a:ext cx="830580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এখানে</a:t>
              </a:r>
              <a:r>
                <a:rPr lang="en-US" sz="3600" dirty="0" err="1" smtClean="0"/>
                <a:t>,x+y+z</a:t>
              </a:r>
              <a:r>
                <a:rPr lang="en-US" sz="3600" dirty="0" smtClean="0"/>
                <a:t>=5 </a:t>
              </a:r>
              <a:r>
                <a:rPr lang="en-US" sz="2800" dirty="0" err="1" smtClean="0"/>
                <a:t>হতে</a:t>
              </a:r>
              <a:r>
                <a:rPr lang="en-US" sz="2800" dirty="0" smtClean="0"/>
                <a:t>,</a:t>
              </a:r>
              <a:r>
                <a:rPr lang="en-US" sz="3600" dirty="0" smtClean="0"/>
                <a:t> </a:t>
              </a:r>
            </a:p>
            <a:p>
              <a:r>
                <a:rPr lang="en-US" sz="3600" dirty="0" smtClean="0"/>
                <a:t>                                   x=5-y-z,</a:t>
              </a:r>
            </a:p>
            <a:p>
              <a:r>
                <a:rPr lang="en-US" sz="3600" dirty="0" smtClean="0"/>
                <a:t>                                   y=5-x-z ,</a:t>
              </a:r>
            </a:p>
            <a:p>
              <a:r>
                <a:rPr lang="en-US" sz="3600" dirty="0" smtClean="0"/>
                <a:t>                                   z=5-x-y</a:t>
              </a:r>
            </a:p>
          </p:txBody>
        </p: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3352800"/>
              <a:ext cx="5867400" cy="959621"/>
            </a:xfrm>
            <a:prstGeom prst="rect">
              <a:avLst/>
            </a:prstGeom>
            <a:grpFill/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4419600"/>
              <a:ext cx="7987393" cy="1143000"/>
            </a:xfrm>
            <a:prstGeom prst="rect">
              <a:avLst/>
            </a:prstGeom>
            <a:grpFill/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638800"/>
              <a:ext cx="6466114" cy="121920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611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678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744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811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06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524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400" y="0"/>
            <a:ext cx="8250243" cy="6858000"/>
            <a:chOff x="533400" y="0"/>
            <a:chExt cx="8250243" cy="6858000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0"/>
              <a:ext cx="7869243" cy="6858000"/>
              <a:chOff x="914400" y="0"/>
              <a:chExt cx="7869243" cy="6858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14400" y="4267200"/>
                <a:ext cx="5383258" cy="1295400"/>
              </a:xfrm>
              <a:prstGeom prst="rect">
                <a:avLst/>
              </a:prstGeom>
              <a:noFill/>
            </p:spPr>
          </p:pic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71600" y="2819400"/>
                <a:ext cx="4267200" cy="1524000"/>
              </a:xfrm>
              <a:prstGeom prst="rect">
                <a:avLst/>
              </a:prstGeom>
              <a:noFill/>
            </p:spPr>
          </p:pic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90600" y="1371600"/>
                <a:ext cx="6781800" cy="1305732"/>
              </a:xfrm>
              <a:prstGeom prst="rect">
                <a:avLst/>
              </a:prstGeom>
              <a:noFill/>
            </p:spPr>
          </p:pic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90600" y="0"/>
                <a:ext cx="7793043" cy="1371600"/>
              </a:xfrm>
              <a:prstGeom prst="rect">
                <a:avLst/>
              </a:prstGeom>
              <a:noFill/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90600" y="5486400"/>
                <a:ext cx="7162800" cy="137160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762000" y="32766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286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267200"/>
            <a:ext cx="685800" cy="1143000"/>
          </a:xfrm>
          <a:prstGeom prst="rect">
            <a:avLst/>
          </a:prstGeom>
          <a:noFill/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172200" y="4495800"/>
            <a:ext cx="453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267200"/>
            <a:ext cx="1371600" cy="1114426"/>
          </a:xfrm>
          <a:prstGeom prst="rect">
            <a:avLst/>
          </a:prstGeom>
          <a:noFill/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114800" y="4495800"/>
            <a:ext cx="453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267200"/>
            <a:ext cx="1219200" cy="1561530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191000"/>
            <a:ext cx="1447800" cy="1632065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819400"/>
            <a:ext cx="1678728" cy="1466850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447800"/>
            <a:ext cx="3352800" cy="1556657"/>
          </a:xfrm>
          <a:prstGeom prst="rect">
            <a:avLst/>
          </a:prstGeom>
          <a:noFill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11635"/>
            <a:ext cx="6400800" cy="1304314"/>
          </a:xfrm>
          <a:prstGeom prst="rect">
            <a:avLst/>
          </a:prstGeom>
          <a:noFill/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09600" y="4495800"/>
            <a:ext cx="453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09600" y="457200"/>
            <a:ext cx="453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sz="7200" dirty="0" smtClean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0" y="1524000"/>
            <a:ext cx="6019800" cy="937055"/>
            <a:chOff x="304800" y="1524000"/>
            <a:chExt cx="6019800" cy="937055"/>
          </a:xfrm>
          <a:solidFill>
            <a:srgbClr val="FFC000"/>
          </a:solidFill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524000"/>
              <a:ext cx="2406601" cy="936701"/>
            </a:xfrm>
            <a:prstGeom prst="rect">
              <a:avLst/>
            </a:prstGeom>
            <a:grpFill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1524000"/>
              <a:ext cx="1600200" cy="937055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/>
          </p:nvSpPr>
          <p:spPr>
            <a:xfrm>
              <a:off x="2667000" y="17526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utonnyOMJ" pitchFamily="2" charset="0"/>
                  <a:cs typeface="SutonnyOMJ" pitchFamily="2" charset="0"/>
                </a:rPr>
                <a:t>হলে</a:t>
              </a:r>
              <a:r>
                <a:rPr lang="en-US" sz="2400" dirty="0" smtClean="0"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2400" dirty="0" err="1" smtClean="0">
                  <a:latin typeface="SutonnyOMJ" pitchFamily="2" charset="0"/>
                  <a:cs typeface="SutonnyOMJ" pitchFamily="2" charset="0"/>
                </a:rPr>
                <a:t>দেখাও</a:t>
              </a:r>
              <a:r>
                <a:rPr lang="en-US" sz="2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400" dirty="0" err="1" smtClean="0">
                  <a:latin typeface="SutonnyOMJ" pitchFamily="2" charset="0"/>
                  <a:cs typeface="SutonnyOMJ" pitchFamily="2" charset="0"/>
                </a:rPr>
                <a:t>যে</a:t>
              </a:r>
              <a:r>
                <a:rPr lang="en-US" sz="2400" dirty="0" smtClean="0">
                  <a:latin typeface="SutonnyOMJ" pitchFamily="2" charset="0"/>
                  <a:cs typeface="SutonnyOMJ" pitchFamily="2" charset="0"/>
                </a:rPr>
                <a:t>,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4800" y="3200400"/>
            <a:ext cx="6096000" cy="1142999"/>
            <a:chOff x="304800" y="3200400"/>
            <a:chExt cx="6096000" cy="1142999"/>
          </a:xfrm>
          <a:solidFill>
            <a:srgbClr val="FFFF00"/>
          </a:solidFill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3429000"/>
              <a:ext cx="1549397" cy="914399"/>
            </a:xfrm>
            <a:prstGeom prst="rect">
              <a:avLst/>
            </a:prstGeom>
            <a:grpFill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3200400"/>
              <a:ext cx="1447800" cy="1062942"/>
            </a:xfrm>
            <a:prstGeom prst="rect">
              <a:avLst/>
            </a:prstGeom>
            <a:grpFill/>
          </p:spPr>
        </p:pic>
        <p:sp>
          <p:nvSpPr>
            <p:cNvPr id="11" name="TextBox 10"/>
            <p:cNvSpPr txBox="1"/>
            <p:nvPr/>
          </p:nvSpPr>
          <p:spPr>
            <a:xfrm>
              <a:off x="1905000" y="3581400"/>
              <a:ext cx="1828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utonnyOMJ" pitchFamily="2" charset="0"/>
                  <a:cs typeface="SutonnyOMJ" pitchFamily="2" charset="0"/>
                </a:rPr>
                <a:t>হলে</a:t>
              </a:r>
              <a:r>
                <a:rPr lang="en-US" sz="2400" dirty="0" smtClean="0"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2400" dirty="0" err="1" smtClean="0">
                  <a:latin typeface="SutonnyOMJ" pitchFamily="2" charset="0"/>
                  <a:cs typeface="SutonnyOMJ" pitchFamily="2" charset="0"/>
                </a:rPr>
                <a:t>দেখাও</a:t>
              </a:r>
              <a:r>
                <a:rPr lang="en-US" sz="2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400" dirty="0" err="1" smtClean="0">
                  <a:latin typeface="SutonnyOMJ" pitchFamily="2" charset="0"/>
                  <a:cs typeface="SutonnyOMJ" pitchFamily="2" charset="0"/>
                </a:rPr>
                <a:t>যে</a:t>
              </a:r>
              <a:r>
                <a:rPr lang="en-US" sz="2400" dirty="0" smtClean="0">
                  <a:latin typeface="SutonnyOMJ" pitchFamily="2" charset="0"/>
                  <a:cs typeface="SutonnyOMJ" pitchFamily="2" charset="0"/>
                </a:rPr>
                <a:t>,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429000"/>
              <a:ext cx="11430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SutonnyOMJ" pitchFamily="2" charset="0"/>
                  <a:cs typeface="SutonnyOMJ" pitchFamily="2" charset="0"/>
                </a:rPr>
                <a:t>= 47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5334000"/>
            <a:ext cx="8610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X+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y+z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=3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xy+z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-2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yz+x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-2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উৎপাদকে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914400"/>
            <a:ext cx="441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গ্রুপ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—(ক),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আইডি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নং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-(১-২০)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2514600"/>
            <a:ext cx="441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গ্রুপ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—(খ),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আইডি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নং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-(২১-৪০)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1200" y="4419600"/>
            <a:ext cx="441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গ্রুপ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—(গ),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আইডি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নং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-(৪১-৬০)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038600" cy="270712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6" name="Picture 5" descr="E:\certificate\IMG_20200922_113440_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1938728" cy="15190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4572000"/>
            <a:ext cx="350520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বিষয়</a:t>
            </a:r>
            <a:r>
              <a:rPr lang="en-US" sz="2800" dirty="0" smtClean="0"/>
              <a:t>: </a:t>
            </a:r>
            <a:r>
              <a:rPr lang="en-US" sz="2800" dirty="0" err="1" smtClean="0"/>
              <a:t>গণিত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শ্রেণি</a:t>
            </a:r>
            <a:r>
              <a:rPr lang="en-US" sz="2800" dirty="0" smtClean="0"/>
              <a:t>; </a:t>
            </a:r>
            <a:r>
              <a:rPr lang="en-US" sz="2800" dirty="0" err="1" smtClean="0"/>
              <a:t>দশম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অধ্যায়</a:t>
            </a:r>
            <a:r>
              <a:rPr lang="en-US" sz="2800" dirty="0" smtClean="0"/>
              <a:t>: </a:t>
            </a:r>
            <a:r>
              <a:rPr lang="en-US" sz="2800" dirty="0" err="1" smtClean="0"/>
              <a:t>তৃতীয়</a:t>
            </a:r>
            <a:endParaRPr lang="en-US" sz="2800" dirty="0"/>
          </a:p>
        </p:txBody>
      </p:sp>
      <p:pic>
        <p:nvPicPr>
          <p:cNvPr id="7" name="Picture 6" descr="গণিত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371600"/>
            <a:ext cx="2438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487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0" y="542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0" y="598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228600"/>
            <a:ext cx="5105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সমাধান</a:t>
            </a:r>
            <a:endParaRPr lang="en-US" sz="40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762000" y="914400"/>
            <a:ext cx="6632024" cy="5496924"/>
            <a:chOff x="762000" y="914400"/>
            <a:chExt cx="6632024" cy="5496924"/>
          </a:xfrm>
        </p:grpSpPr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38400" y="1295400"/>
              <a:ext cx="3153103" cy="1219200"/>
            </a:xfrm>
            <a:prstGeom prst="rect">
              <a:avLst/>
            </a:prstGeom>
            <a:noFill/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2514600"/>
              <a:ext cx="3899338" cy="1066800"/>
            </a:xfrm>
            <a:prstGeom prst="rect">
              <a:avLst/>
            </a:prstGeom>
            <a:noFill/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3505200"/>
              <a:ext cx="5184224" cy="1033281"/>
            </a:xfrm>
            <a:prstGeom prst="rect">
              <a:avLst/>
            </a:prstGeom>
            <a:noFill/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4419600"/>
              <a:ext cx="4101659" cy="1066800"/>
            </a:xfrm>
            <a:prstGeom prst="rect">
              <a:avLst/>
            </a:prstGeom>
            <a:noFill/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5410199"/>
              <a:ext cx="3124200" cy="1001125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762000" y="9144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(ক)</a:t>
              </a:r>
              <a:r>
                <a:rPr lang="en-US" sz="2800" dirty="0" err="1" smtClean="0"/>
                <a:t>নং</a:t>
              </a:r>
              <a:endParaRPr lang="en-US" sz="28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6800" y="1676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এখানে</a:t>
              </a:r>
              <a:r>
                <a:rPr lang="en-US" sz="2400" dirty="0" smtClean="0"/>
                <a:t>,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6400" y="28194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বা</a:t>
              </a:r>
              <a:r>
                <a:rPr lang="en-US" sz="2400" dirty="0" smtClean="0"/>
                <a:t>,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38100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বা</a:t>
              </a:r>
              <a:r>
                <a:rPr lang="en-US" sz="2400" dirty="0" smtClean="0"/>
                <a:t>,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4000" y="48006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বা</a:t>
              </a:r>
              <a:r>
                <a:rPr lang="en-US" sz="2400" dirty="0" smtClean="0"/>
                <a:t>,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47800" y="57150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বা</a:t>
              </a:r>
              <a:r>
                <a:rPr lang="en-US" sz="2400" dirty="0" smtClean="0"/>
                <a:t>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71600" y="381000"/>
            <a:ext cx="5562600" cy="5751731"/>
            <a:chOff x="1371600" y="381000"/>
            <a:chExt cx="5562600" cy="5751731"/>
          </a:xfrm>
        </p:grpSpPr>
        <p:grpSp>
          <p:nvGrpSpPr>
            <p:cNvPr id="12" name="Group 11"/>
            <p:cNvGrpSpPr/>
            <p:nvPr/>
          </p:nvGrpSpPr>
          <p:grpSpPr>
            <a:xfrm>
              <a:off x="1371600" y="381000"/>
              <a:ext cx="5562600" cy="5534765"/>
              <a:chOff x="1371600" y="320408"/>
              <a:chExt cx="4953000" cy="4960252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09800" y="320408"/>
                <a:ext cx="2971800" cy="1038339"/>
              </a:xfrm>
              <a:prstGeom prst="rect">
                <a:avLst/>
              </a:prstGeom>
              <a:noFill/>
            </p:spPr>
          </p:pic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33600" y="1371270"/>
                <a:ext cx="4191000" cy="1052286"/>
              </a:xfrm>
              <a:prstGeom prst="rect">
                <a:avLst/>
              </a:prstGeom>
              <a:noFill/>
            </p:spPr>
          </p:pic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33600" y="2362199"/>
                <a:ext cx="3505200" cy="1093019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439449" y="2764874"/>
                <a:ext cx="533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71600" y="3652649"/>
                <a:ext cx="533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07299" y="1672228"/>
                <a:ext cx="533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07299" y="647872"/>
                <a:ext cx="533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</a:t>
                </a: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71600" y="4572000"/>
                <a:ext cx="457200" cy="708660"/>
              </a:xfrm>
              <a:prstGeom prst="rect">
                <a:avLst/>
              </a:prstGeom>
              <a:noFill/>
            </p:spPr>
          </p:pic>
        </p:grp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3752850"/>
              <a:ext cx="2286000" cy="1143000"/>
            </a:xfrm>
            <a:prstGeom prst="rect">
              <a:avLst/>
            </a:prstGeom>
            <a:noFill/>
          </p:spPr>
        </p:pic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99" y="4800600"/>
              <a:ext cx="1935217" cy="1122426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4724400" y="5486400"/>
              <a:ext cx="19656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[</a:t>
              </a:r>
              <a:r>
                <a:rPr lang="en-US" sz="2400" dirty="0" err="1" smtClean="0"/>
                <a:t>দেখানো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হল</a:t>
              </a:r>
              <a:r>
                <a:rPr lang="en-US" sz="3600" dirty="0" smtClean="0"/>
                <a:t>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(খ)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dirty="0" smtClean="0"/>
              <a:t>,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33600" y="1066800"/>
            <a:ext cx="5867400" cy="4421532"/>
            <a:chOff x="1752600" y="1143000"/>
            <a:chExt cx="5867400" cy="4275994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2600" y="1143000"/>
              <a:ext cx="4572000" cy="1068780"/>
            </a:xfrm>
            <a:prstGeom prst="rect">
              <a:avLst/>
            </a:prstGeom>
            <a:noFill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6600" y="1879918"/>
              <a:ext cx="4114800" cy="987552"/>
            </a:xfrm>
            <a:prstGeom prst="rect">
              <a:avLst/>
            </a:prstGeom>
            <a:noFill/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2764220"/>
              <a:ext cx="4495800" cy="1295400"/>
            </a:xfrm>
            <a:prstGeom prst="rect">
              <a:avLst/>
            </a:prstGeom>
            <a:noFill/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3795906"/>
              <a:ext cx="2819400" cy="569575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4311748"/>
              <a:ext cx="2819400" cy="612915"/>
            </a:xfrm>
            <a:prstGeom prst="rect">
              <a:avLst/>
            </a:prstGeom>
            <a:noFill/>
          </p:spPr>
        </p:pic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4827591"/>
              <a:ext cx="1981200" cy="591403"/>
            </a:xfrm>
            <a:prstGeom prst="rect">
              <a:avLst/>
            </a:prstGeom>
            <a:noFill/>
          </p:spPr>
        </p:pic>
      </p:grpSp>
      <p:sp>
        <p:nvSpPr>
          <p:cNvPr id="30" name="TextBox 29"/>
          <p:cNvSpPr txBox="1"/>
          <p:nvPr/>
        </p:nvSpPr>
        <p:spPr>
          <a:xfrm>
            <a:off x="3124200" y="528834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=49-2</a:t>
            </a:r>
          </a:p>
          <a:p>
            <a:r>
              <a:rPr lang="en-US" sz="3200" dirty="0" smtClean="0"/>
              <a:t>=47</a:t>
            </a:r>
          </a:p>
          <a:p>
            <a:r>
              <a:rPr lang="en-US" sz="3200" dirty="0" smtClean="0"/>
              <a:t>Ans.47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81000"/>
            <a:ext cx="1549397" cy="914399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0"/>
            <a:ext cx="6324600" cy="6858000"/>
            <a:chOff x="457200" y="0"/>
            <a:chExt cx="6324600" cy="6858000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0"/>
              <a:ext cx="525780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(গ)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এখানে,x+y+z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=3</a:t>
              </a:r>
            </a:p>
            <a:p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              z=3-x-y</a:t>
              </a:r>
            </a:p>
            <a:p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           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xy+z-</a:t>
              </a:r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2 =xy+3-x-y-2</a:t>
              </a:r>
            </a:p>
            <a:p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                        =xy-y-x+1</a:t>
              </a:r>
            </a:p>
            <a:p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                        =y(x-1)-1(x-1)</a:t>
              </a:r>
            </a:p>
            <a:p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                        =(x-1)(y-1)</a:t>
              </a:r>
            </a:p>
            <a:p>
              <a:endParaRPr lang="en-US" sz="3200" dirty="0" smtClean="0">
                <a:latin typeface="SutonnyOMJ" pitchFamily="2" charset="0"/>
                <a:cs typeface="SutonnyOMJ" pitchFamily="2" charset="0"/>
              </a:endParaRPr>
            </a:p>
            <a:p>
              <a:endParaRPr lang="en-US" sz="3200" dirty="0" smtClean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0" y="3257014"/>
              <a:ext cx="5943600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এবং</a:t>
              </a:r>
              <a:r>
                <a:rPr lang="en-US" sz="2400" dirty="0" smtClean="0"/>
                <a:t>  </a:t>
              </a:r>
              <a:r>
                <a:rPr lang="en-US" sz="3600" dirty="0" err="1" smtClean="0"/>
                <a:t>x+y+z</a:t>
              </a:r>
              <a:r>
                <a:rPr lang="en-US" sz="3600" dirty="0" smtClean="0"/>
                <a:t>=3</a:t>
              </a:r>
              <a:endParaRPr lang="en-US" sz="2400" dirty="0" smtClean="0"/>
            </a:p>
            <a:p>
              <a:r>
                <a:rPr lang="en-US" sz="3200" dirty="0" smtClean="0"/>
                <a:t>                       X</a:t>
              </a:r>
              <a:r>
                <a:rPr lang="en-US" sz="3600" dirty="0" smtClean="0"/>
                <a:t>=3-y-z</a:t>
              </a:r>
            </a:p>
            <a:p>
              <a:r>
                <a:rPr lang="en-US" sz="2400" dirty="0" smtClean="0"/>
                <a:t>           </a:t>
              </a:r>
              <a:r>
                <a:rPr lang="en-US" sz="3600" dirty="0" smtClean="0"/>
                <a:t>yz+x</a:t>
              </a:r>
              <a:r>
                <a:rPr lang="en-US" sz="3200" dirty="0" smtClean="0"/>
                <a:t>-2=</a:t>
              </a:r>
              <a:r>
                <a:rPr lang="en-US" sz="3600" dirty="0" smtClean="0"/>
                <a:t>yz</a:t>
              </a:r>
              <a:r>
                <a:rPr lang="en-US" sz="3200" dirty="0" smtClean="0"/>
                <a:t>+3-</a:t>
              </a:r>
              <a:r>
                <a:rPr lang="en-US" sz="4000" dirty="0" smtClean="0"/>
                <a:t>y-z</a:t>
              </a:r>
              <a:r>
                <a:rPr lang="en-US" sz="3200" dirty="0" smtClean="0"/>
                <a:t>-2</a:t>
              </a:r>
              <a:endParaRPr lang="en-US" sz="4000" dirty="0" smtClean="0"/>
            </a:p>
            <a:p>
              <a:r>
                <a:rPr lang="en-US" sz="4000" dirty="0" smtClean="0"/>
                <a:t>                 =yz-z-y+1</a:t>
              </a:r>
            </a:p>
            <a:p>
              <a:r>
                <a:rPr lang="en-US" sz="4000" dirty="0" smtClean="0"/>
                <a:t>                 =</a:t>
              </a:r>
              <a:r>
                <a:rPr lang="en-US" sz="3600" dirty="0" smtClean="0"/>
                <a:t>z</a:t>
              </a:r>
              <a:r>
                <a:rPr lang="en-US" sz="3200" dirty="0" smtClean="0"/>
                <a:t>(y-1)-1(y-1)</a:t>
              </a:r>
            </a:p>
            <a:p>
              <a:r>
                <a:rPr lang="en-US" sz="3200" dirty="0" smtClean="0"/>
                <a:t>                     =(y-1)(z-1)</a:t>
              </a:r>
              <a:endParaRPr lang="en-US" sz="3600" dirty="0" smtClean="0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4495800"/>
              <a:ext cx="457200" cy="708660"/>
            </a:xfrm>
            <a:prstGeom prst="rect">
              <a:avLst/>
            </a:prstGeom>
            <a:noFill/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219200"/>
              <a:ext cx="457200" cy="7086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নিম্নের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সমস্যাসমূহের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:-)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4800" y="1828800"/>
            <a:ext cx="8727532" cy="4191000"/>
            <a:chOff x="304800" y="1828800"/>
            <a:chExt cx="8727532" cy="419100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1828800"/>
              <a:ext cx="8727532" cy="4090452"/>
              <a:chOff x="685800" y="2133600"/>
              <a:chExt cx="5768967" cy="4090452"/>
            </a:xfrm>
          </p:grpSpPr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7644" y="2133600"/>
                <a:ext cx="1600200" cy="830420"/>
              </a:xfrm>
              <a:prstGeom prst="rect">
                <a:avLst/>
              </a:prstGeom>
              <a:noFill/>
            </p:spPr>
          </p:pic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39857" y="4343400"/>
                <a:ext cx="1447800" cy="895109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499077" y="2209800"/>
                <a:ext cx="39556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,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x+y+z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=10,                       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হলে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,</a:t>
                </a:r>
                <a:endParaRPr lang="en-US" sz="3600" dirty="0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64197" y="5638800"/>
                <a:ext cx="18132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এর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মান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কর</a:t>
                </a:r>
                <a:r>
                  <a:rPr lang="en-US" sz="3200" dirty="0" smtClean="0"/>
                  <a:t>।</a:t>
                </a:r>
                <a:endParaRPr lang="en-US" sz="3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99814" y="3429000"/>
                <a:ext cx="26100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এর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মান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কর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।</a:t>
                </a:r>
                <a:endParaRPr lang="en-US" sz="3200" dirty="0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51658" y="4495800"/>
                <a:ext cx="266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এর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মান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কর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।</a:t>
                </a:r>
                <a:endParaRPr lang="en-US" sz="3200" dirty="0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85800" y="2438400"/>
                <a:ext cx="6096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utonnyOMJ" pitchFamily="2" charset="0"/>
                    <a:cs typeface="SutonnyOMJ" pitchFamily="2" charset="0"/>
                  </a:rPr>
                  <a:t>১।</a:t>
                </a:r>
              </a:p>
              <a:p>
                <a:endParaRPr lang="en-US" sz="2400" dirty="0" smtClean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400" dirty="0" smtClean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2400" dirty="0" smtClean="0">
                    <a:latin typeface="SutonnyOMJ" pitchFamily="2" charset="0"/>
                    <a:cs typeface="SutonnyOMJ" pitchFamily="2" charset="0"/>
                  </a:rPr>
                  <a:t>(ক)</a:t>
                </a:r>
              </a:p>
              <a:p>
                <a:endParaRPr lang="en-US" sz="2400" dirty="0" smtClean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400" dirty="0" smtClean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2400" dirty="0" smtClean="0">
                    <a:latin typeface="SutonnyOMJ" pitchFamily="2" charset="0"/>
                    <a:cs typeface="SutonnyOMJ" pitchFamily="2" charset="0"/>
                  </a:rPr>
                  <a:t>(খ)</a:t>
                </a:r>
              </a:p>
              <a:p>
                <a:endParaRPr lang="en-US" sz="2400" dirty="0" smtClean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400" dirty="0" smtClean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2400" dirty="0" smtClean="0">
                    <a:latin typeface="SutonnyOMJ" pitchFamily="2" charset="0"/>
                    <a:cs typeface="SutonnyOMJ" pitchFamily="2" charset="0"/>
                  </a:rPr>
                  <a:t>(গ)</a:t>
                </a:r>
              </a:p>
            </p:txBody>
          </p:sp>
          <p:pic>
            <p:nvPicPr>
              <p:cNvPr id="3073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0594" y="3352800"/>
                <a:ext cx="1143000" cy="726141"/>
              </a:xfrm>
              <a:prstGeom prst="rect">
                <a:avLst/>
              </a:prstGeom>
              <a:noFill/>
            </p:spPr>
          </p:pic>
        </p:grp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6400" y="1828800"/>
              <a:ext cx="2590800" cy="878286"/>
            </a:xfrm>
            <a:prstGeom prst="rect">
              <a:avLst/>
            </a:prstGeom>
            <a:noFill/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5257800"/>
              <a:ext cx="5045676" cy="76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40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471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:-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at.jpg"/>
          <p:cNvPicPr>
            <a:picLocks noChangeAspect="1"/>
          </p:cNvPicPr>
          <p:nvPr/>
        </p:nvPicPr>
        <p:blipFill>
          <a:blip r:embed="rId2" cstate="print"/>
          <a:srcRect l="16000" t="5927" r="8000" b="19282"/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7199" y="1292484"/>
            <a:ext cx="8305801" cy="3431916"/>
            <a:chOff x="457199" y="1292484"/>
            <a:chExt cx="8305801" cy="3431916"/>
          </a:xfrm>
        </p:grpSpPr>
        <p:grpSp>
          <p:nvGrpSpPr>
            <p:cNvPr id="49" name="Group 48"/>
            <p:cNvGrpSpPr/>
            <p:nvPr/>
          </p:nvGrpSpPr>
          <p:grpSpPr>
            <a:xfrm>
              <a:off x="457199" y="1295400"/>
              <a:ext cx="8229601" cy="3266420"/>
              <a:chOff x="457199" y="1295400"/>
              <a:chExt cx="8229601" cy="3266420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019800" y="2514600"/>
                <a:ext cx="266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এর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মান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200" dirty="0" err="1" smtClean="0">
                    <a:latin typeface="SutonnyOMJ" pitchFamily="2" charset="0"/>
                    <a:cs typeface="SutonnyOMJ" pitchFamily="2" charset="0"/>
                  </a:rPr>
                  <a:t>কর</a:t>
                </a:r>
                <a:r>
                  <a:rPr lang="en-US" sz="3200" dirty="0" smtClean="0">
                    <a:latin typeface="SutonnyOMJ" pitchFamily="2" charset="0"/>
                    <a:cs typeface="SutonnyOMJ" pitchFamily="2" charset="0"/>
                  </a:rPr>
                  <a:t>।</a:t>
                </a:r>
                <a:endParaRPr lang="en-US" sz="3200" dirty="0">
                  <a:latin typeface="SutonnyOMJ" pitchFamily="2" charset="0"/>
                  <a:cs typeface="SutonnyOMJ" pitchFamily="2" charset="0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457199" y="1295400"/>
                <a:ext cx="7772401" cy="3266420"/>
                <a:chOff x="381000" y="1371599"/>
                <a:chExt cx="8357419" cy="3266420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954549" y="4114799"/>
                  <a:ext cx="18845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latin typeface="SutonnyOMJ" pitchFamily="2" charset="0"/>
                      <a:cs typeface="SutonnyOMJ" pitchFamily="2" charset="0"/>
                    </a:rPr>
                    <a:t>প্রমান</a:t>
                  </a:r>
                  <a:r>
                    <a:rPr lang="en-US" sz="28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2800" dirty="0" err="1" smtClean="0">
                      <a:latin typeface="SutonnyOMJ" pitchFamily="2" charset="0"/>
                      <a:cs typeface="SutonnyOMJ" pitchFamily="2" charset="0"/>
                    </a:rPr>
                    <a:t>কর</a:t>
                  </a:r>
                  <a:r>
                    <a:rPr lang="en-US" sz="28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2800" dirty="0" err="1" smtClean="0">
                      <a:latin typeface="SutonnyOMJ" pitchFamily="2" charset="0"/>
                      <a:cs typeface="SutonnyOMJ" pitchFamily="2" charset="0"/>
                    </a:rPr>
                    <a:t>যে</a:t>
                  </a:r>
                  <a:r>
                    <a:rPr lang="en-US" sz="2800" dirty="0" smtClean="0"/>
                    <a:t>,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90678" y="1371599"/>
                  <a:ext cx="794774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latin typeface="SutonnyOMJ" pitchFamily="2" charset="0"/>
                      <a:cs typeface="SutonnyOMJ" pitchFamily="2" charset="0"/>
                    </a:rPr>
                    <a:t>X+y+z</a:t>
                  </a:r>
                  <a:r>
                    <a:rPr lang="en-US" sz="2800" dirty="0" smtClean="0">
                      <a:latin typeface="SutonnyOMJ" pitchFamily="2" charset="0"/>
                      <a:cs typeface="SutonnyOMJ" pitchFamily="2" charset="0"/>
                    </a:rPr>
                    <a:t>=2, xyz=4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এবং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2800" dirty="0" smtClean="0">
                      <a:latin typeface="SutonnyOMJ" pitchFamily="2" charset="0"/>
                      <a:cs typeface="SutonnyOMJ" pitchFamily="2" charset="0"/>
                    </a:rPr>
                    <a:t>                                  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হলে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,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81000" y="1524000"/>
                  <a:ext cx="609600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SutonnyOMJ" pitchFamily="2" charset="0"/>
                      <a:cs typeface="SutonnyOMJ" pitchFamily="2" charset="0"/>
                    </a:rPr>
                    <a:t>১।</a:t>
                  </a:r>
                </a:p>
                <a:p>
                  <a:r>
                    <a:rPr lang="en-US" sz="2400" dirty="0" smtClean="0">
                      <a:latin typeface="SutonnyOMJ" pitchFamily="2" charset="0"/>
                      <a:cs typeface="SutonnyOMJ" pitchFamily="2" charset="0"/>
                    </a:rPr>
                    <a:t>(ক)</a:t>
                  </a:r>
                </a:p>
                <a:p>
                  <a:endParaRPr lang="en-US" sz="2400" dirty="0" smtClean="0">
                    <a:latin typeface="SutonnyOMJ" pitchFamily="2" charset="0"/>
                    <a:cs typeface="SutonnyOMJ" pitchFamily="2" charset="0"/>
                  </a:endParaRPr>
                </a:p>
                <a:p>
                  <a:r>
                    <a:rPr lang="en-US" sz="2400" dirty="0" smtClean="0">
                      <a:latin typeface="SutonnyOMJ" pitchFamily="2" charset="0"/>
                      <a:cs typeface="SutonnyOMJ" pitchFamily="2" charset="0"/>
                    </a:rPr>
                    <a:t>(খ)</a:t>
                  </a:r>
                </a:p>
                <a:p>
                  <a:endParaRPr lang="en-US" sz="2400" dirty="0" smtClean="0">
                    <a:latin typeface="SutonnyOMJ" pitchFamily="2" charset="0"/>
                    <a:cs typeface="SutonnyOMJ" pitchFamily="2" charset="0"/>
                  </a:endParaRPr>
                </a:p>
                <a:p>
                  <a:r>
                    <a:rPr lang="en-US" sz="2400" dirty="0" smtClean="0">
                      <a:latin typeface="SutonnyOMJ" pitchFamily="2" charset="0"/>
                      <a:cs typeface="SutonnyOMJ" pitchFamily="2" charset="0"/>
                    </a:rPr>
                    <a:t>(গ)</a:t>
                  </a:r>
                </a:p>
                <a:p>
                  <a:endParaRPr lang="en-US" sz="2400" dirty="0" smtClean="0">
                    <a:latin typeface="SutonnyOMJ" pitchFamily="2" charset="0"/>
                    <a:cs typeface="SutonnyOMJ" pitchFamily="2" charset="0"/>
                  </a:endParaRPr>
                </a:p>
                <a:p>
                  <a:r>
                    <a:rPr lang="en-US" sz="2400" dirty="0" smtClean="0">
                      <a:latin typeface="SutonnyOMJ" pitchFamily="2" charset="0"/>
                      <a:cs typeface="SutonnyOMJ" pitchFamily="2" charset="0"/>
                    </a:rPr>
                    <a:t>(ঘ)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118420" y="1828799"/>
                  <a:ext cx="575842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X</a:t>
                  </a:r>
                  <a:r>
                    <a:rPr lang="en-US" sz="3600" dirty="0" smtClean="0">
                      <a:latin typeface="SutonnyOMJ" pitchFamily="2" charset="0"/>
                      <a:cs typeface="SutonnyOMJ" pitchFamily="2" charset="0"/>
                    </a:rPr>
                    <a:t>y+z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-1 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এর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উৎপাদকে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বিশ্লেষণ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কর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।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822291" y="3276599"/>
                  <a:ext cx="303161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এর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মান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নির্ণয়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3200" dirty="0" err="1" smtClean="0">
                      <a:latin typeface="SutonnyOMJ" pitchFamily="2" charset="0"/>
                      <a:cs typeface="SutonnyOMJ" pitchFamily="2" charset="0"/>
                    </a:rPr>
                    <a:t>কর</a:t>
                  </a:r>
                  <a:r>
                    <a:rPr lang="en-US" sz="3200" dirty="0" smtClean="0">
                      <a:latin typeface="SutonnyOMJ" pitchFamily="2" charset="0"/>
                      <a:cs typeface="SutonnyOMJ" pitchFamily="2" charset="0"/>
                    </a:rPr>
                    <a:t>।</a:t>
                  </a:r>
                  <a:endParaRPr lang="en-US" sz="3200" dirty="0">
                    <a:latin typeface="SutonnyOMJ" pitchFamily="2" charset="0"/>
                    <a:cs typeface="SutonnyOMJ" pitchFamily="2" charset="0"/>
                  </a:endParaRPr>
                </a:p>
              </p:txBody>
            </p:sp>
          </p:grp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1292484"/>
              <a:ext cx="3124200" cy="589773"/>
            </a:xfrm>
            <a:prstGeom prst="rect">
              <a:avLst/>
            </a:prstGeom>
            <a:noFill/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3810000"/>
              <a:ext cx="6019800" cy="914400"/>
            </a:xfrm>
            <a:prstGeom prst="rect">
              <a:avLst/>
            </a:prstGeom>
            <a:noFill/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2514600"/>
              <a:ext cx="5045676" cy="533400"/>
            </a:xfrm>
            <a:prstGeom prst="rect">
              <a:avLst/>
            </a:prstGeom>
            <a:noFill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3200400"/>
              <a:ext cx="2514600" cy="637262"/>
            </a:xfrm>
            <a:prstGeom prst="rect">
              <a:avLst/>
            </a:prstGeom>
            <a:noFill/>
          </p:spPr>
        </p:pic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0"/>
            <a:ext cx="39624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খোদা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হাফেজ</a:t>
            </a:r>
            <a:endParaRPr lang="en-US" sz="6000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E:\certificate\IMG_20200922_113440_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নিম্নের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চিত্রগুলো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রাশিমালা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137160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838200"/>
            <a:ext cx="23622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1447800" cy="13716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838200"/>
            <a:ext cx="17526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209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381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29600" y="2971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286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19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ক্ষেত্রফল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=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810500" y="2705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077200" y="2438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36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229600" y="533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57400" y="2667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ক্ষেত্রফল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=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3200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ক্ষেত্রফল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=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743200"/>
            <a:ext cx="533400" cy="695739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0232" y="2581656"/>
            <a:ext cx="472440" cy="616226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524000"/>
            <a:ext cx="484632" cy="660862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2514600"/>
            <a:ext cx="393192" cy="45720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124200"/>
            <a:ext cx="1828800" cy="703385"/>
          </a:xfrm>
          <a:prstGeom prst="rect">
            <a:avLst/>
          </a:prstGeom>
          <a:noFill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81000" y="236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048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3714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449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520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77200" y="1524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xy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81800" y="2438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xy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371600" y="685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বর্গক্ষেত্রের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ক্ষেত্রফল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=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762000"/>
            <a:ext cx="1219200" cy="507360"/>
          </a:xfrm>
          <a:prstGeom prst="rect">
            <a:avLst/>
          </a:prstGeom>
          <a:noFill/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905000" y="762000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352800"/>
            <a:ext cx="1842655" cy="779584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0" y="3962400"/>
            <a:ext cx="419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5a+7b+3c</a:t>
            </a:r>
          </a:p>
          <a:p>
            <a:pPr algn="ctr"/>
            <a:r>
              <a:rPr lang="en-US" sz="4400" dirty="0" err="1" smtClean="0"/>
              <a:t>ax+by+cz</a:t>
            </a:r>
            <a:endParaRPr lang="en-US" sz="44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0" y="6019800"/>
            <a:ext cx="3124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বীজগাণিতিক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রাশি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581400" y="4038600"/>
            <a:ext cx="5562600" cy="1352309"/>
            <a:chOff x="3581400" y="4267200"/>
            <a:chExt cx="5562600" cy="1352309"/>
          </a:xfrm>
        </p:grpSpPr>
        <p:sp>
          <p:nvSpPr>
            <p:cNvPr id="49" name="TextBox 48"/>
            <p:cNvSpPr txBox="1"/>
            <p:nvPr/>
          </p:nvSpPr>
          <p:spPr>
            <a:xfrm>
              <a:off x="3581400" y="4267200"/>
              <a:ext cx="556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a=3 ,b=4 </a:t>
              </a:r>
              <a:r>
                <a:rPr lang="en-US" sz="3200" dirty="0" err="1" smtClean="0">
                  <a:latin typeface="SutonnyOMJ" pitchFamily="2" charset="0"/>
                  <a:cs typeface="SutonnyOMJ" pitchFamily="2" charset="0"/>
                </a:rPr>
                <a:t>হলে</a:t>
              </a:r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,             </a:t>
              </a:r>
              <a:r>
                <a:rPr lang="en-US" sz="3200" dirty="0" err="1" smtClean="0">
                  <a:latin typeface="SutonnyOMJ" pitchFamily="2" charset="0"/>
                  <a:cs typeface="SutonnyOMJ" pitchFamily="2" charset="0"/>
                </a:rPr>
                <a:t>এর</a:t>
              </a:r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dirty="0" err="1" smtClean="0">
                  <a:latin typeface="SutonnyOMJ" pitchFamily="2" charset="0"/>
                  <a:cs typeface="SutonnyOMJ" pitchFamily="2" charset="0"/>
                </a:rPr>
                <a:t>মান</a:t>
              </a:r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dirty="0" err="1" smtClean="0">
                  <a:latin typeface="SutonnyOMJ" pitchFamily="2" charset="0"/>
                  <a:cs typeface="SutonnyOMJ" pitchFamily="2" charset="0"/>
                </a:rPr>
                <a:t>কত</a:t>
              </a:r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?</a:t>
              </a:r>
              <a:endParaRPr lang="en-US" sz="3200" dirty="0"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4267200"/>
              <a:ext cx="1420091" cy="600807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3581400" y="4953000"/>
              <a:ext cx="556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x=-2 </a:t>
              </a:r>
              <a:r>
                <a:rPr lang="en-US" sz="3200" dirty="0" err="1" smtClean="0">
                  <a:latin typeface="SutonnyOMJ" pitchFamily="2" charset="0"/>
                  <a:cs typeface="SutonnyOMJ" pitchFamily="2" charset="0"/>
                </a:rPr>
                <a:t>হলে</a:t>
              </a:r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,                   </a:t>
              </a:r>
              <a:r>
                <a:rPr lang="en-US" sz="3200" dirty="0" err="1" smtClean="0">
                  <a:latin typeface="SutonnyOMJ" pitchFamily="2" charset="0"/>
                  <a:cs typeface="SutonnyOMJ" pitchFamily="2" charset="0"/>
                </a:rPr>
                <a:t>এর</a:t>
              </a:r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dirty="0" err="1" smtClean="0">
                  <a:latin typeface="SutonnyOMJ" pitchFamily="2" charset="0"/>
                  <a:cs typeface="SutonnyOMJ" pitchFamily="2" charset="0"/>
                </a:rPr>
                <a:t>মান</a:t>
              </a:r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dirty="0" err="1" smtClean="0">
                  <a:latin typeface="SutonnyOMJ" pitchFamily="2" charset="0"/>
                  <a:cs typeface="SutonnyOMJ" pitchFamily="2" charset="0"/>
                </a:rPr>
                <a:t>কত</a:t>
              </a:r>
              <a:r>
                <a:rPr lang="en-US" sz="3200" dirty="0" smtClean="0">
                  <a:latin typeface="SutonnyOMJ" pitchFamily="2" charset="0"/>
                  <a:cs typeface="SutonnyOMJ" pitchFamily="2" charset="0"/>
                </a:rPr>
                <a:t>?</a:t>
              </a:r>
              <a:endParaRPr lang="en-US" sz="3200" dirty="0"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1600" y="4724400"/>
              <a:ext cx="1905000" cy="895109"/>
            </a:xfrm>
            <a:prstGeom prst="rect">
              <a:avLst/>
            </a:prstGeom>
            <a:noFill/>
          </p:spPr>
        </p:pic>
      </p:grpSp>
      <p:sp>
        <p:nvSpPr>
          <p:cNvPr id="64" name="TextBox 63"/>
          <p:cNvSpPr txBox="1"/>
          <p:nvPr/>
        </p:nvSpPr>
        <p:spPr>
          <a:xfrm>
            <a:off x="0" y="5334000"/>
            <a:ext cx="396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এগুলো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ধরণের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রাশি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29000" y="6019800"/>
            <a:ext cx="5715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বীজগাণিতিক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রাশিমালার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91000" y="5334000"/>
            <a:ext cx="4724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এগুলো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ধরণের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8" grpId="0"/>
      <p:bldP spid="47" grpId="0"/>
      <p:bldP spid="54" grpId="0"/>
      <p:bldP spid="55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পাঠশিরোনাম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: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সূত্রের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বীজগাণিতিক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রাশিমালার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নির্ণয়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600" dirty="0" err="1" smtClean="0"/>
              <a:t>শিখনফল</a:t>
            </a:r>
            <a:r>
              <a:rPr lang="en-US" sz="6600" dirty="0" smtClean="0"/>
              <a:t>:-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বীজগাণিতিক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রাশি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বীজগাণিতিক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সূত্র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প্রয়োগ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বীজগাণিতিক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রাশীমালার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প্রতিস্থাপন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উৎপাদকে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প্রদত্ত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বীজগাণিতিক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রাশীমালার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সমস্যার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প্রদত্ত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সঠিকভাবে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বীজগাণিতিক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সমস্যার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প্রমাণ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457200"/>
            <a:ext cx="3685309" cy="3295710"/>
            <a:chOff x="2057400" y="512163"/>
            <a:chExt cx="3685309" cy="3295710"/>
          </a:xfrm>
        </p:grpSpPr>
        <p:sp>
          <p:nvSpPr>
            <p:cNvPr id="3" name="Rectangle 2"/>
            <p:cNvSpPr/>
            <p:nvPr/>
          </p:nvSpPr>
          <p:spPr>
            <a:xfrm>
              <a:off x="2743200" y="1066800"/>
              <a:ext cx="2133600" cy="1828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667000" y="1045563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743200" y="910936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22"/>
            <p:cNvSpPr txBox="1"/>
            <p:nvPr/>
          </p:nvSpPr>
          <p:spPr>
            <a:xfrm>
              <a:off x="3505200" y="5334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/>
                <a:t>a</a:t>
              </a:r>
              <a:endParaRPr lang="en-US" sz="20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486400" y="969363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24"/>
            <p:cNvSpPr txBox="1"/>
            <p:nvPr/>
          </p:nvSpPr>
          <p:spPr>
            <a:xfrm>
              <a:off x="2057400" y="1792432"/>
              <a:ext cx="685800" cy="37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1045563"/>
              <a:ext cx="5334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ab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876800" y="949036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9"/>
            <p:cNvSpPr txBox="1"/>
            <p:nvPr/>
          </p:nvSpPr>
          <p:spPr>
            <a:xfrm>
              <a:off x="4876800" y="51216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3538104" y="2093769"/>
              <a:ext cx="543790" cy="213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ab</a:t>
              </a:r>
              <a:endParaRPr lang="en-US" dirty="0"/>
            </a:p>
          </p:txBody>
        </p:sp>
        <p:sp>
          <p:nvSpPr>
            <p:cNvPr id="13" name="Rectangle 1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3727" y="2899064"/>
              <a:ext cx="533400" cy="533400"/>
            </a:xfrm>
            <a:prstGeom prst="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90800" y="2933701"/>
              <a:ext cx="0" cy="498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5"/>
            <p:cNvSpPr txBox="1"/>
            <p:nvPr/>
          </p:nvSpPr>
          <p:spPr>
            <a:xfrm>
              <a:off x="2286000" y="3048000"/>
              <a:ext cx="235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76800" y="3483963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486400" y="2874363"/>
              <a:ext cx="0" cy="528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40"/>
            <p:cNvSpPr txBox="1"/>
            <p:nvPr/>
          </p:nvSpPr>
          <p:spPr>
            <a:xfrm>
              <a:off x="5410200" y="2950563"/>
              <a:ext cx="332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41"/>
            <p:cNvSpPr txBox="1"/>
            <p:nvPr/>
          </p:nvSpPr>
          <p:spPr>
            <a:xfrm>
              <a:off x="5029200" y="3407763"/>
              <a:ext cx="235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4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352800" y="1923411"/>
              <a:ext cx="838200" cy="369332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21" name="TextBox 24"/>
          <p:cNvSpPr txBox="1"/>
          <p:nvPr/>
        </p:nvSpPr>
        <p:spPr>
          <a:xfrm>
            <a:off x="3505200" y="1752600"/>
            <a:ext cx="457200" cy="37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14400" y="3505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3352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a</a:t>
            </a:r>
            <a:endParaRPr lang="en-US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9020" y="3453580"/>
            <a:ext cx="523875" cy="68331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57200"/>
            <a:ext cx="1828800" cy="694481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0555" y="3499639"/>
            <a:ext cx="1464575" cy="556167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228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971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4999" y="483358"/>
            <a:ext cx="45326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6172200" y="457200"/>
            <a:ext cx="2514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a+b</a:t>
            </a:r>
            <a:r>
              <a:rPr lang="en-US" sz="4000" b="1" dirty="0" smtClean="0"/>
              <a:t>)(</a:t>
            </a:r>
            <a:r>
              <a:rPr lang="en-US" sz="4000" b="1" dirty="0" err="1" smtClean="0"/>
              <a:t>a+b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86400" y="3429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48640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782312" y="1219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041490" y="186812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819400"/>
            <a:ext cx="494071" cy="644441"/>
          </a:xfrm>
          <a:prstGeom prst="rect">
            <a:avLst/>
          </a:prstGeom>
          <a:noFill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905000"/>
            <a:ext cx="666135" cy="695633"/>
          </a:xfrm>
          <a:prstGeom prst="rect">
            <a:avLst/>
          </a:prstGeom>
          <a:noFill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1" y="1219200"/>
            <a:ext cx="533400" cy="707766"/>
          </a:xfrm>
          <a:prstGeom prst="rect">
            <a:avLst/>
          </a:prstGeom>
          <a:noFill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581400"/>
            <a:ext cx="474406" cy="496955"/>
          </a:xfrm>
          <a:prstGeom prst="rect">
            <a:avLst/>
          </a:prstGeom>
          <a:noFill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895600"/>
            <a:ext cx="533399" cy="547479"/>
          </a:xfrm>
          <a:prstGeom prst="rect">
            <a:avLst/>
          </a:prstGeom>
          <a:noFill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981200"/>
            <a:ext cx="597310" cy="726414"/>
          </a:xfrm>
          <a:prstGeom prst="rect">
            <a:avLst/>
          </a:prstGeom>
          <a:noFill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219200"/>
            <a:ext cx="634181" cy="82719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5867400" y="18288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846142" y="124869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919452" y="1219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899354" y="1199536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509684" y="489906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4ab</a:t>
            </a:r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268065" y="1143000"/>
            <a:ext cx="818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ab</a:t>
            </a:r>
            <a:endParaRPr lang="en-US" sz="4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300452" y="12413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ab</a:t>
            </a:r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629400" y="3505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2ab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553200" y="2819400"/>
            <a:ext cx="95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2ab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324600" y="1905000"/>
            <a:ext cx="98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2ab</a:t>
            </a:r>
            <a:endParaRPr lang="en-US" sz="4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337322" y="286610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895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315200" y="1905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819400"/>
            <a:ext cx="1555115" cy="590550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5791200" y="4953000"/>
            <a:ext cx="224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-</a:t>
            </a:r>
            <a:endParaRPr lang="en-US" sz="3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324600" y="3505200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-</a:t>
            </a:r>
            <a:endParaRPr lang="en-US" sz="3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427839" y="4277032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2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895600" y="4191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91400" y="3581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267200"/>
            <a:ext cx="557981" cy="685799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 flipH="1">
            <a:off x="1752600" y="4191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2(</a:t>
            </a:r>
            <a:endParaRPr lang="en-US" sz="3600" b="1" dirty="0"/>
          </a:p>
        </p:txBody>
      </p: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91000"/>
            <a:ext cx="685801" cy="693629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3810000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429000" y="4876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87" name="TextBox 86"/>
          <p:cNvSpPr txBox="1"/>
          <p:nvPr/>
        </p:nvSpPr>
        <p:spPr>
          <a:xfrm>
            <a:off x="4080387" y="4129548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336" y="4191000"/>
            <a:ext cx="1924664" cy="897193"/>
          </a:xfrm>
          <a:prstGeom prst="rect">
            <a:avLst/>
          </a:prstGeom>
          <a:noFill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1740" y="4953000"/>
            <a:ext cx="2006600" cy="762000"/>
          </a:xfrm>
          <a:prstGeom prst="rect">
            <a:avLst/>
          </a:prstGeom>
          <a:noFill/>
        </p:spPr>
      </p:pic>
      <p:pic>
        <p:nvPicPr>
          <p:cNvPr id="90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029200"/>
            <a:ext cx="2133600" cy="723600"/>
          </a:xfrm>
          <a:prstGeom prst="rect">
            <a:avLst/>
          </a:prstGeom>
          <a:noFill/>
        </p:spPr>
      </p:pic>
      <p:pic>
        <p:nvPicPr>
          <p:cNvPr id="9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1960" y="4208207"/>
            <a:ext cx="1990112" cy="820993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2428568" y="594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ab</a:t>
            </a:r>
            <a:r>
              <a:rPr lang="en-US" sz="3600" b="1" dirty="0" smtClean="0"/>
              <a:t>=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891048"/>
            <a:ext cx="2286000" cy="871045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943600"/>
            <a:ext cx="2590800" cy="9144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638800" y="5867400"/>
            <a:ext cx="224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-</a:t>
            </a:r>
            <a:endParaRPr lang="en-US" sz="36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28600" y="0"/>
            <a:ext cx="160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:-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/>
      <p:bldP spid="37" grpId="0"/>
      <p:bldP spid="38" grpId="0"/>
      <p:bldP spid="39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6" grpId="0"/>
      <p:bldP spid="69" grpId="0"/>
      <p:bldP spid="71" grpId="0"/>
      <p:bldP spid="72" grpId="0"/>
      <p:bldP spid="73" grpId="0"/>
      <p:bldP spid="80" grpId="0"/>
      <p:bldP spid="83" grpId="0"/>
      <p:bldP spid="86" grpId="0"/>
      <p:bldP spid="87" grpId="0"/>
      <p:bldP spid="93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990600"/>
            <a:ext cx="656303" cy="67842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990600"/>
            <a:ext cx="545690" cy="62367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6480" y="838200"/>
            <a:ext cx="1956435" cy="742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990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990600"/>
            <a:ext cx="95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2ab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990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962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914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545690" cy="623679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819400"/>
            <a:ext cx="545690" cy="623679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038600"/>
            <a:ext cx="545690" cy="62367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62600" y="2895600"/>
            <a:ext cx="95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2ab</a:t>
            </a:r>
            <a:endParaRPr lang="en-US" sz="3600" b="1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810000"/>
            <a:ext cx="1921775" cy="729787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886200"/>
            <a:ext cx="656303" cy="678426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743200"/>
            <a:ext cx="656303" cy="678426"/>
          </a:xfrm>
          <a:prstGeom prst="rect">
            <a:avLst/>
          </a:prstGeom>
          <a:noFill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638800"/>
            <a:ext cx="656303" cy="678426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524000" y="5638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288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0" y="3886200"/>
            <a:ext cx="224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-</a:t>
            </a:r>
            <a:endParaRPr lang="en-US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81600" y="2819400"/>
            <a:ext cx="224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-</a:t>
            </a:r>
            <a:endParaRPr lang="en-US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97180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743200" y="3886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819400"/>
            <a:ext cx="1755775" cy="666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00600" y="5715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39698"/>
            <a:ext cx="1600200" cy="60767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667000" y="5715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0" y="5715000"/>
            <a:ext cx="95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2ab</a:t>
            </a:r>
            <a:endParaRPr lang="en-US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114800" y="3962400"/>
            <a:ext cx="95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2ab</a:t>
            </a:r>
            <a:endParaRPr lang="en-US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600200" y="0"/>
            <a:ext cx="4876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সূত্রাবলী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3000" y="1905000"/>
            <a:ext cx="3200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পক্ষান্তর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4876800"/>
            <a:ext cx="3200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পক্ষান্তর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29400" y="2895600"/>
            <a:ext cx="1828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অনূসিদ্ধান্ত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5791200"/>
            <a:ext cx="1828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অনূসিদ্ধান্ত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9" grpId="0"/>
      <p:bldP spid="28" grpId="0"/>
      <p:bldP spid="29" grpId="0"/>
      <p:bldP spid="31" grpId="0"/>
      <p:bldP spid="32" grpId="0"/>
      <p:bldP spid="33" grpId="0"/>
      <p:bldP spid="33" grpId="1"/>
      <p:bldP spid="34" grpId="0"/>
      <p:bldP spid="12" grpId="0"/>
      <p:bldP spid="35" grpId="0"/>
      <p:bldP spid="37" grpId="0"/>
      <p:bldP spid="38" grpId="0"/>
      <p:bldP spid="42" grpId="0" animBg="1"/>
      <p:bldP spid="43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114800"/>
            <a:ext cx="495300" cy="65450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191000"/>
            <a:ext cx="418069" cy="533399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114800"/>
            <a:ext cx="457200" cy="650631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019800"/>
            <a:ext cx="2057400" cy="521396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838200"/>
            <a:ext cx="2133600" cy="55593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876799"/>
            <a:ext cx="2514600" cy="486697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8549" y="838200"/>
            <a:ext cx="4237567" cy="5334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3785" y="1447800"/>
            <a:ext cx="6974415" cy="556275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191000"/>
            <a:ext cx="685800" cy="56110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191000"/>
            <a:ext cx="609600" cy="51036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191000"/>
            <a:ext cx="609600" cy="51036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743200"/>
            <a:ext cx="6348541" cy="483937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2800"/>
            <a:ext cx="8686800" cy="5865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3590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462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498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533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400" y="4191000"/>
            <a:ext cx="304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0" y="4876800"/>
            <a:ext cx="304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19600" y="4191000"/>
            <a:ext cx="381000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9000" y="4191000"/>
            <a:ext cx="381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0" y="4191000"/>
            <a:ext cx="3810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0200" y="4191000"/>
            <a:ext cx="304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8200" y="4191000"/>
            <a:ext cx="381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</a:p>
        </p:txBody>
      </p:sp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114800"/>
            <a:ext cx="2133600" cy="555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0" name="TextBox 39"/>
          <p:cNvSpPr txBox="1"/>
          <p:nvPr/>
        </p:nvSpPr>
        <p:spPr>
          <a:xfrm flipH="1">
            <a:off x="2819400" y="4876800"/>
            <a:ext cx="3810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</a:p>
        </p:txBody>
      </p:sp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876800"/>
            <a:ext cx="2133600" cy="555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6019800"/>
            <a:ext cx="2133600" cy="555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3" name="TextBox 42"/>
          <p:cNvSpPr txBox="1"/>
          <p:nvPr/>
        </p:nvSpPr>
        <p:spPr>
          <a:xfrm flipH="1">
            <a:off x="2362200" y="6019800"/>
            <a:ext cx="609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0" y="4876800"/>
            <a:ext cx="381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8000" y="4876800"/>
            <a:ext cx="457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</a:p>
        </p:txBody>
      </p:sp>
      <p:pic>
        <p:nvPicPr>
          <p:cNvPr id="47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876800"/>
            <a:ext cx="495300" cy="6096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876800"/>
            <a:ext cx="418069" cy="6096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876800"/>
            <a:ext cx="457200" cy="650631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5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410200"/>
            <a:ext cx="2133600" cy="555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51" name="TextBox 50"/>
          <p:cNvSpPr txBox="1"/>
          <p:nvPr/>
        </p:nvSpPr>
        <p:spPr>
          <a:xfrm flipH="1">
            <a:off x="2819400" y="5410200"/>
            <a:ext cx="3810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05400" y="6019800"/>
            <a:ext cx="381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410200"/>
            <a:ext cx="381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486400"/>
            <a:ext cx="2405452" cy="526638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6019800"/>
            <a:ext cx="2362200" cy="6096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95600" y="0"/>
            <a:ext cx="2057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981200"/>
            <a:ext cx="8077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3" grpId="0" animBg="1"/>
      <p:bldP spid="45" grpId="0" animBg="1"/>
      <p:bldP spid="46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514600" y="3276600"/>
            <a:ext cx="6309357" cy="3581400"/>
            <a:chOff x="2514600" y="3276600"/>
            <a:chExt cx="6309357" cy="3581400"/>
          </a:xfrm>
          <a:solidFill>
            <a:schemeClr val="accent6">
              <a:lumMod val="40000"/>
              <a:lumOff val="60000"/>
            </a:schemeClr>
          </a:solidFill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3276600"/>
              <a:ext cx="5105400" cy="611424"/>
            </a:xfrm>
            <a:prstGeom prst="rect">
              <a:avLst/>
            </a:prstGeom>
            <a:grp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3810000"/>
              <a:ext cx="6080757" cy="533400"/>
            </a:xfrm>
            <a:prstGeom prst="rect">
              <a:avLst/>
            </a:prstGeom>
            <a:grp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4267200"/>
              <a:ext cx="4320541" cy="533400"/>
            </a:xfrm>
            <a:prstGeom prst="rect">
              <a:avLst/>
            </a:prstGeom>
            <a:grp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4800600"/>
              <a:ext cx="5660563" cy="609600"/>
            </a:xfrm>
            <a:prstGeom prst="rect">
              <a:avLst/>
            </a:prstGeom>
            <a:grp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5410200"/>
              <a:ext cx="4648200" cy="759125"/>
            </a:xfrm>
            <a:prstGeom prst="rect">
              <a:avLst/>
            </a:prstGeom>
            <a:grp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799" y="6172200"/>
              <a:ext cx="4239495" cy="685800"/>
            </a:xfrm>
            <a:prstGeom prst="rect">
              <a:avLst/>
            </a:prstGeom>
            <a:grpFill/>
          </p:spPr>
        </p:pic>
      </p:grp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1905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সূত্রাবলী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3276600"/>
            <a:ext cx="2133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অনুসিদ্ধান্ত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সমূহ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:-</a:t>
            </a:r>
          </a:p>
        </p:txBody>
      </p:sp>
      <p:pic>
        <p:nvPicPr>
          <p:cNvPr id="36" name="Picture 35" descr="E:\self picture\WIN_20161022_1059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5410200"/>
            <a:ext cx="2362200" cy="1447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457200"/>
            <a:ext cx="1920029" cy="1554004"/>
          </a:xfrm>
          <a:prstGeom prst="rect">
            <a:avLst/>
          </a:prstGeom>
        </p:spPr>
      </p:pic>
      <p:pic>
        <p:nvPicPr>
          <p:cNvPr id="2" name="Picture 2" descr="C:\Users\NASIR\Pictures\IMG_20210517_1409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228600" y="228600"/>
            <a:ext cx="8686800" cy="2948718"/>
            <a:chOff x="304800" y="304800"/>
            <a:chExt cx="8686800" cy="2948718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304800"/>
              <a:ext cx="5105400" cy="838200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1143000"/>
              <a:ext cx="4953000" cy="914401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6400" y="2057400"/>
              <a:ext cx="5943600" cy="609600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667000"/>
              <a:ext cx="8686800" cy="586518"/>
            </a:xfrm>
            <a:prstGeom prst="rect">
              <a:avLst/>
            </a:prstGeom>
            <a:solidFill>
              <a:srgbClr val="FFFF00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598</Words>
  <Application>Microsoft Office PowerPoint</Application>
  <PresentationFormat>On-screen Show (4:3)</PresentationFormat>
  <Paragraphs>235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</vt:lpstr>
      <vt:lpstr>পরিচিতি</vt:lpstr>
      <vt:lpstr>Slide 3</vt:lpstr>
      <vt:lpstr>পাঠশিরোনাম:</vt:lpstr>
      <vt:lpstr>শিখনফল:-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Elysium</dc:creator>
  <cp:lastModifiedBy>Corporate Edition</cp:lastModifiedBy>
  <cp:revision>239</cp:revision>
  <dcterms:created xsi:type="dcterms:W3CDTF">2006-08-16T00:00:00Z</dcterms:created>
  <dcterms:modified xsi:type="dcterms:W3CDTF">2021-06-08T04:07:09Z</dcterms:modified>
</cp:coreProperties>
</file>