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257" r:id="rId3"/>
    <p:sldId id="266" r:id="rId4"/>
    <p:sldId id="258" r:id="rId5"/>
    <p:sldId id="259" r:id="rId6"/>
    <p:sldId id="260" r:id="rId7"/>
    <p:sldId id="269" r:id="rId8"/>
    <p:sldId id="263" r:id="rId9"/>
    <p:sldId id="270" r:id="rId10"/>
    <p:sldId id="275" r:id="rId11"/>
    <p:sldId id="271" r:id="rId12"/>
    <p:sldId id="274" r:id="rId13"/>
    <p:sldId id="273" r:id="rId14"/>
    <p:sldId id="26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F852A0-E81A-434B-98EC-74FE04A96B51}" type="datetimeFigureOut">
              <a:rPr lang="en-US" smtClean="0"/>
              <a:t>08-Jun-21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03477-CAE0-490A-B9E5-8797456EF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831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03477-CAE0-490A-B9E5-8797456EFC00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867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E03477-CAE0-490A-B9E5-8797456EFC0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5493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03477-CAE0-490A-B9E5-8797456EFC00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306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03477-CAE0-490A-B9E5-8797456EFC0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646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4931-A70D-4ED8-AA15-29C47AFAD131}" type="datetimeFigureOut">
              <a:rPr lang="en-US" smtClean="0"/>
              <a:t>08-Jun-21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438C-722B-4F31-A3A3-70F0730C9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958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4931-A70D-4ED8-AA15-29C47AFAD131}" type="datetimeFigureOut">
              <a:rPr lang="en-US" smtClean="0"/>
              <a:t>08-Jun-21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438C-722B-4F31-A3A3-70F0730C9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673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4931-A70D-4ED8-AA15-29C47AFAD131}" type="datetimeFigureOut">
              <a:rPr lang="en-US" smtClean="0"/>
              <a:t>08-Jun-21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438C-722B-4F31-A3A3-70F0730C9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75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5410-5EF6-40A0-9E02-132599E8C0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08-Jun-21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6BD92-3E10-49DF-8168-BD8419FB0A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746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5410-5EF6-40A0-9E02-132599E8C0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08-Jun-21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6BD92-3E10-49DF-8168-BD8419FB0A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173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5410-5EF6-40A0-9E02-132599E8C0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08-Jun-21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6BD92-3E10-49DF-8168-BD8419FB0A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53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5410-5EF6-40A0-9E02-132599E8C0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08-Jun-21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6BD92-3E10-49DF-8168-BD8419FB0A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935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5410-5EF6-40A0-9E02-132599E8C0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08-Jun-21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6BD92-3E10-49DF-8168-BD8419FB0A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014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5410-5EF6-40A0-9E02-132599E8C0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08-Jun-21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6BD92-3E10-49DF-8168-BD8419FB0A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162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5410-5EF6-40A0-9E02-132599E8C0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08-Jun-21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6BD92-3E10-49DF-8168-BD8419FB0A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594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5410-5EF6-40A0-9E02-132599E8C0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08-Jun-21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6BD92-3E10-49DF-8168-BD8419FB0A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848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4931-A70D-4ED8-AA15-29C47AFAD131}" type="datetimeFigureOut">
              <a:rPr lang="en-US" smtClean="0"/>
              <a:t>08-Jun-21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438C-722B-4F31-A3A3-70F0730C9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6113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5410-5EF6-40A0-9E02-132599E8C0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08-Jun-21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6BD92-3E10-49DF-8168-BD8419FB0A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817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5410-5EF6-40A0-9E02-132599E8C0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08-Jun-21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6BD92-3E10-49DF-8168-BD8419FB0A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628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5410-5EF6-40A0-9E02-132599E8C0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08-Jun-21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6BD92-3E10-49DF-8168-BD8419FB0A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282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4931-A70D-4ED8-AA15-29C47AFAD131}" type="datetimeFigureOut">
              <a:rPr lang="en-US" smtClean="0"/>
              <a:t>08-Jun-21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438C-722B-4F31-A3A3-70F0730C9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195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4931-A70D-4ED8-AA15-29C47AFAD131}" type="datetimeFigureOut">
              <a:rPr lang="en-US" smtClean="0"/>
              <a:t>08-Jun-21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438C-722B-4F31-A3A3-70F0730C9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021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4931-A70D-4ED8-AA15-29C47AFAD131}" type="datetimeFigureOut">
              <a:rPr lang="en-US" smtClean="0"/>
              <a:t>08-Jun-21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438C-722B-4F31-A3A3-70F0730C9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06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4931-A70D-4ED8-AA15-29C47AFAD131}" type="datetimeFigureOut">
              <a:rPr lang="en-US" smtClean="0"/>
              <a:t>08-Jun-21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438C-722B-4F31-A3A3-70F0730C9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71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4931-A70D-4ED8-AA15-29C47AFAD131}" type="datetimeFigureOut">
              <a:rPr lang="en-US" smtClean="0"/>
              <a:t>08-Jun-21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438C-722B-4F31-A3A3-70F0730C9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544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4931-A70D-4ED8-AA15-29C47AFAD131}" type="datetimeFigureOut">
              <a:rPr lang="en-US" smtClean="0"/>
              <a:t>08-Jun-21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438C-722B-4F31-A3A3-70F0730C9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57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4931-A70D-4ED8-AA15-29C47AFAD131}" type="datetimeFigureOut">
              <a:rPr lang="en-US" smtClean="0"/>
              <a:t>08-Jun-21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438C-722B-4F31-A3A3-70F0730C9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8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94931-A70D-4ED8-AA15-29C47AFAD131}" type="datetimeFigureOut">
              <a:rPr lang="en-US" smtClean="0"/>
              <a:t>08-Jun-21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3438C-722B-4F31-A3A3-70F0730C9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699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DE85410-5EF6-40A0-9E02-132599E8C0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08-Jun-21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CF6BD92-3E10-49DF-8168-BD8419FB0A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337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48"/>
            <a:ext cx="12192000" cy="6856052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5595295" y="2301312"/>
            <a:ext cx="7303365" cy="364395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Stop">
              <a:avLst/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3500" b="1" cap="all" dirty="0" err="1">
                <a:ln w="0"/>
                <a:solidFill>
                  <a:srgbClr val="C00000"/>
                </a:solidFill>
                <a:effectLst>
                  <a:glow rad="101600">
                    <a:srgbClr val="ED7D31">
                      <a:satMod val="175000"/>
                      <a:alpha val="40000"/>
                    </a:srgbClr>
                  </a:glow>
                </a:effectLst>
                <a:cs typeface="NikoshBAN" panose="02000000000000000000" pitchFamily="2" charset="0"/>
              </a:rPr>
              <a:t>স্বাগত</a:t>
            </a:r>
            <a:r>
              <a:rPr lang="en-US" sz="13500" b="1" cap="all" dirty="0">
                <a:ln w="0"/>
                <a:solidFill>
                  <a:srgbClr val="C00000"/>
                </a:solidFill>
                <a:effectLst>
                  <a:glow rad="101600">
                    <a:srgbClr val="ED7D31">
                      <a:satMod val="175000"/>
                      <a:alpha val="40000"/>
                    </a:srgbClr>
                  </a:glow>
                </a:effectLst>
                <a:cs typeface="NikoshBAN" panose="02000000000000000000" pitchFamily="2" charset="0"/>
              </a:rPr>
              <a:t> </a:t>
            </a:r>
            <a:r>
              <a:rPr lang="en-US" sz="13500" b="1" cap="all" dirty="0" err="1">
                <a:ln w="0"/>
                <a:solidFill>
                  <a:srgbClr val="C00000"/>
                </a:solidFill>
                <a:effectLst>
                  <a:glow rad="101600">
                    <a:srgbClr val="ED7D31">
                      <a:satMod val="175000"/>
                      <a:alpha val="40000"/>
                    </a:srgbClr>
                  </a:glow>
                </a:effectLst>
                <a:cs typeface="NikoshBAN" panose="02000000000000000000" pitchFamily="2" charset="0"/>
              </a:rPr>
              <a:t>আজকের</a:t>
            </a:r>
            <a:r>
              <a:rPr lang="en-US" sz="13500" b="1" cap="all" dirty="0">
                <a:ln w="0"/>
                <a:solidFill>
                  <a:srgbClr val="C00000"/>
                </a:solidFill>
                <a:effectLst>
                  <a:glow rad="101600">
                    <a:srgbClr val="ED7D31">
                      <a:satMod val="175000"/>
                      <a:alpha val="40000"/>
                    </a:srgbClr>
                  </a:glow>
                </a:effectLst>
                <a:cs typeface="NikoshBAN" panose="02000000000000000000" pitchFamily="2" charset="0"/>
              </a:rPr>
              <a:t> </a:t>
            </a:r>
            <a:r>
              <a:rPr lang="en-US" sz="13500" b="1" cap="all" dirty="0" err="1">
                <a:ln w="0"/>
                <a:solidFill>
                  <a:srgbClr val="C00000"/>
                </a:solidFill>
                <a:effectLst>
                  <a:glow rad="101600">
                    <a:srgbClr val="ED7D31">
                      <a:satMod val="175000"/>
                      <a:alpha val="40000"/>
                    </a:srgbClr>
                  </a:glow>
                </a:effectLst>
                <a:cs typeface="NikoshBAN" panose="02000000000000000000" pitchFamily="2" charset="0"/>
              </a:rPr>
              <a:t>ক্লাশে</a:t>
            </a:r>
            <a:r>
              <a:rPr lang="en-US" sz="13500" b="1" cap="all" dirty="0">
                <a:ln w="0"/>
                <a:solidFill>
                  <a:srgbClr val="C00000"/>
                </a:solidFill>
                <a:effectLst>
                  <a:glow rad="101600">
                    <a:srgbClr val="ED7D31">
                      <a:satMod val="175000"/>
                      <a:alpha val="40000"/>
                    </a:srgbClr>
                  </a:glow>
                </a:effectLst>
                <a:cs typeface="NikoshBAN" panose="02000000000000000000" pitchFamily="2" charset="0"/>
              </a:rPr>
              <a:t>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61582" y="2866030"/>
            <a:ext cx="5240741" cy="3811850"/>
            <a:chOff x="5020171" y="2483892"/>
            <a:chExt cx="7244099" cy="4374107"/>
          </a:xfrm>
        </p:grpSpPr>
        <p:sp>
          <p:nvSpPr>
            <p:cNvPr id="12" name="Flowchart: Decision 11"/>
            <p:cNvSpPr/>
            <p:nvPr/>
          </p:nvSpPr>
          <p:spPr>
            <a:xfrm>
              <a:off x="5020171" y="2483892"/>
              <a:ext cx="7244099" cy="4374107"/>
            </a:xfrm>
            <a:prstGeom prst="flowChartDecision">
              <a:avLst/>
            </a:prstGeom>
            <a:solidFill>
              <a:schemeClr val="tx1"/>
            </a:solidFill>
            <a:ln w="57150"/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594219" y="3644704"/>
              <a:ext cx="6096000" cy="187182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bn-BD" sz="2800" b="1" dirty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বিষয়</a:t>
              </a:r>
              <a:r>
                <a:rPr lang="en-US" sz="2800" b="1" dirty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:</a:t>
              </a:r>
              <a:r>
                <a:rPr lang="bn-BD" sz="2800" b="1" dirty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তথ্য</a:t>
              </a:r>
              <a:r>
                <a:rPr lang="en-US" sz="2800" b="1" dirty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ও </a:t>
              </a:r>
              <a:r>
                <a:rPr lang="en-US" sz="2800" b="1" dirty="0" err="1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যোগাযোগ</a:t>
              </a:r>
              <a:r>
                <a:rPr lang="en-US" sz="2800" b="1" dirty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প্রযুক্তি</a:t>
              </a:r>
              <a:r>
                <a:rPr lang="en-US" sz="2800" b="1" dirty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pPr algn="ctr">
                <a:defRPr/>
              </a:pPr>
              <a:r>
                <a:rPr lang="bn-BD" sz="2800" b="1" dirty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শ্রেণী</a:t>
              </a:r>
              <a:r>
                <a:rPr lang="en-US" sz="2800" b="1" dirty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:</a:t>
              </a:r>
              <a:r>
                <a:rPr lang="bn-BD" sz="2800" b="1" dirty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en-US" sz="2800" b="1" dirty="0" err="1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সপ্তম</a:t>
              </a:r>
              <a:r>
                <a:rPr lang="en-US" sz="2800" b="1" dirty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pPr algn="ctr">
                <a:defRPr/>
              </a:pPr>
              <a:r>
                <a:rPr lang="en-US" sz="2000" b="1" dirty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(</a:t>
              </a:r>
              <a:r>
                <a:rPr lang="en-US" b="1" dirty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Programming C</a:t>
              </a:r>
              <a:r>
                <a:rPr lang="en-US" sz="2000" b="1" dirty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)</a:t>
              </a:r>
            </a:p>
            <a:p>
              <a:pPr algn="ctr">
                <a:defRPr/>
              </a:pPr>
              <a:r>
                <a:rPr lang="en-US" sz="2400" b="1" dirty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Structure of C Program</a:t>
              </a:r>
              <a:endParaRPr lang="bn-BD" sz="32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0008" y="94650"/>
            <a:ext cx="2421910" cy="2307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853201"/>
      </p:ext>
    </p:extLst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7726" y="1119115"/>
            <a:ext cx="8206854" cy="5527343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578835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" r="-1"/>
          <a:stretch/>
        </p:blipFill>
        <p:spPr>
          <a:xfrm>
            <a:off x="-15207" y="51176"/>
            <a:ext cx="12154442" cy="6858000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1" y="0"/>
            <a:ext cx="12192000" cy="6960358"/>
            <a:chOff x="537793" y="3271121"/>
            <a:chExt cx="2854965" cy="1287857"/>
          </a:xfrm>
        </p:grpSpPr>
        <p:sp>
          <p:nvSpPr>
            <p:cNvPr id="9" name="Rectangle 8"/>
            <p:cNvSpPr/>
            <p:nvPr/>
          </p:nvSpPr>
          <p:spPr>
            <a:xfrm>
              <a:off x="550148" y="3283806"/>
              <a:ext cx="2830254" cy="1262486"/>
            </a:xfrm>
            <a:prstGeom prst="rect">
              <a:avLst/>
            </a:prstGeom>
            <a:noFill/>
            <a:ln w="5715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7793" y="3271121"/>
              <a:ext cx="2854965" cy="1287857"/>
            </a:xfrm>
            <a:prstGeom prst="rect">
              <a:avLst/>
            </a:prstGeom>
            <a:noFill/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6440019" y="242521"/>
            <a:ext cx="2722919" cy="794709"/>
          </a:xfrm>
          <a:prstGeom prst="rect">
            <a:avLst/>
          </a:prstGeom>
          <a:solidFill>
            <a:srgbClr val="E2B6D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মূল্যায়ন</a:t>
            </a:r>
            <a:endParaRPr kumimoji="0" lang="bn-BD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51087" y="3159870"/>
            <a:ext cx="7100785" cy="10772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Basic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Structure of C Program</a:t>
            </a:r>
            <a:endParaRPr kumimoji="0" lang="bn-BD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  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এর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৬টি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অংশের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নাম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বল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409361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" r="-1"/>
          <a:stretch/>
        </p:blipFill>
        <p:spPr>
          <a:xfrm>
            <a:off x="-15207" y="51176"/>
            <a:ext cx="12154442" cy="6858000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1" y="0"/>
            <a:ext cx="12192000" cy="6960358"/>
            <a:chOff x="537793" y="3271121"/>
            <a:chExt cx="2854965" cy="1287857"/>
          </a:xfrm>
        </p:grpSpPr>
        <p:sp>
          <p:nvSpPr>
            <p:cNvPr id="9" name="Rectangle 8"/>
            <p:cNvSpPr/>
            <p:nvPr/>
          </p:nvSpPr>
          <p:spPr>
            <a:xfrm>
              <a:off x="550148" y="3283806"/>
              <a:ext cx="2830254" cy="1262486"/>
            </a:xfrm>
            <a:prstGeom prst="rect">
              <a:avLst/>
            </a:prstGeom>
            <a:noFill/>
            <a:ln w="5715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7793" y="3271121"/>
              <a:ext cx="2854965" cy="1287857"/>
            </a:xfrm>
            <a:prstGeom prst="rect">
              <a:avLst/>
            </a:prstGeom>
            <a:noFill/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6440019" y="242521"/>
            <a:ext cx="2722919" cy="794709"/>
          </a:xfrm>
          <a:prstGeom prst="rect">
            <a:avLst/>
          </a:prstGeom>
          <a:solidFill>
            <a:srgbClr val="E2B6D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8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51087" y="3159870"/>
            <a:ext cx="7100785" cy="10772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bn-BD" sz="32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Basic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Structure of C Program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en-US" sz="32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3200" b="1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৬টি </a:t>
            </a:r>
            <a:r>
              <a:rPr lang="en-US" sz="3200" b="1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অংশের</a:t>
            </a:r>
            <a:r>
              <a:rPr lang="en-US" sz="32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32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2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32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043549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" r="-1"/>
          <a:stretch/>
        </p:blipFill>
        <p:spPr>
          <a:xfrm>
            <a:off x="1" y="-82962"/>
            <a:ext cx="12154442" cy="6940962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3480178" y="1569890"/>
            <a:ext cx="8711821" cy="383328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Stop">
              <a:avLst/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8800" b="1" cap="all" dirty="0">
                <a:ln w="0"/>
                <a:solidFill>
                  <a:srgbClr val="F79646">
                    <a:lumMod val="75000"/>
                  </a:srgbClr>
                </a:solidFill>
                <a:effectLst>
                  <a:reflection blurRad="12700" stA="50000" endPos="50000" dist="5000" dir="5400000" sy="-100000" rotWithShape="0"/>
                </a:effectLst>
                <a:cs typeface="NikoshBAN" panose="02000000000000000000" pitchFamily="2" charset="0"/>
              </a:rPr>
              <a:t>ধন্যবাদ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4910" y="1868"/>
            <a:ext cx="908250" cy="1015727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-136478" y="1"/>
            <a:ext cx="12328478" cy="6858000"/>
            <a:chOff x="5183595" y="1897039"/>
            <a:chExt cx="1624084" cy="1760788"/>
          </a:xfrm>
          <a:noFill/>
        </p:grpSpPr>
        <p:sp>
          <p:nvSpPr>
            <p:cNvPr id="9" name="Rectangle 8"/>
            <p:cNvSpPr/>
            <p:nvPr/>
          </p:nvSpPr>
          <p:spPr>
            <a:xfrm>
              <a:off x="5183595" y="1897039"/>
              <a:ext cx="1624084" cy="1746913"/>
            </a:xfrm>
            <a:prstGeom prst="rect">
              <a:avLst/>
            </a:prstGeom>
            <a:grpFill/>
            <a:ln w="139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 sz="135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191715" y="1910914"/>
              <a:ext cx="1607844" cy="1746913"/>
            </a:xfrm>
            <a:prstGeom prst="rect">
              <a:avLst/>
            </a:prstGeom>
            <a:grpFill/>
            <a:ln w="762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 sz="135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2254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0D350FD6-0786-48FA-A681-DBBE75BE6F5F}"/>
              </a:ext>
            </a:extLst>
          </p:cNvPr>
          <p:cNvGrpSpPr/>
          <p:nvPr/>
        </p:nvGrpSpPr>
        <p:grpSpPr>
          <a:xfrm>
            <a:off x="7766500" y="1735239"/>
            <a:ext cx="4336380" cy="2748603"/>
            <a:chOff x="4184687" y="1936108"/>
            <a:chExt cx="4336380" cy="2748603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A638693-362B-473D-98EE-1279AE49EF63}"/>
                </a:ext>
              </a:extLst>
            </p:cNvPr>
            <p:cNvSpPr/>
            <p:nvPr/>
          </p:nvSpPr>
          <p:spPr>
            <a:xfrm>
              <a:off x="4623081" y="1936108"/>
              <a:ext cx="3106941" cy="523220"/>
            </a:xfrm>
            <a:prstGeom prst="rect">
              <a:avLst/>
            </a:prstGeom>
            <a:solidFill>
              <a:srgbClr val="FF66FF">
                <a:alpha val="46000"/>
              </a:srgbClr>
            </a:solidFill>
            <a:ln>
              <a:noFill/>
            </a:ln>
            <a:effectLst>
              <a:softEdge rad="114300"/>
            </a:effectLst>
          </p:spPr>
          <p:txBody>
            <a:bodyPr wrap="none">
              <a:spAutoFit/>
            </a:bodyPr>
            <a:lstStyle/>
            <a:p>
              <a:pPr algn="ctr" defTabSz="457200"/>
              <a:r>
                <a:rPr lang="en-US" sz="28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Mst</a:t>
              </a:r>
              <a:r>
                <a:rPr lang="en-US" sz="28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Jesmin </a:t>
              </a:r>
              <a:r>
                <a:rPr lang="en-US" sz="28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Nahar</a:t>
              </a:r>
              <a:endPara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7240F34-5FCB-40E9-96B1-684549CBF7B2}"/>
                </a:ext>
              </a:extLst>
            </p:cNvPr>
            <p:cNvSpPr/>
            <p:nvPr/>
          </p:nvSpPr>
          <p:spPr>
            <a:xfrm>
              <a:off x="4909688" y="2695218"/>
              <a:ext cx="2886368" cy="523220"/>
            </a:xfrm>
            <a:prstGeom prst="rect">
              <a:avLst/>
            </a:prstGeom>
            <a:solidFill>
              <a:schemeClr val="accent4">
                <a:lumMod val="60000"/>
                <a:lumOff val="40000"/>
                <a:alpha val="46000"/>
              </a:schemeClr>
            </a:solidFill>
            <a:ln>
              <a:noFill/>
            </a:ln>
            <a:effectLst>
              <a:softEdge rad="114300"/>
            </a:effectLst>
          </p:spPr>
          <p:txBody>
            <a:bodyPr wrap="none">
              <a:spAutoFit/>
            </a:bodyPr>
            <a:lstStyle/>
            <a:p>
              <a:pPr algn="ctr" defTabSz="457200"/>
              <a:r>
                <a:rPr lang="en-US" sz="28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Assistant Teacher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3B63883-6727-4B04-8F93-532C788BFBB6}"/>
                </a:ext>
              </a:extLst>
            </p:cNvPr>
            <p:cNvSpPr txBox="1"/>
            <p:nvPr/>
          </p:nvSpPr>
          <p:spPr>
            <a:xfrm>
              <a:off x="4602439" y="4161491"/>
              <a:ext cx="3651439" cy="523220"/>
            </a:xfrm>
            <a:prstGeom prst="rect">
              <a:avLst/>
            </a:prstGeom>
            <a:solidFill>
              <a:srgbClr val="7030A0">
                <a:alpha val="46000"/>
              </a:srgbClr>
            </a:solidFill>
            <a:ln>
              <a:noFill/>
            </a:ln>
            <a:effectLst>
              <a:softEdge rad="114300"/>
            </a:effectLst>
          </p:spPr>
          <p:txBody>
            <a:bodyPr wrap="square" rtlCol="0">
              <a:spAutoFit/>
            </a:bodyPr>
            <a:lstStyle/>
            <a:p>
              <a:pPr algn="ctr" defTabSz="457200"/>
              <a:r>
                <a:rPr lang="en-US" sz="28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Lalmonirhat</a:t>
              </a:r>
              <a:r>
                <a:rPr lang="en-US" sz="28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sadar</a:t>
              </a:r>
              <a:r>
                <a:rPr lang="en-US" sz="28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2BAAE15-0226-4421-84CB-6255EDC38A79}"/>
                </a:ext>
              </a:extLst>
            </p:cNvPr>
            <p:cNvSpPr/>
            <p:nvPr/>
          </p:nvSpPr>
          <p:spPr>
            <a:xfrm>
              <a:off x="4184687" y="3405949"/>
              <a:ext cx="4336380" cy="523220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46000"/>
              </a:schemeClr>
            </a:solidFill>
            <a:ln>
              <a:noFill/>
            </a:ln>
            <a:effectLst>
              <a:softEdge rad="114300"/>
            </a:effectLst>
          </p:spPr>
          <p:txBody>
            <a:bodyPr wrap="none">
              <a:spAutoFit/>
            </a:bodyPr>
            <a:lstStyle/>
            <a:p>
              <a:pPr algn="ctr" defTabSz="457200"/>
              <a:r>
                <a:rPr lang="en-US" sz="28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Kazir</a:t>
              </a:r>
              <a:r>
                <a:rPr lang="en-US" sz="28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Chowra</a:t>
              </a:r>
              <a:r>
                <a:rPr lang="en-US" sz="28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High School</a:t>
              </a:r>
            </a:p>
          </p:txBody>
        </p:sp>
      </p:grpSp>
      <p:sp>
        <p:nvSpPr>
          <p:cNvPr id="20" name="Frame 19">
            <a:extLst>
              <a:ext uri="{FF2B5EF4-FFF2-40B4-BE49-F238E27FC236}">
                <a16:creationId xmlns:a16="http://schemas.microsoft.com/office/drawing/2014/main" id="{12B8FD61-FC6A-45F4-8410-F20FFA9654B1}"/>
              </a:ext>
            </a:extLst>
          </p:cNvPr>
          <p:cNvSpPr/>
          <p:nvPr/>
        </p:nvSpPr>
        <p:spPr>
          <a:xfrm>
            <a:off x="1" y="28135"/>
            <a:ext cx="12192000" cy="6815797"/>
          </a:xfrm>
          <a:prstGeom prst="frame">
            <a:avLst>
              <a:gd name="adj1" fmla="val 1838"/>
            </a:avLst>
          </a:prstGeom>
          <a:solidFill>
            <a:srgbClr val="FFC000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009DE12-7792-4489-ACB6-087E2859813D}"/>
              </a:ext>
            </a:extLst>
          </p:cNvPr>
          <p:cNvSpPr txBox="1"/>
          <p:nvPr/>
        </p:nvSpPr>
        <p:spPr>
          <a:xfrm>
            <a:off x="4286534" y="408502"/>
            <a:ext cx="4973358" cy="769441"/>
          </a:xfrm>
          <a:prstGeom prst="rect">
            <a:avLst/>
          </a:prstGeom>
          <a:solidFill>
            <a:srgbClr val="00FF00"/>
          </a:solidFill>
          <a:ln w="571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Teacher’s Identity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D911936-D940-4780-8CF8-D26C362144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672463">
            <a:off x="5414611" y="2768692"/>
            <a:ext cx="3159667" cy="1395995"/>
          </a:xfrm>
          <a:prstGeom prst="rect">
            <a:avLst/>
          </a:prstGeom>
          <a:ln w="57150"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226973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612943" y="423080"/>
            <a:ext cx="7244099" cy="5663821"/>
            <a:chOff x="5020171" y="2483892"/>
            <a:chExt cx="7244099" cy="4374107"/>
          </a:xfrm>
        </p:grpSpPr>
        <p:sp>
          <p:nvSpPr>
            <p:cNvPr id="4" name="Flowchart: Decision 3"/>
            <p:cNvSpPr/>
            <p:nvPr/>
          </p:nvSpPr>
          <p:spPr>
            <a:xfrm>
              <a:off x="5020171" y="2483892"/>
              <a:ext cx="7244099" cy="4374107"/>
            </a:xfrm>
            <a:prstGeom prst="flowChartDecision">
              <a:avLst/>
            </a:prstGeom>
            <a:solidFill>
              <a:schemeClr val="tx1"/>
            </a:solidFill>
            <a:ln w="57150"/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" name="Rectangle 1"/>
            <p:cNvSpPr/>
            <p:nvPr/>
          </p:nvSpPr>
          <p:spPr>
            <a:xfrm>
              <a:off x="5594220" y="3775019"/>
              <a:ext cx="6096000" cy="192530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bn-BD" sz="3200" dirty="0">
                  <a:solidFill>
                    <a:srgbClr val="00B0F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বিষয়</a:t>
              </a:r>
              <a:r>
                <a:rPr lang="en-US" sz="3200" dirty="0">
                  <a:solidFill>
                    <a:srgbClr val="00B0F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:</a:t>
              </a:r>
              <a:r>
                <a:rPr lang="bn-BD" sz="3200" dirty="0">
                  <a:solidFill>
                    <a:srgbClr val="00B0F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solidFill>
                    <a:srgbClr val="00B0F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তথ্য</a:t>
              </a:r>
              <a:r>
                <a:rPr lang="en-US" sz="3200" dirty="0">
                  <a:solidFill>
                    <a:srgbClr val="00B0F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ও </a:t>
              </a:r>
              <a:r>
                <a:rPr lang="en-US" sz="3200" dirty="0" err="1">
                  <a:solidFill>
                    <a:srgbClr val="00B0F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যোগাযোগ</a:t>
              </a:r>
              <a:r>
                <a:rPr lang="en-US" sz="3200" dirty="0">
                  <a:solidFill>
                    <a:srgbClr val="00B0F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solidFill>
                    <a:srgbClr val="00B0F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প্রযুক্তি</a:t>
              </a:r>
              <a:r>
                <a:rPr lang="en-US" sz="3200" dirty="0">
                  <a:solidFill>
                    <a:srgbClr val="00B0F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pPr algn="ctr">
                <a:defRPr/>
              </a:pPr>
              <a:r>
                <a:rPr lang="bn-BD" sz="3200" dirty="0">
                  <a:solidFill>
                    <a:srgbClr val="00B0F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শ্রেণী</a:t>
              </a:r>
              <a:r>
                <a:rPr lang="en-US" sz="3200" dirty="0">
                  <a:solidFill>
                    <a:srgbClr val="00B0F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:</a:t>
              </a:r>
              <a:r>
                <a:rPr lang="bn-BD" sz="3200" dirty="0">
                  <a:solidFill>
                    <a:srgbClr val="00B0F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en-US" sz="3200" dirty="0" err="1">
                  <a:solidFill>
                    <a:srgbClr val="00B0F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সপ্তম</a:t>
              </a:r>
              <a:r>
                <a:rPr lang="en-US" sz="3200" dirty="0">
                  <a:solidFill>
                    <a:srgbClr val="00B0F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pPr algn="ctr">
                <a:defRPr/>
              </a:pPr>
              <a:r>
                <a:rPr lang="bn-BD" sz="3200" dirty="0">
                  <a:solidFill>
                    <a:srgbClr val="00B0F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অধ্যায়:</a:t>
              </a:r>
              <a:r>
                <a:rPr lang="en-US" sz="3200" dirty="0">
                  <a:solidFill>
                    <a:srgbClr val="00B0F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solidFill>
                    <a:srgbClr val="00B0F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দ্বিতীয়</a:t>
              </a:r>
              <a:r>
                <a:rPr lang="en-US" sz="3200" dirty="0">
                  <a:solidFill>
                    <a:srgbClr val="00B0F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(</a:t>
              </a:r>
              <a:r>
                <a:rPr lang="en-US" sz="2800" dirty="0">
                  <a:solidFill>
                    <a:srgbClr val="00B0F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Programming C</a:t>
              </a:r>
              <a:r>
                <a:rPr lang="en-US" sz="3200" dirty="0">
                  <a:solidFill>
                    <a:srgbClr val="00B0F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)</a:t>
              </a:r>
            </a:p>
            <a:p>
              <a:pPr algn="ctr">
                <a:defRPr/>
              </a:pPr>
              <a:r>
                <a:rPr lang="bn-BD" sz="3200" dirty="0">
                  <a:solidFill>
                    <a:srgbClr val="00B0F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>
                  <a:solidFill>
                    <a:srgbClr val="00B0F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পাঠ: Basic </a:t>
              </a:r>
              <a:r>
                <a:rPr lang="en-US" sz="2800" dirty="0">
                  <a:solidFill>
                    <a:srgbClr val="00B0F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Structure of C Program</a:t>
              </a:r>
              <a:endParaRPr lang="bn-BD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9658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36478" y="1"/>
            <a:ext cx="12328478" cy="6858000"/>
            <a:chOff x="5183595" y="1897039"/>
            <a:chExt cx="1624084" cy="1760788"/>
          </a:xfrm>
          <a:noFill/>
        </p:grpSpPr>
        <p:sp>
          <p:nvSpPr>
            <p:cNvPr id="8" name="Rectangle 7"/>
            <p:cNvSpPr/>
            <p:nvPr/>
          </p:nvSpPr>
          <p:spPr>
            <a:xfrm>
              <a:off x="5183595" y="1897039"/>
              <a:ext cx="1624084" cy="1746913"/>
            </a:xfrm>
            <a:prstGeom prst="rect">
              <a:avLst/>
            </a:prstGeom>
            <a:grpFill/>
            <a:ln w="139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 sz="1350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191715" y="1910914"/>
              <a:ext cx="1607844" cy="1746913"/>
            </a:xfrm>
            <a:prstGeom prst="rect">
              <a:avLst/>
            </a:prstGeom>
            <a:grpFill/>
            <a:ln w="762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 sz="1350">
                <a:solidFill>
                  <a:prstClr val="white"/>
                </a:solidFill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5669628" y="2007312"/>
            <a:ext cx="2958152" cy="69603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bn-IN" sz="33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পাঠ------ </a:t>
            </a:r>
            <a:r>
              <a:rPr lang="bn-IN" sz="3300" dirty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3300" dirty="0">
              <a:solidFill>
                <a:prstClr val="whit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24293" y="1429876"/>
            <a:ext cx="5008729" cy="1280840"/>
          </a:xfrm>
          <a:prstGeom prst="rect">
            <a:avLst/>
          </a:prstGeom>
          <a:solidFill>
            <a:srgbClr val="E2B6D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Basic Structure of C Program</a:t>
            </a:r>
            <a:endParaRPr lang="bn-BD" sz="44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20" r="29105"/>
          <a:stretch/>
        </p:blipFill>
        <p:spPr>
          <a:xfrm>
            <a:off x="9833021" y="2866029"/>
            <a:ext cx="2210111" cy="3534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9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2.96296E-6 L -0.35456 0.0011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34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6176" y="138534"/>
            <a:ext cx="213648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4000" b="1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40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" y="0"/>
            <a:ext cx="12192000" cy="6960358"/>
            <a:chOff x="537793" y="3271121"/>
            <a:chExt cx="2854965" cy="1287857"/>
          </a:xfrm>
        </p:grpSpPr>
        <p:sp>
          <p:nvSpPr>
            <p:cNvPr id="8" name="Rectangle 7"/>
            <p:cNvSpPr/>
            <p:nvPr/>
          </p:nvSpPr>
          <p:spPr>
            <a:xfrm>
              <a:off x="550148" y="3283806"/>
              <a:ext cx="2830254" cy="1262486"/>
            </a:xfrm>
            <a:prstGeom prst="rect">
              <a:avLst/>
            </a:prstGeom>
            <a:noFill/>
            <a:ln w="5715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37793" y="3271121"/>
              <a:ext cx="2854965" cy="1287857"/>
            </a:xfrm>
            <a:prstGeom prst="rect">
              <a:avLst/>
            </a:prstGeom>
            <a:noFill/>
            <a:ln w="571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540755" y="3187166"/>
            <a:ext cx="7100785" cy="10772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bn-BD" sz="32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Basic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Structure of C Program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en-US" sz="32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 সম্পর্কে  ব্যাখ্যা প্রদান করতে পারবে।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98755" y="1179773"/>
            <a:ext cx="3581400" cy="4572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এই </a:t>
            </a:r>
            <a:r>
              <a:rPr lang="en-US" sz="3600" b="1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পাঠশেষে</a:t>
            </a:r>
            <a:r>
              <a:rPr lang="en-US" sz="36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endParaRPr lang="en-US" sz="3600" b="1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D911936-D940-4780-8CF8-D26C362144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166273">
            <a:off x="9302063" y="910047"/>
            <a:ext cx="2431369" cy="1074220"/>
          </a:xfrm>
          <a:prstGeom prst="rect">
            <a:avLst/>
          </a:prstGeom>
          <a:ln w="57150">
            <a:noFill/>
          </a:ln>
        </p:spPr>
      </p:pic>
    </p:spTree>
    <p:extLst>
      <p:ext uri="{BB962C8B-B14F-4D97-AF65-F5344CB8AC3E}">
        <p14:creationId xmlns:p14="http://schemas.microsoft.com/office/powerpoint/2010/main" val="172332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82" r="8484"/>
          <a:stretch/>
        </p:blipFill>
        <p:spPr>
          <a:xfrm>
            <a:off x="3766781" y="707622"/>
            <a:ext cx="4230807" cy="5979782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10" r="45224"/>
          <a:stretch/>
        </p:blipFill>
        <p:spPr>
          <a:xfrm>
            <a:off x="8297839" y="707622"/>
            <a:ext cx="3766783" cy="5979782"/>
          </a:xfrm>
          <a:prstGeom prst="rect">
            <a:avLst/>
          </a:prstGeom>
          <a:ln w="38100">
            <a:solidFill>
              <a:srgbClr val="FFFF00"/>
            </a:solidFill>
          </a:ln>
        </p:spPr>
      </p:pic>
    </p:spTree>
    <p:extLst>
      <p:ext uri="{BB962C8B-B14F-4D97-AF65-F5344CB8AC3E}">
        <p14:creationId xmlns:p14="http://schemas.microsoft.com/office/powerpoint/2010/main" val="1343270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" r="-1"/>
          <a:stretch/>
        </p:blipFill>
        <p:spPr>
          <a:xfrm>
            <a:off x="1" y="0"/>
            <a:ext cx="12154442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9" t="1557" r="3579" b="2513"/>
          <a:stretch/>
        </p:blipFill>
        <p:spPr>
          <a:xfrm>
            <a:off x="4022785" y="395781"/>
            <a:ext cx="8007267" cy="6168789"/>
          </a:xfrm>
          <a:prstGeom prst="rect">
            <a:avLst/>
          </a:prstGeom>
          <a:ln w="57150">
            <a:solidFill>
              <a:schemeClr val="accent1"/>
            </a:solidFill>
          </a:ln>
        </p:spPr>
      </p:pic>
      <p:grpSp>
        <p:nvGrpSpPr>
          <p:cNvPr id="8" name="Group 7"/>
          <p:cNvGrpSpPr/>
          <p:nvPr/>
        </p:nvGrpSpPr>
        <p:grpSpPr>
          <a:xfrm>
            <a:off x="1" y="0"/>
            <a:ext cx="12192000" cy="6960358"/>
            <a:chOff x="537793" y="3271121"/>
            <a:chExt cx="2854965" cy="1287857"/>
          </a:xfrm>
        </p:grpSpPr>
        <p:sp>
          <p:nvSpPr>
            <p:cNvPr id="9" name="Rectangle 8"/>
            <p:cNvSpPr/>
            <p:nvPr/>
          </p:nvSpPr>
          <p:spPr>
            <a:xfrm>
              <a:off x="550148" y="3283806"/>
              <a:ext cx="2830254" cy="1262486"/>
            </a:xfrm>
            <a:prstGeom prst="rect">
              <a:avLst/>
            </a:prstGeom>
            <a:noFill/>
            <a:ln w="5715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7793" y="3271121"/>
              <a:ext cx="2854965" cy="1287857"/>
            </a:xfrm>
            <a:prstGeom prst="rect">
              <a:avLst/>
            </a:prstGeom>
            <a:noFill/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4" name="Object 3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633064"/>
              </p:ext>
            </p:extLst>
          </p:nvPr>
        </p:nvGraphicFramePr>
        <p:xfrm>
          <a:off x="8715053" y="833347"/>
          <a:ext cx="2180492" cy="1449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showAsIcon="1" r:id="rId5" imgW="914400" imgH="771480" progId="AcroExch.Document.DC">
                  <p:embed/>
                </p:oleObj>
              </mc:Choice>
              <mc:Fallback>
                <p:oleObj name="Acrobat Document" showAsIcon="1" r:id="rId5" imgW="914400" imgH="77148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715053" y="833347"/>
                        <a:ext cx="2180492" cy="1449241"/>
                      </a:xfrm>
                      <a:prstGeom prst="rect">
                        <a:avLst/>
                      </a:prstGeom>
                      <a:blipFill>
                        <a:blip r:embed="rId7"/>
                        <a:stretch>
                          <a:fillRect/>
                        </a:stretch>
                      </a:blip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8471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86" r="2925"/>
          <a:stretch/>
        </p:blipFill>
        <p:spPr>
          <a:xfrm>
            <a:off x="3725839" y="300035"/>
            <a:ext cx="8311487" cy="6114899"/>
          </a:xfrm>
          <a:prstGeom prst="rect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688957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6176" y="138534"/>
            <a:ext cx="2781221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জোড়ায়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কাজ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" y="0"/>
            <a:ext cx="12192000" cy="6960358"/>
            <a:chOff x="537793" y="3271121"/>
            <a:chExt cx="2854965" cy="1287857"/>
          </a:xfrm>
        </p:grpSpPr>
        <p:sp>
          <p:nvSpPr>
            <p:cNvPr id="8" name="Rectangle 7"/>
            <p:cNvSpPr/>
            <p:nvPr/>
          </p:nvSpPr>
          <p:spPr>
            <a:xfrm>
              <a:off x="550148" y="3283806"/>
              <a:ext cx="2830254" cy="1262486"/>
            </a:xfrm>
            <a:prstGeom prst="rect">
              <a:avLst/>
            </a:prstGeom>
            <a:noFill/>
            <a:ln w="5715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37793" y="3271121"/>
              <a:ext cx="2854965" cy="1287857"/>
            </a:xfrm>
            <a:prstGeom prst="rect">
              <a:avLst/>
            </a:prstGeom>
            <a:noFill/>
            <a:ln w="571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540755" y="3187166"/>
            <a:ext cx="7100785" cy="10772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Basic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Structure of C Program</a:t>
            </a:r>
            <a:endParaRPr kumimoji="0" lang="bn-BD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  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এর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অংশগুলোর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নাম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লিখ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।  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D911936-D940-4780-8CF8-D26C362144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166273">
            <a:off x="9302063" y="910047"/>
            <a:ext cx="2431369" cy="1074220"/>
          </a:xfrm>
          <a:prstGeom prst="rect">
            <a:avLst/>
          </a:prstGeom>
          <a:ln w="57150">
            <a:noFill/>
          </a:ln>
        </p:spPr>
      </p:pic>
    </p:spTree>
    <p:extLst>
      <p:ext uri="{BB962C8B-B14F-4D97-AF65-F5344CB8AC3E}">
        <p14:creationId xmlns:p14="http://schemas.microsoft.com/office/powerpoint/2010/main" val="415116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2.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b="1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136</Words>
  <Application>Microsoft Office PowerPoint</Application>
  <PresentationFormat>Widescreen</PresentationFormat>
  <Paragraphs>34</Paragraphs>
  <Slides>13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Times New Roman</vt:lpstr>
      <vt:lpstr>Office Theme</vt:lpstr>
      <vt:lpstr>2_Office Theme</vt:lpstr>
      <vt:lpstr>Acrobat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Junaid</cp:lastModifiedBy>
  <cp:revision>96</cp:revision>
  <dcterms:created xsi:type="dcterms:W3CDTF">2021-01-28T02:16:58Z</dcterms:created>
  <dcterms:modified xsi:type="dcterms:W3CDTF">2021-06-08T01:28:40Z</dcterms:modified>
</cp:coreProperties>
</file>