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70" r:id="rId6"/>
    <p:sldId id="260" r:id="rId7"/>
    <p:sldId id="261" r:id="rId8"/>
    <p:sldId id="286" r:id="rId9"/>
    <p:sldId id="287" r:id="rId10"/>
    <p:sldId id="288" r:id="rId11"/>
    <p:sldId id="289" r:id="rId12"/>
    <p:sldId id="290" r:id="rId13"/>
    <p:sldId id="280" r:id="rId14"/>
    <p:sldId id="281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87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54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156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11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20120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97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109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65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48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2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68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51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30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27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86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BB9-0460-44B5-B7BF-8D362824A23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95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4415" y="1913697"/>
            <a:ext cx="1042147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6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76167" y="607150"/>
            <a:ext cx="4977503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অ্যালকোহল প্রস্তুতি </a:t>
            </a:r>
            <a:endParaRPr lang="en-US" sz="3600" b="1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0" y="3429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81875" y="2438384"/>
            <a:ext cx="10190923" cy="2246769"/>
            <a:chOff x="668691" y="2398643"/>
            <a:chExt cx="9316278" cy="2246769"/>
          </a:xfrm>
        </p:grpSpPr>
        <p:sp>
          <p:nvSpPr>
            <p:cNvPr id="16" name="TextBox 15"/>
            <p:cNvSpPr txBox="1"/>
            <p:nvPr/>
          </p:nvSpPr>
          <p:spPr>
            <a:xfrm>
              <a:off x="668691" y="2398643"/>
              <a:ext cx="931627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প্রস্তুতি- ২ </a:t>
              </a:r>
              <a:endParaRPr lang="en-US" dirty="0" smtClean="0">
                <a:latin typeface="NikoshBAN" pitchFamily="2" charset="0"/>
                <a:cs typeface="NikoshBAN" pitchFamily="2" charset="0"/>
              </a:endParaRPr>
            </a:p>
            <a:p>
              <a:endParaRPr lang="bn-IN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dirty="0" smtClean="0"/>
            </a:p>
            <a:p>
              <a:r>
                <a:rPr lang="en-US" sz="3200" dirty="0" smtClean="0"/>
                <a:t>CH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=CH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  + 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O                     R-CH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-CH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-OH  +  </a:t>
              </a:r>
              <a:r>
                <a:rPr lang="en-US" sz="3200" dirty="0" err="1" smtClean="0"/>
                <a:t>NaBr</a:t>
              </a:r>
              <a:endParaRPr lang="en-US" sz="3200" dirty="0" smtClean="0"/>
            </a:p>
            <a:p>
              <a:endParaRPr lang="en-US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baseline="-25000" dirty="0" smtClean="0"/>
                <a:t>                             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3643666" y="3498564"/>
              <a:ext cx="161676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81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8303" y="2955225"/>
              <a:ext cx="1485900" cy="342900"/>
            </a:xfrm>
            <a:prstGeom prst="rect">
              <a:avLst/>
            </a:prstGeom>
            <a:noFill/>
          </p:spPr>
        </p:pic>
        <p:pic>
          <p:nvPicPr>
            <p:cNvPr id="34820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81317" y="3684095"/>
              <a:ext cx="695325" cy="3429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4462" y="580647"/>
            <a:ext cx="4261885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অ্যালডিহাইড প্রস্তুতি </a:t>
            </a:r>
            <a:endParaRPr lang="en-US" sz="28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72081" y="1561808"/>
            <a:ext cx="9807102" cy="4062651"/>
            <a:chOff x="1372081" y="1561808"/>
            <a:chExt cx="9807102" cy="4062651"/>
          </a:xfrm>
        </p:grpSpPr>
        <p:sp>
          <p:nvSpPr>
            <p:cNvPr id="4" name="Rectangle 3"/>
            <p:cNvSpPr/>
            <p:nvPr/>
          </p:nvSpPr>
          <p:spPr>
            <a:xfrm>
              <a:off x="1372081" y="1561808"/>
              <a:ext cx="9807102" cy="40626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800" dirty="0" smtClean="0">
                  <a:latin typeface="NikoshBAN" pitchFamily="2" charset="0"/>
                  <a:cs typeface="NikoshBAN" pitchFamily="2" charset="0"/>
                </a:rPr>
                <a:t>প্রস্তুতি -১ 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sz="2400" dirty="0" smtClean="0"/>
                <a:t>R-CH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-CH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-OH</a:t>
              </a:r>
              <a:r>
                <a:rPr lang="bn-IN" sz="2400" dirty="0" smtClean="0"/>
                <a:t>  +</a:t>
              </a:r>
              <a:r>
                <a:rPr lang="en-US" sz="2400" dirty="0" smtClean="0"/>
                <a:t>[O]                                       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R-CH</a:t>
              </a:r>
              <a:r>
                <a:rPr lang="en-US" sz="2400" baseline="-25000" dirty="0" smtClean="0"/>
                <a:t>2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CHO</a:t>
              </a:r>
              <a:r>
                <a:rPr lang="en-US" sz="2400" dirty="0" smtClean="0"/>
                <a:t> +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</a:t>
              </a:r>
            </a:p>
            <a:p>
              <a:endParaRPr lang="en-US" dirty="0" smtClean="0"/>
            </a:p>
            <a:p>
              <a:r>
                <a:rPr lang="bn-IN" sz="2800" dirty="0" smtClean="0">
                  <a:latin typeface="NikoshBAN" pitchFamily="2" charset="0"/>
                  <a:cs typeface="NikoshBAN" pitchFamily="2" charset="0"/>
                </a:rPr>
                <a:t>প্রস্তুতি -২ 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endParaRPr lang="bn-IN" sz="2800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CH 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CH (g) + </a:t>
              </a:r>
              <a:r>
                <a:rPr lang="en-US" sz="2400" dirty="0" smtClean="0"/>
                <a:t>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 (l) 		     	             CH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-CHO (l) </a:t>
              </a:r>
              <a:endParaRPr lang="en-US" sz="2400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274365" y="2650435"/>
              <a:ext cx="2213113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847" name="Picture 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40628" y="2226365"/>
              <a:ext cx="1971675" cy="342900"/>
            </a:xfrm>
            <a:prstGeom prst="rect">
              <a:avLst/>
            </a:prstGeom>
            <a:noFill/>
          </p:spPr>
        </p:pic>
        <p:cxnSp>
          <p:nvCxnSpPr>
            <p:cNvPr id="19" name="Straight Arrow Connector 18"/>
            <p:cNvCxnSpPr/>
            <p:nvPr/>
          </p:nvCxnSpPr>
          <p:spPr>
            <a:xfrm>
              <a:off x="5035821" y="4426226"/>
              <a:ext cx="266368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857" name="Picture 1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1839" y="3896139"/>
              <a:ext cx="2571750" cy="342900"/>
            </a:xfrm>
            <a:prstGeom prst="rect">
              <a:avLst/>
            </a:prstGeom>
            <a:noFill/>
          </p:spPr>
        </p:pic>
        <p:pic>
          <p:nvPicPr>
            <p:cNvPr id="35859" name="Picture 1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0834" y="4333461"/>
              <a:ext cx="190500" cy="3429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4462" y="580646"/>
            <a:ext cx="4473921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জৈব এসিড  প্রস্তুতি </a:t>
            </a:r>
            <a:endParaRPr lang="en-US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795130" y="1441133"/>
            <a:ext cx="10469219" cy="4308872"/>
            <a:chOff x="834886" y="1441133"/>
            <a:chExt cx="10469219" cy="4308872"/>
          </a:xfrm>
        </p:grpSpPr>
        <p:grpSp>
          <p:nvGrpSpPr>
            <p:cNvPr id="12" name="Group 11"/>
            <p:cNvGrpSpPr/>
            <p:nvPr/>
          </p:nvGrpSpPr>
          <p:grpSpPr>
            <a:xfrm>
              <a:off x="834886" y="1441133"/>
              <a:ext cx="10469219" cy="4308872"/>
              <a:chOff x="834886" y="1441133"/>
              <a:chExt cx="10469219" cy="430887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834886" y="1441133"/>
                <a:ext cx="10469219" cy="43088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প্রস্তুতি -১ 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R-CH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CHO</a:t>
                </a:r>
                <a:r>
                  <a:rPr lang="bn-IN" sz="2400" dirty="0" smtClean="0"/>
                  <a:t> + </a:t>
                </a:r>
                <a:r>
                  <a:rPr lang="en-US" sz="2400" dirty="0" smtClean="0"/>
                  <a:t>[O]                                 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R-CH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COOH</a:t>
                </a:r>
                <a:endParaRPr lang="en-US" sz="2400" dirty="0" smtClean="0"/>
              </a:p>
              <a:p>
                <a:endParaRPr lang="en-US" dirty="0" smtClean="0"/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প্রস্তুতি -২ 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CH</a:t>
                </a:r>
                <a:r>
                  <a:rPr lang="en-US" sz="2800" baseline="-25000" dirty="0" smtClean="0"/>
                  <a:t>3</a:t>
                </a:r>
                <a:r>
                  <a:rPr lang="en-US" sz="2800" dirty="0" smtClean="0"/>
                  <a:t>-CH</a:t>
                </a:r>
                <a:r>
                  <a:rPr lang="en-US" sz="2800" baseline="-25000" dirty="0" smtClean="0"/>
                  <a:t>3</a:t>
                </a:r>
                <a:r>
                  <a:rPr lang="en-US" sz="2800" dirty="0" smtClean="0"/>
                  <a:t> (g)+ 3[O] 			      CH</a:t>
                </a:r>
                <a:r>
                  <a:rPr lang="en-US" sz="2800" baseline="-25000" dirty="0" smtClean="0"/>
                  <a:t>3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-COOH + </a:t>
                </a:r>
                <a:r>
                  <a:rPr lang="en-US" sz="2800" dirty="0" smtClean="0"/>
                  <a:t>H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O</a:t>
                </a:r>
              </a:p>
              <a:p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/>
                  <a:t>CH</a:t>
                </a:r>
                <a:r>
                  <a:rPr lang="en-US" sz="2800" baseline="-25000" dirty="0" smtClean="0"/>
                  <a:t>3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-CH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-CH</a:t>
                </a:r>
                <a:r>
                  <a:rPr lang="en-US" sz="2800" baseline="-25000" dirty="0" smtClean="0"/>
                  <a:t>3</a:t>
                </a:r>
                <a:r>
                  <a:rPr lang="en-US" sz="2800" dirty="0" smtClean="0"/>
                  <a:t> + 3[O] 			      CH</a:t>
                </a:r>
                <a:r>
                  <a:rPr lang="en-US" sz="2800" baseline="-25000" dirty="0" smtClean="0"/>
                  <a:t>3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-CH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-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COOH + </a:t>
                </a:r>
                <a:r>
                  <a:rPr lang="en-US" sz="2800" dirty="0" smtClean="0"/>
                  <a:t>H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O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3922643" y="2676939"/>
                <a:ext cx="221311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" name="Picture 7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08176" y="2160104"/>
                <a:ext cx="1971675" cy="342900"/>
              </a:xfrm>
              <a:prstGeom prst="rect">
                <a:avLst/>
              </a:prstGeom>
              <a:noFill/>
            </p:spPr>
          </p:pic>
          <p:cxnSp>
            <p:nvCxnSpPr>
              <p:cNvPr id="18" name="Straight Arrow Connector 17"/>
              <p:cNvCxnSpPr/>
              <p:nvPr/>
            </p:nvCxnSpPr>
            <p:spPr>
              <a:xfrm>
                <a:off x="4253937" y="4157828"/>
                <a:ext cx="221311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4518980" y="5032472"/>
                <a:ext cx="221311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4038176" y="3790119"/>
              <a:ext cx="3170996" cy="34455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High temperature &amp;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4329729" y="4571992"/>
              <a:ext cx="3170996" cy="34455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High temperature &amp;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349076" y="1882587"/>
            <a:ext cx="11376066" cy="3812601"/>
            <a:chOff x="416312" y="1963269"/>
            <a:chExt cx="11376066" cy="3812601"/>
          </a:xfrm>
        </p:grpSpPr>
        <p:sp>
          <p:nvSpPr>
            <p:cNvPr id="4" name="TextBox 3"/>
            <p:cNvSpPr txBox="1"/>
            <p:nvPr/>
          </p:nvSpPr>
          <p:spPr>
            <a:xfrm>
              <a:off x="9333503" y="2426096"/>
              <a:ext cx="1930838" cy="646331"/>
            </a:xfrm>
            <a:prstGeom prst="rect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অ্যালকোহল 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95415" y="5129539"/>
              <a:ext cx="3296963" cy="646331"/>
            </a:xfrm>
            <a:prstGeom prst="rect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অ্যালডিহাইড/কিটোন   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33638" y="5063469"/>
              <a:ext cx="2834640" cy="646331"/>
            </a:xfrm>
            <a:prstGeom prst="rect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জৈব  এসিড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73215" y="2346582"/>
              <a:ext cx="3061252" cy="646331"/>
            </a:xfrm>
            <a:prstGeom prst="rect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অ্যালকাইলহ্যালাইড  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6312" y="2333518"/>
              <a:ext cx="1690788" cy="646331"/>
            </a:xfrm>
            <a:prstGeom prst="rect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অ্যালকিন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6763871" y="5432612"/>
              <a:ext cx="150607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9567583" y="4094629"/>
              <a:ext cx="1546411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312893" y="2689411"/>
              <a:ext cx="1627094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7624482" y="2675965"/>
              <a:ext cx="1627094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>
            <a:xfrm>
              <a:off x="2460812" y="1963269"/>
              <a:ext cx="1317811" cy="80682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C00000"/>
                  </a:solidFill>
                </a:rPr>
                <a:t>?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637930" y="2003611"/>
              <a:ext cx="1317811" cy="80682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C00000"/>
                  </a:solidFill>
                </a:rPr>
                <a:t>?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9923930" y="3576918"/>
              <a:ext cx="1317811" cy="80682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C00000"/>
                  </a:solidFill>
                </a:rPr>
                <a:t>?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992471" y="4800600"/>
              <a:ext cx="1317811" cy="80682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C00000"/>
                  </a:solidFill>
                </a:rPr>
                <a:t>?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431486" y="562606"/>
            <a:ext cx="3061252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কাজ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3578087" y="727734"/>
            <a:ext cx="465151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 কাজ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664" y="3099251"/>
            <a:ext cx="11569149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ইথানলের প্রস্তুতি লিখ?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২। কিভাবে তুমি অ্যালকিন থেকে কার্বক্সিলিক এসিড প্রস্তুত করবে ?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৩। অ্যালকোহল, অ্যালডিহাইড ও জৈব এসিডের ব্যবহার লিখ।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886" y="1764776"/>
            <a:ext cx="899608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9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4057" y="333756"/>
            <a:ext cx="10957408" cy="5182270"/>
            <a:chOff x="874057" y="333756"/>
            <a:chExt cx="10957408" cy="4630892"/>
          </a:xfrm>
        </p:grpSpPr>
        <p:sp>
          <p:nvSpPr>
            <p:cNvPr id="4" name="TextBox 3"/>
            <p:cNvSpPr txBox="1"/>
            <p:nvPr/>
          </p:nvSpPr>
          <p:spPr>
            <a:xfrm>
              <a:off x="874057" y="591671"/>
              <a:ext cx="10784541" cy="4372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7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</a:p>
            <a:p>
              <a:pPr algn="ctr"/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শামসুদ্দিন </a:t>
              </a:r>
              <a:endParaRPr lang="bn-IN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 ( বিজ্ঞান)</a:t>
              </a:r>
              <a:endParaRPr lang="bn-IN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জে কে এন্ড এইচ কে হাই স্কুল এন্ড কলেজ, হবিগঞ্জ </a:t>
              </a:r>
            </a:p>
            <a:p>
              <a:pPr algn="ctr"/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মোবাইল-০১৭৩৭০৬৩৬৪০</a:t>
              </a:r>
              <a:endParaRPr lang="bn-IN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 descr="Shamsuddin imag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17874" y="333756"/>
              <a:ext cx="2713591" cy="270989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3877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646" y="1089211"/>
            <a:ext cx="1118795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খনিজ সম্পদ- জীবাশ্ম।  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265425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5577" y="5408025"/>
            <a:ext cx="2834640" cy="646331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জৈব  এসিড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1423" y="5434339"/>
            <a:ext cx="2834640" cy="646331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অ্যালকোহল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4114" y="5421087"/>
            <a:ext cx="2834640" cy="646331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অ্যালডিহাইড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6389" y="1567542"/>
            <a:ext cx="2795451" cy="3357155"/>
            <a:chOff x="496389" y="1567542"/>
            <a:chExt cx="2795451" cy="3357155"/>
          </a:xfrm>
        </p:grpSpPr>
        <p:sp>
          <p:nvSpPr>
            <p:cNvPr id="3" name="Can 2"/>
            <p:cNvSpPr/>
            <p:nvPr/>
          </p:nvSpPr>
          <p:spPr>
            <a:xfrm>
              <a:off x="496389" y="1567542"/>
              <a:ext cx="2782388" cy="3304904"/>
            </a:xfrm>
            <a:prstGeom prst="can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CH</a:t>
              </a:r>
              <a:r>
                <a:rPr lang="en-US" sz="3600" baseline="-25000" dirty="0" smtClean="0"/>
                <a:t>3</a:t>
              </a:r>
              <a:r>
                <a:rPr lang="en-US" sz="3600" dirty="0" smtClean="0"/>
                <a:t>-COOH</a:t>
              </a:r>
            </a:p>
            <a:p>
              <a:pPr algn="ctr"/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Can 11"/>
            <p:cNvSpPr/>
            <p:nvPr/>
          </p:nvSpPr>
          <p:spPr>
            <a:xfrm>
              <a:off x="496389" y="3762103"/>
              <a:ext cx="2795451" cy="1162594"/>
            </a:xfrm>
            <a:prstGeom prst="can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36869" y="1632856"/>
            <a:ext cx="2795451" cy="3383281"/>
            <a:chOff x="4336869" y="1632856"/>
            <a:chExt cx="2795451" cy="3383281"/>
          </a:xfrm>
        </p:grpSpPr>
        <p:sp>
          <p:nvSpPr>
            <p:cNvPr id="5" name="Can 4"/>
            <p:cNvSpPr/>
            <p:nvPr/>
          </p:nvSpPr>
          <p:spPr>
            <a:xfrm>
              <a:off x="4336873" y="1632856"/>
              <a:ext cx="2782388" cy="3304904"/>
            </a:xfrm>
            <a:prstGeom prst="can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CH</a:t>
              </a:r>
              <a:r>
                <a:rPr lang="en-US" sz="3600" baseline="-25000" dirty="0" smtClean="0"/>
                <a:t>3 </a:t>
              </a:r>
              <a:r>
                <a:rPr lang="en-US" sz="3600" dirty="0" smtClean="0"/>
                <a:t>-OH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Can 12"/>
            <p:cNvSpPr/>
            <p:nvPr/>
          </p:nvSpPr>
          <p:spPr>
            <a:xfrm>
              <a:off x="4336869" y="3827417"/>
              <a:ext cx="2795451" cy="1188720"/>
            </a:xfrm>
            <a:prstGeom prst="can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334103" y="1750422"/>
            <a:ext cx="2795451" cy="3344092"/>
            <a:chOff x="8334103" y="1750422"/>
            <a:chExt cx="2795451" cy="3344092"/>
          </a:xfrm>
        </p:grpSpPr>
        <p:sp>
          <p:nvSpPr>
            <p:cNvPr id="8" name="Can 7"/>
            <p:cNvSpPr/>
            <p:nvPr/>
          </p:nvSpPr>
          <p:spPr>
            <a:xfrm>
              <a:off x="8334116" y="1750422"/>
              <a:ext cx="2782388" cy="3304904"/>
            </a:xfrm>
            <a:prstGeom prst="can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CH</a:t>
              </a:r>
              <a:r>
                <a:rPr lang="en-US" sz="3600" baseline="-25000" dirty="0" smtClean="0"/>
                <a:t>3</a:t>
              </a:r>
              <a:r>
                <a:rPr lang="en-US" sz="3600" dirty="0" smtClean="0"/>
                <a:t>-CHO</a:t>
              </a:r>
            </a:p>
            <a:p>
              <a:pPr algn="ctr"/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Can 13"/>
            <p:cNvSpPr/>
            <p:nvPr/>
          </p:nvSpPr>
          <p:spPr>
            <a:xfrm>
              <a:off x="8334103" y="3866606"/>
              <a:ext cx="2795451" cy="1227908"/>
            </a:xfrm>
            <a:prstGeom prst="can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532580" y="2218765"/>
            <a:ext cx="8579223" cy="1862048"/>
          </a:xfrm>
          <a:prstGeom prst="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39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224" y="1317812"/>
            <a:ext cx="10085294" cy="3785652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হাইড্রোকার্বন থেকে অ্যালকোহল  অ্যালডিহাইড ও জৈব এসিড প্রস্তুতি। </a:t>
            </a:r>
          </a:p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32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449129"/>
            <a:ext cx="115214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শিখনফল-</a:t>
            </a:r>
          </a:p>
          <a:p>
            <a:pPr>
              <a:lnSpc>
                <a:spcPct val="20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১।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অ্যালকোহল, অ্যালডিহাইড ও জৈব এসিডের সংজ্ঞা বলতে পারবে। </a:t>
            </a:r>
          </a:p>
          <a:p>
            <a:pPr>
              <a:lnSpc>
                <a:spcPct val="20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২। হাইড্রোকার্বন থেকে অ্যালকোহল  অ্যালডিহাইড ও জৈব এসিডের প্রস্তুত করতে পারবে । </a:t>
            </a:r>
          </a:p>
          <a:p>
            <a:pPr>
              <a:lnSpc>
                <a:spcPct val="20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৩। অ্যালকোহল  অ্যালডিহাইড ও জৈব এসিড এর ব্যবহার বলতে পারবে। </a:t>
            </a:r>
          </a:p>
          <a:p>
            <a:pPr>
              <a:lnSpc>
                <a:spcPct val="200000"/>
              </a:lnSpc>
            </a:pP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75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530" y="368613"/>
            <a:ext cx="11847444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IN" sz="2700" b="1" u="sng" dirty="0" smtClean="0">
                <a:latin typeface="NikoshBAN" pitchFamily="2" charset="0"/>
                <a:cs typeface="NikoshBAN" pitchFamily="2" charset="0"/>
              </a:rPr>
              <a:t>কার্যকরী মূলকঃ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অ্যালিফেটিক হাইড্রোকার্বনের যে অংশটি বিক্রিয়ায় অংশগ্রহণ করে তাকে কার্যকরী মূলক বলে।</a:t>
            </a:r>
          </a:p>
          <a:p>
            <a:pPr algn="just">
              <a:lnSpc>
                <a:spcPct val="150000"/>
              </a:lnSpc>
            </a:pP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যেমন-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অ্যালকোহল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-OH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), অ্যালডিহাইড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-CHO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জৈব  এসিড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মূলক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-COOH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 ইত্যাদি।     </a:t>
            </a:r>
            <a:endParaRPr lang="en-US" sz="2700" b="1" u="sng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bn-IN" sz="2700" b="1" u="sng" dirty="0" smtClean="0">
                <a:latin typeface="NikoshBAN" pitchFamily="2" charset="0"/>
                <a:cs typeface="NikoshBAN" pitchFamily="2" charset="0"/>
              </a:rPr>
              <a:t>অ্যালকোহলঃ 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-OH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মূলকযুক্ত অ্যালিফেটিক জৈব যৌগকে অ্যালকোহল বলে ।   </a:t>
            </a:r>
          </a:p>
          <a:p>
            <a:pPr algn="just">
              <a:lnSpc>
                <a:spcPct val="150000"/>
              </a:lnSpc>
            </a:pP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যেমন- মিথানল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3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OH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), ইথানল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3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2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OH</a:t>
            </a:r>
            <a:r>
              <a:rPr lang="bn-IN" sz="2700" dirty="0" smtClean="0"/>
              <a:t>)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, প্রোপানল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3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2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2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OH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)। </a:t>
            </a:r>
          </a:p>
          <a:p>
            <a:pPr algn="just">
              <a:lnSpc>
                <a:spcPct val="150000"/>
              </a:lnSpc>
            </a:pPr>
            <a:r>
              <a:rPr lang="bn-IN" sz="2700" b="1" u="sng" dirty="0" smtClean="0">
                <a:latin typeface="NikoshBAN" pitchFamily="2" charset="0"/>
                <a:cs typeface="NikoshBAN" pitchFamily="2" charset="0"/>
              </a:rPr>
              <a:t>অ্যালডিহাইডঃ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-CHO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মূলকযুক্ত অ্যালিফেটিক জৈব যৌগকে অ্যালডিহাইড বলে । </a:t>
            </a:r>
          </a:p>
          <a:p>
            <a:pPr>
              <a:lnSpc>
                <a:spcPct val="150000"/>
              </a:lnSpc>
            </a:pP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যেমন- মিথান্যাল বা ফরমালডিহাইড 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(HCHO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),ইথান্যাল(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3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CHO)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, প্রোপান্যাল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3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2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CHO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)। </a:t>
            </a:r>
          </a:p>
          <a:p>
            <a:pPr algn="just">
              <a:lnSpc>
                <a:spcPct val="150000"/>
              </a:lnSpc>
            </a:pP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700" b="1" u="sng" dirty="0" smtClean="0">
                <a:latin typeface="NikoshBAN" pitchFamily="2" charset="0"/>
                <a:cs typeface="NikoshBAN" pitchFamily="2" charset="0"/>
              </a:rPr>
              <a:t>জৈব  এসিডঃ</a:t>
            </a:r>
            <a:r>
              <a:rPr lang="en-US" sz="27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-COOH 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মূলকযুক্ত অ্যালিফেটিক জৈব যৌগকে জৈব এসিড বলে । </a:t>
            </a:r>
          </a:p>
          <a:p>
            <a:pPr algn="just">
              <a:lnSpc>
                <a:spcPct val="150000"/>
              </a:lnSpc>
            </a:pP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যেমন- মিথানয়িক এসিড বা ফরমিক এসিড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HCOOH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), ইথানয়িক এসিড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3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COOH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),  প্রোপানইয়িক এসিড (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3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sz="2700" baseline="-25000" dirty="0" smtClean="0"/>
              <a:t>2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COOH</a:t>
            </a:r>
            <a:r>
              <a:rPr lang="bn-IN" sz="2700" dirty="0" smtClean="0">
                <a:latin typeface="NikoshBAN" pitchFamily="2" charset="0"/>
                <a:cs typeface="NikoshBAN" pitchFamily="2" charset="0"/>
              </a:rPr>
              <a:t>)। </a:t>
            </a:r>
          </a:p>
          <a:p>
            <a:pPr algn="just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76167" y="607151"/>
            <a:ext cx="4261885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অ্যালকোহল প্রস্তুতি </a:t>
            </a:r>
            <a:endParaRPr lang="en-US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914399" y="1590262"/>
            <a:ext cx="10614992" cy="4370427"/>
            <a:chOff x="914399" y="1590262"/>
            <a:chExt cx="10614992" cy="4370427"/>
          </a:xfrm>
        </p:grpSpPr>
        <p:sp>
          <p:nvSpPr>
            <p:cNvPr id="4" name="TextBox 3"/>
            <p:cNvSpPr txBox="1"/>
            <p:nvPr/>
          </p:nvSpPr>
          <p:spPr>
            <a:xfrm>
              <a:off x="914399" y="1590262"/>
              <a:ext cx="10614992" cy="4370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প্রস্তুতি - ১ </a:t>
              </a:r>
              <a:endParaRPr lang="en-US" dirty="0" smtClean="0">
                <a:latin typeface="NikoshBAN" pitchFamily="2" charset="0"/>
                <a:cs typeface="NikoshBAN" pitchFamily="2" charset="0"/>
              </a:endParaRPr>
            </a:p>
            <a:p>
              <a:endParaRPr lang="bn-IN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smtClean="0"/>
                <a:t>R-CH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CH</a:t>
              </a:r>
              <a:r>
                <a:rPr lang="en-US" sz="2800" baseline="-25000" dirty="0" smtClean="0"/>
                <a:t>3</a:t>
              </a:r>
              <a:r>
                <a:rPr lang="en-US" sz="2800" dirty="0" smtClean="0"/>
                <a:t> + Br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                  R-CH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Br + </a:t>
              </a:r>
              <a:r>
                <a:rPr lang="en-US" sz="2800" dirty="0" err="1" smtClean="0"/>
                <a:t>HBr</a:t>
              </a:r>
              <a:endParaRPr lang="en-US" sz="2800" dirty="0" smtClean="0"/>
            </a:p>
            <a:p>
              <a:endParaRPr lang="en-US" sz="2800" dirty="0" smtClean="0"/>
            </a:p>
            <a:p>
              <a:endParaRPr lang="en-US" sz="2800" dirty="0" smtClean="0"/>
            </a:p>
            <a:p>
              <a:r>
                <a:rPr lang="en-US" sz="2800" dirty="0" smtClean="0"/>
                <a:t> R-CH=CH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 +</a:t>
              </a:r>
              <a:r>
                <a:rPr lang="en-US" sz="2800" dirty="0" err="1" smtClean="0"/>
                <a:t>HBr</a:t>
              </a:r>
              <a:r>
                <a:rPr lang="en-US" sz="2800" dirty="0" smtClean="0"/>
                <a:t>                     R-CH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Br</a:t>
              </a:r>
            </a:p>
            <a:p>
              <a:endParaRPr lang="en-US" sz="2800" dirty="0" smtClean="0"/>
            </a:p>
            <a:p>
              <a:endParaRPr lang="en-US" sz="2800" dirty="0" smtClean="0"/>
            </a:p>
            <a:p>
              <a:r>
                <a:rPr lang="en-US" sz="2800" dirty="0" smtClean="0"/>
                <a:t>R-CH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Br + </a:t>
              </a:r>
              <a:r>
                <a:rPr lang="en-US" sz="2800" dirty="0" err="1" smtClean="0"/>
                <a:t>NaOH</a:t>
              </a:r>
              <a:r>
                <a:rPr lang="en-US" sz="2800" dirty="0" smtClean="0"/>
                <a:t>(</a:t>
              </a:r>
              <a:r>
                <a:rPr lang="en-US" sz="2800" dirty="0" err="1" smtClean="0"/>
                <a:t>aq</a:t>
              </a:r>
              <a:r>
                <a:rPr lang="en-US" sz="2800" dirty="0" smtClean="0"/>
                <a:t>)                    R-CH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-CH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-OH  +  </a:t>
              </a:r>
              <a:r>
                <a:rPr lang="en-US" sz="2800" dirty="0" err="1" smtClean="0"/>
                <a:t>NaBr</a:t>
              </a:r>
              <a:endParaRPr lang="en-US" sz="2800" dirty="0" smtClean="0"/>
            </a:p>
            <a:p>
              <a:r>
                <a:rPr lang="en-US" sz="2800" dirty="0" smtClean="0"/>
                <a:t> </a:t>
              </a:r>
            </a:p>
            <a:p>
              <a:r>
                <a:rPr lang="en-US" baseline="-25000" dirty="0" smtClean="0"/>
                <a:t>                             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737111" y="2411895"/>
              <a:ext cx="96740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068414" y="3697357"/>
              <a:ext cx="96740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420137" y="5035827"/>
              <a:ext cx="96740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75652" y="1843878"/>
              <a:ext cx="488259" cy="606115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53948" y="3246783"/>
              <a:ext cx="648313" cy="344555"/>
            </a:xfrm>
            <a:prstGeom prst="rect">
              <a:avLst/>
            </a:prstGeom>
            <a:noFill/>
          </p:spPr>
        </p:pic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429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909</TotalTime>
  <Words>331</Words>
  <Application>Microsoft Office PowerPoint</Application>
  <PresentationFormat>Custom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Ac</cp:lastModifiedBy>
  <cp:revision>142</cp:revision>
  <dcterms:created xsi:type="dcterms:W3CDTF">2016-10-08T15:19:10Z</dcterms:created>
  <dcterms:modified xsi:type="dcterms:W3CDTF">2021-06-09T13:46:21Z</dcterms:modified>
</cp:coreProperties>
</file>