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71" r:id="rId7"/>
    <p:sldId id="261" r:id="rId8"/>
    <p:sldId id="272" r:id="rId9"/>
    <p:sldId id="262" r:id="rId10"/>
    <p:sldId id="263" r:id="rId11"/>
    <p:sldId id="264" r:id="rId12"/>
    <p:sldId id="265" r:id="rId13"/>
    <p:sldId id="270" r:id="rId14"/>
    <p:sldId id="266" r:id="rId15"/>
    <p:sldId id="273" r:id="rId16"/>
    <p:sldId id="267" r:id="rId17"/>
    <p:sldId id="269" r:id="rId18"/>
    <p:sldId id="268"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01A998-2527-490C-89AA-6DDB7AF259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FCDAA9-EFDB-40E9-A4CA-F2620EF43ECB}">
      <dgm:prSet custT="1"/>
      <dgm:spPr>
        <a:solidFill>
          <a:schemeClr val="tx1"/>
        </a:solidFill>
        <a:ln>
          <a:solidFill>
            <a:schemeClr val="tx1"/>
          </a:solidFill>
        </a:ln>
      </dgm:spPr>
      <dgm:t>
        <a:bodyPr anchor="t"/>
        <a:lstStyle/>
        <a:p>
          <a:pPr rtl="0"/>
          <a:r>
            <a:rPr lang="en-US" sz="2400" dirty="0" smtClean="0"/>
            <a:t> If there is no tree one day our country will turn into a desert. We will lose our                         ecological balance</a:t>
          </a:r>
          <a:endParaRPr lang="en-US" sz="2400" dirty="0"/>
        </a:p>
      </dgm:t>
    </dgm:pt>
    <dgm:pt modelId="{7F8EB87C-EBDA-4F11-91BE-E2F7CCD18E4E}" type="parTrans" cxnId="{F1BD4A9A-DA58-487F-A4BF-8A086AE122C7}">
      <dgm:prSet/>
      <dgm:spPr/>
      <dgm:t>
        <a:bodyPr/>
        <a:lstStyle/>
        <a:p>
          <a:endParaRPr lang="en-US"/>
        </a:p>
      </dgm:t>
    </dgm:pt>
    <dgm:pt modelId="{B5CC2B31-5F6F-4A14-9539-74E597DD251F}" type="sibTrans" cxnId="{F1BD4A9A-DA58-487F-A4BF-8A086AE122C7}">
      <dgm:prSet/>
      <dgm:spPr/>
      <dgm:t>
        <a:bodyPr/>
        <a:lstStyle/>
        <a:p>
          <a:endParaRPr lang="en-US"/>
        </a:p>
      </dgm:t>
    </dgm:pt>
    <dgm:pt modelId="{8E691520-A6CE-43BA-9DCC-2546DCE30BA6}" type="pres">
      <dgm:prSet presAssocID="{2901A998-2527-490C-89AA-6DDB7AF25952}" presName="linear" presStyleCnt="0">
        <dgm:presLayoutVars>
          <dgm:animLvl val="lvl"/>
          <dgm:resizeHandles val="exact"/>
        </dgm:presLayoutVars>
      </dgm:prSet>
      <dgm:spPr/>
      <dgm:t>
        <a:bodyPr/>
        <a:lstStyle/>
        <a:p>
          <a:endParaRPr lang="en-US"/>
        </a:p>
      </dgm:t>
    </dgm:pt>
    <dgm:pt modelId="{0A0CCBF4-4385-4D8D-B961-F719EC5D61B0}" type="pres">
      <dgm:prSet presAssocID="{CDFCDAA9-EFDB-40E9-A4CA-F2620EF43ECB}" presName="parentText" presStyleLbl="node1" presStyleIdx="0" presStyleCnt="1" custScaleY="117769" custLinFactNeighborX="-52165" custLinFactNeighborY="-37934">
        <dgm:presLayoutVars>
          <dgm:chMax val="0"/>
          <dgm:bulletEnabled val="1"/>
        </dgm:presLayoutVars>
      </dgm:prSet>
      <dgm:spPr/>
      <dgm:t>
        <a:bodyPr/>
        <a:lstStyle/>
        <a:p>
          <a:endParaRPr lang="en-US"/>
        </a:p>
      </dgm:t>
    </dgm:pt>
  </dgm:ptLst>
  <dgm:cxnLst>
    <dgm:cxn modelId="{2A480D8C-5E61-4A00-BF8B-F7D937CE903E}" type="presOf" srcId="{2901A998-2527-490C-89AA-6DDB7AF25952}" destId="{8E691520-A6CE-43BA-9DCC-2546DCE30BA6}" srcOrd="0" destOrd="0" presId="urn:microsoft.com/office/officeart/2005/8/layout/vList2"/>
    <dgm:cxn modelId="{F1BD4A9A-DA58-487F-A4BF-8A086AE122C7}" srcId="{2901A998-2527-490C-89AA-6DDB7AF25952}" destId="{CDFCDAA9-EFDB-40E9-A4CA-F2620EF43ECB}" srcOrd="0" destOrd="0" parTransId="{7F8EB87C-EBDA-4F11-91BE-E2F7CCD18E4E}" sibTransId="{B5CC2B31-5F6F-4A14-9539-74E597DD251F}"/>
    <dgm:cxn modelId="{1CC97E25-4780-4EB0-9960-F4392F7F0546}" type="presOf" srcId="{CDFCDAA9-EFDB-40E9-A4CA-F2620EF43ECB}" destId="{0A0CCBF4-4385-4D8D-B961-F719EC5D61B0}" srcOrd="0" destOrd="0" presId="urn:microsoft.com/office/officeart/2005/8/layout/vList2"/>
    <dgm:cxn modelId="{A6D64E19-47F5-430C-BBEE-EF7983E7A279}" type="presParOf" srcId="{8E691520-A6CE-43BA-9DCC-2546DCE30BA6}" destId="{0A0CCBF4-4385-4D8D-B961-F719EC5D61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AF1DB-BED2-47FB-A76D-A9A3023CD30D}"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239389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F1DB-BED2-47FB-A76D-A9A3023CD30D}"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286889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F1DB-BED2-47FB-A76D-A9A3023CD30D}"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02291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F1DB-BED2-47FB-A76D-A9A3023CD30D}"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07984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AF1DB-BED2-47FB-A76D-A9A3023CD30D}"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201379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AF1DB-BED2-47FB-A76D-A9A3023CD30D}"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47014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AF1DB-BED2-47FB-A76D-A9A3023CD30D}"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44097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AF1DB-BED2-47FB-A76D-A9A3023CD30D}"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2440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AF1DB-BED2-47FB-A76D-A9A3023CD30D}"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354358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AF1DB-BED2-47FB-A76D-A9A3023CD30D}"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4203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AF1DB-BED2-47FB-A76D-A9A3023CD30D}"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FB1A0-84BD-4F7C-A5F4-C7FD634CAF90}" type="slidenum">
              <a:rPr lang="en-US" smtClean="0"/>
              <a:t>‹#›</a:t>
            </a:fld>
            <a:endParaRPr lang="en-US"/>
          </a:p>
        </p:txBody>
      </p:sp>
    </p:spTree>
    <p:extLst>
      <p:ext uri="{BB962C8B-B14F-4D97-AF65-F5344CB8AC3E}">
        <p14:creationId xmlns:p14="http://schemas.microsoft.com/office/powerpoint/2010/main" val="7830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AF1DB-BED2-47FB-A76D-A9A3023CD30D}" type="datetimeFigureOut">
              <a:rPr lang="en-US" smtClean="0"/>
              <a:t>6/8/2021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FB1A0-84BD-4F7C-A5F4-C7FD634CAF90}" type="slidenum">
              <a:rPr lang="en-US" smtClean="0"/>
              <a:t>‹#›</a:t>
            </a:fld>
            <a:endParaRPr lang="en-US"/>
          </a:p>
        </p:txBody>
      </p:sp>
    </p:spTree>
    <p:extLst>
      <p:ext uri="{BB962C8B-B14F-4D97-AF65-F5344CB8AC3E}">
        <p14:creationId xmlns:p14="http://schemas.microsoft.com/office/powerpoint/2010/main" val="98341842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16057"/>
          <a:stretch/>
        </p:blipFill>
        <p:spPr>
          <a:xfrm>
            <a:off x="-600503" y="0"/>
            <a:ext cx="12895666" cy="8127547"/>
          </a:xfrm>
          <a:prstGeom prst="rect">
            <a:avLst/>
          </a:prstGeom>
        </p:spPr>
      </p:pic>
      <p:sp>
        <p:nvSpPr>
          <p:cNvPr id="6" name="TextBox 5"/>
          <p:cNvSpPr txBox="1"/>
          <p:nvPr/>
        </p:nvSpPr>
        <p:spPr>
          <a:xfrm>
            <a:off x="-341194" y="641445"/>
            <a:ext cx="11464119" cy="2593074"/>
          </a:xfrm>
          <a:prstGeom prst="rect">
            <a:avLst/>
          </a:prstGeom>
          <a:noFill/>
        </p:spPr>
        <p:txBody>
          <a:bodyPr wrap="square" rtlCol="0">
            <a:prstTxWarp prst="textChevronInverted">
              <a:avLst/>
            </a:prstTxWarp>
            <a:spAutoFit/>
          </a:bodyPr>
          <a:lstStyle/>
          <a:p>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Welcome</a:t>
            </a:r>
            <a:r>
              <a:rPr lang="en-US"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 everybody</a:t>
            </a:r>
            <a:endPar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6906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b="13702"/>
          <a:stretch/>
        </p:blipFill>
        <p:spPr>
          <a:xfrm>
            <a:off x="6927" y="19050"/>
            <a:ext cx="11887200" cy="6838950"/>
          </a:xfrm>
          <a:prstGeom prst="rect">
            <a:avLst/>
          </a:prstGeom>
        </p:spPr>
      </p:pic>
      <p:sp>
        <p:nvSpPr>
          <p:cNvPr id="3" name="Oval 2"/>
          <p:cNvSpPr/>
          <p:nvPr/>
        </p:nvSpPr>
        <p:spPr>
          <a:xfrm>
            <a:off x="341194" y="5479576"/>
            <a:ext cx="10194877" cy="1378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pc="-100" dirty="0">
                <a:latin typeface="Book Antiqua" pitchFamily="18" charset="0"/>
              </a:rPr>
              <a:t>We cannot think a healthy environment without tree.</a:t>
            </a:r>
          </a:p>
        </p:txBody>
      </p:sp>
    </p:spTree>
    <p:extLst>
      <p:ext uri="{BB962C8B-B14F-4D97-AF65-F5344CB8AC3E}">
        <p14:creationId xmlns:p14="http://schemas.microsoft.com/office/powerpoint/2010/main" val="34583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3462"/>
          <a:stretch/>
        </p:blipFill>
        <p:spPr>
          <a:xfrm>
            <a:off x="-14514" y="0"/>
            <a:ext cx="11887200" cy="6858000"/>
          </a:xfrm>
          <a:prstGeom prst="rect">
            <a:avLst/>
          </a:prstGeom>
        </p:spPr>
      </p:pic>
      <p:sp>
        <p:nvSpPr>
          <p:cNvPr id="3" name="Oval Callout 2"/>
          <p:cNvSpPr/>
          <p:nvPr/>
        </p:nvSpPr>
        <p:spPr>
          <a:xfrm>
            <a:off x="306209" y="5732060"/>
            <a:ext cx="10290412" cy="11259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C000"/>
                </a:solidFill>
                <a:latin typeface="Book Antiqua" pitchFamily="18" charset="0"/>
              </a:rPr>
              <a:t>Trees are </a:t>
            </a:r>
            <a:r>
              <a:rPr lang="en-US" sz="3200" b="1" dirty="0">
                <a:solidFill>
                  <a:srgbClr val="FFC000"/>
                </a:solidFill>
                <a:latin typeface="Book Antiqua" pitchFamily="18" charset="0"/>
              </a:rPr>
              <a:t>our most intimate </a:t>
            </a:r>
            <a:r>
              <a:rPr lang="en-US" sz="3200" b="1" dirty="0" smtClean="0">
                <a:solidFill>
                  <a:srgbClr val="FFC000"/>
                </a:solidFill>
                <a:latin typeface="Book Antiqua" pitchFamily="18" charset="0"/>
              </a:rPr>
              <a:t>friends.</a:t>
            </a:r>
            <a:endParaRPr lang="en-US" sz="3200" b="1" dirty="0">
              <a:solidFill>
                <a:srgbClr val="FFC000"/>
              </a:solidFill>
              <a:latin typeface="Book Antiqua" pitchFamily="18" charset="0"/>
            </a:endParaRPr>
          </a:p>
        </p:txBody>
      </p:sp>
    </p:spTree>
    <p:extLst>
      <p:ext uri="{BB962C8B-B14F-4D97-AF65-F5344CB8AC3E}">
        <p14:creationId xmlns:p14="http://schemas.microsoft.com/office/powerpoint/2010/main" val="1488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2553" t="4105" r="7793" b="-4105"/>
          <a:stretch/>
        </p:blipFill>
        <p:spPr>
          <a:xfrm>
            <a:off x="5627499" y="3448980"/>
            <a:ext cx="6080492" cy="327936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277" y="3474308"/>
            <a:ext cx="5186222" cy="31039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27499" y="126343"/>
            <a:ext cx="6080492" cy="356918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277" y="126344"/>
            <a:ext cx="5181600" cy="3553790"/>
          </a:xfrm>
          <a:prstGeom prst="rect">
            <a:avLst/>
          </a:prstGeom>
        </p:spPr>
      </p:pic>
      <p:sp>
        <p:nvSpPr>
          <p:cNvPr id="6" name="Flowchart: Terminator 5"/>
          <p:cNvSpPr/>
          <p:nvPr/>
        </p:nvSpPr>
        <p:spPr>
          <a:xfrm>
            <a:off x="0" y="5622879"/>
            <a:ext cx="12192000" cy="110546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Book Antiqua" pitchFamily="18" charset="0"/>
              </a:rPr>
              <a:t>They provide </a:t>
            </a:r>
            <a:r>
              <a:rPr lang="en-US" sz="3200" b="1" dirty="0">
                <a:latin typeface="Book Antiqua" pitchFamily="18" charset="0"/>
              </a:rPr>
              <a:t>us with shed, food, medicine and furniture.</a:t>
            </a:r>
            <a:endParaRPr lang="en-US" sz="3200" b="1" dirty="0">
              <a:solidFill>
                <a:schemeClr val="tx1"/>
              </a:solidFill>
              <a:latin typeface="Book Antiqua" pitchFamily="18" charset="0"/>
            </a:endParaRPr>
          </a:p>
          <a:p>
            <a:pPr algn="ctr"/>
            <a:endParaRPr lang="en-US" dirty="0"/>
          </a:p>
        </p:txBody>
      </p:sp>
    </p:spTree>
    <p:extLst>
      <p:ext uri="{BB962C8B-B14F-4D97-AF65-F5344CB8AC3E}">
        <p14:creationId xmlns:p14="http://schemas.microsoft.com/office/powerpoint/2010/main" val="19798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000" fill="hold"/>
                                        <p:tgtEl>
                                          <p:spTgt spid="3"/>
                                        </p:tgtEl>
                                        <p:attrNameLst>
                                          <p:attrName>ppt_x</p:attrName>
                                        </p:attrNameLst>
                                      </p:cBhvr>
                                      <p:tavLst>
                                        <p:tav tm="0">
                                          <p:val>
                                            <p:strVal val="1+#ppt_w/2"/>
                                          </p:val>
                                        </p:tav>
                                        <p:tav tm="100000">
                                          <p:val>
                                            <p:strVal val="#ppt_x"/>
                                          </p:val>
                                        </p:tav>
                                      </p:tavLst>
                                    </p:anim>
                                    <p:anim calcmode="lin" valueType="num">
                                      <p:cBhvr additive="base">
                                        <p:cTn id="19" dur="2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0" fill="hold"/>
                                        <p:tgtEl>
                                          <p:spTgt spid="2"/>
                                        </p:tgtEl>
                                        <p:attrNameLst>
                                          <p:attrName>ppt_x</p:attrName>
                                        </p:attrNameLst>
                                      </p:cBhvr>
                                      <p:tavLst>
                                        <p:tav tm="0">
                                          <p:val>
                                            <p:strVal val="0-#ppt_w/2"/>
                                          </p:val>
                                        </p:tav>
                                        <p:tav tm="100000">
                                          <p:val>
                                            <p:strVal val="#ppt_x"/>
                                          </p:val>
                                        </p:tav>
                                      </p:tavLst>
                                    </p:anim>
                                    <p:anim calcmode="lin" valueType="num">
                                      <p:cBhvr additive="base">
                                        <p:cTn id="24"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heel(1)">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450" y="1637731"/>
            <a:ext cx="4770765" cy="52202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1504"/>
            <a:ext cx="4258101" cy="5056495"/>
          </a:xfrm>
          <a:prstGeom prst="rect">
            <a:avLst/>
          </a:prstGeom>
        </p:spPr>
      </p:pic>
      <p:sp>
        <p:nvSpPr>
          <p:cNvPr id="4" name="Rectangle 3"/>
          <p:cNvSpPr/>
          <p:nvPr/>
        </p:nvSpPr>
        <p:spPr>
          <a:xfrm>
            <a:off x="0" y="0"/>
            <a:ext cx="11969087" cy="18015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They give shelter to the birds and wild animals.</a:t>
            </a:r>
            <a:endParaRPr lang="en-US" sz="48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a:ext>
            </a:extLst>
          </a:blip>
          <a:srcRect l="16934" t="8817"/>
          <a:stretch/>
        </p:blipFill>
        <p:spPr>
          <a:xfrm>
            <a:off x="8274079" y="1801504"/>
            <a:ext cx="3695008" cy="5056495"/>
          </a:xfrm>
          <a:prstGeom prst="rect">
            <a:avLst/>
          </a:prstGeom>
          <a:ln>
            <a:solidFill>
              <a:schemeClr val="bg1"/>
            </a:solidFill>
          </a:ln>
        </p:spPr>
      </p:pic>
    </p:spTree>
    <p:extLst>
      <p:ext uri="{BB962C8B-B14F-4D97-AF65-F5344CB8AC3E}">
        <p14:creationId xmlns:p14="http://schemas.microsoft.com/office/powerpoint/2010/main" val="219945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707"/>
            <a:ext cx="12191999" cy="6300875"/>
          </a:xfrm>
          <a:prstGeom prst="rect">
            <a:avLst/>
          </a:prstGeom>
        </p:spPr>
      </p:pic>
      <p:sp>
        <p:nvSpPr>
          <p:cNvPr id="3" name="Rectangle 2"/>
          <p:cNvSpPr/>
          <p:nvPr/>
        </p:nvSpPr>
        <p:spPr>
          <a:xfrm>
            <a:off x="0" y="0"/>
            <a:ext cx="12192000" cy="11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They receive carbon dioxides from the atmosphere and relies oxygen. No animal can live without oxygen</a:t>
            </a:r>
            <a:endParaRPr lang="en-US" sz="4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9075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500" b="1" dirty="0" smtClean="0">
                <a:ln w="13462">
                  <a:solidFill>
                    <a:schemeClr val="bg1"/>
                  </a:solidFill>
                  <a:prstDash val="solid"/>
                </a:ln>
                <a:solidFill>
                  <a:srgbClr val="FFFF00"/>
                </a:solidFill>
                <a:effectLst>
                  <a:outerShdw dist="38100" dir="2700000" algn="bl" rotWithShape="0">
                    <a:schemeClr val="accent5"/>
                  </a:outerShdw>
                </a:effectLst>
              </a:rPr>
              <a:t>What is deforestation?</a:t>
            </a:r>
            <a:endParaRPr lang="en-US" sz="11500" b="1" dirty="0">
              <a:ln w="13462">
                <a:solidFill>
                  <a:schemeClr val="bg1"/>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941904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04009"/>
            <a:ext cx="12192000" cy="5753991"/>
            <a:chOff x="0" y="851525"/>
            <a:chExt cx="12192000" cy="6122652"/>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1527"/>
              <a:ext cx="6105368" cy="6122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5987989" y="851525"/>
              <a:ext cx="6204011" cy="6122651"/>
            </a:xfrm>
            <a:prstGeom prst="rect">
              <a:avLst/>
            </a:prstGeom>
          </p:spPr>
        </p:pic>
      </p:grpSp>
      <p:sp>
        <p:nvSpPr>
          <p:cNvPr id="2" name="Rectangle 1"/>
          <p:cNvSpPr/>
          <p:nvPr/>
        </p:nvSpPr>
        <p:spPr>
          <a:xfrm>
            <a:off x="0" y="1"/>
            <a:ext cx="12192000" cy="110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smtClean="0">
                <a:ln w="13462">
                  <a:solidFill>
                    <a:schemeClr val="bg1"/>
                  </a:solidFill>
                  <a:prstDash val="solid"/>
                </a:ln>
                <a:solidFill>
                  <a:srgbClr val="FFFF00"/>
                </a:solidFill>
                <a:effectLst>
                  <a:outerShdw dist="38100" dir="2700000" algn="bl" rotWithShape="0">
                    <a:schemeClr val="accent5"/>
                  </a:outerShdw>
                </a:effectLst>
              </a:rPr>
              <a:t>Deforestation means cutting down trees randomly without any consideration</a:t>
            </a:r>
            <a:r>
              <a:rPr lang="en-US" sz="2800" b="1" dirty="0" smtClean="0">
                <a:ln w="13462">
                  <a:solidFill>
                    <a:schemeClr val="bg1"/>
                  </a:solidFill>
                  <a:prstDash val="solid"/>
                </a:ln>
                <a:solidFill>
                  <a:srgbClr val="FFFF00"/>
                </a:solidFill>
                <a:effectLst>
                  <a:outerShdw dist="38100" dir="2700000" algn="bl" rotWithShape="0">
                    <a:schemeClr val="accent5"/>
                  </a:outerShdw>
                </a:effectLst>
              </a:rPr>
              <a:t>.</a:t>
            </a:r>
            <a:endParaRPr lang="en-US" sz="2800" b="1" dirty="0">
              <a:ln w="13462">
                <a:solidFill>
                  <a:schemeClr val="bg1"/>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31799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3254" t="31957" r="25912" b="14656"/>
          <a:stretch/>
        </p:blipFill>
        <p:spPr>
          <a:xfrm>
            <a:off x="6096001" y="1371600"/>
            <a:ext cx="5562599" cy="5486400"/>
          </a:xfrm>
          <a:prstGeom prst="rect">
            <a:avLst/>
          </a:prstGeom>
          <a:ln>
            <a:solidFill>
              <a:schemeClr val="bg1"/>
            </a:solidFill>
          </a:ln>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71600"/>
            <a:ext cx="6096001" cy="5486400"/>
          </a:xfrm>
          <a:prstGeom prst="rect">
            <a:avLst/>
          </a:prstGeom>
          <a:ln>
            <a:solidFill>
              <a:schemeClr val="bg1"/>
            </a:solidFill>
          </a:ln>
        </p:spPr>
      </p:pic>
      <p:sp>
        <p:nvSpPr>
          <p:cNvPr id="4" name="Rectangle 3"/>
          <p:cNvSpPr/>
          <p:nvPr/>
        </p:nvSpPr>
        <p:spPr>
          <a:xfrm>
            <a:off x="0" y="109183"/>
            <a:ext cx="11546006" cy="1180531"/>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ln w="6600">
                  <a:solidFill>
                    <a:schemeClr val="accent2"/>
                  </a:solidFill>
                  <a:prstDash val="solid"/>
                </a:ln>
                <a:solidFill>
                  <a:srgbClr val="FFFF00"/>
                </a:solidFill>
                <a:effectLst>
                  <a:outerShdw dist="38100" dir="2700000" algn="tl" rotWithShape="0">
                    <a:schemeClr val="accent2"/>
                  </a:outerShdw>
                </a:effectLst>
              </a:rPr>
              <a:t>Because of deforestation we are losing our forest area. Birds and wild animals are losing their living place and many will animals are being vanished</a:t>
            </a:r>
            <a:r>
              <a:rPr lang="en-US" dirty="0" smtClean="0"/>
              <a:t>.</a:t>
            </a:r>
            <a:endParaRPr lang="en-US" dirty="0"/>
          </a:p>
        </p:txBody>
      </p:sp>
    </p:spTree>
    <p:extLst>
      <p:ext uri="{BB962C8B-B14F-4D97-AF65-F5344CB8AC3E}">
        <p14:creationId xmlns:p14="http://schemas.microsoft.com/office/powerpoint/2010/main" val="40091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0" y="1555845"/>
            <a:ext cx="12192000" cy="5302155"/>
          </a:xfrm>
          <a:prstGeom prst="rect">
            <a:avLst/>
          </a:prstGeom>
        </p:spPr>
      </p:pic>
      <p:graphicFrame>
        <p:nvGraphicFramePr>
          <p:cNvPr id="4" name="Diagram 3"/>
          <p:cNvGraphicFramePr/>
          <p:nvPr>
            <p:extLst>
              <p:ext uri="{D42A27DB-BD31-4B8C-83A1-F6EECF244321}">
                <p14:modId xmlns:p14="http://schemas.microsoft.com/office/powerpoint/2010/main" val="1985058441"/>
              </p:ext>
            </p:extLst>
          </p:nvPr>
        </p:nvGraphicFramePr>
        <p:xfrm>
          <a:off x="805220" y="122831"/>
          <a:ext cx="9935568" cy="1433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308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6609" y="1409114"/>
            <a:ext cx="3917312" cy="3162886"/>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r="19137"/>
          <a:stretch/>
        </p:blipFill>
        <p:spPr>
          <a:xfrm>
            <a:off x="4043921" y="1409114"/>
            <a:ext cx="3657599" cy="3162886"/>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138" t="25114" r="42354" b="19648"/>
          <a:stretch/>
        </p:blipFill>
        <p:spPr>
          <a:xfrm>
            <a:off x="7716034" y="1409114"/>
            <a:ext cx="4475966" cy="3162886"/>
          </a:xfrm>
          <a:prstGeom prst="rect">
            <a:avLst/>
          </a:prstGeom>
        </p:spPr>
      </p:pic>
      <p:sp>
        <p:nvSpPr>
          <p:cNvPr id="5" name="Rectangle 4"/>
          <p:cNvSpPr/>
          <p:nvPr/>
        </p:nvSpPr>
        <p:spPr>
          <a:xfrm>
            <a:off x="126608" y="0"/>
            <a:ext cx="12065391" cy="14091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a:solidFill>
                  <a:schemeClr val="bg1"/>
                </a:solidFill>
                <a:latin typeface="Book Antiqua" pitchFamily="18" charset="0"/>
              </a:rPr>
              <a:t>What should be our duty now?</a:t>
            </a:r>
          </a:p>
          <a:p>
            <a:pPr algn="ctr"/>
            <a:endParaRPr lang="en-US" sz="4800" dirty="0"/>
          </a:p>
        </p:txBody>
      </p:sp>
      <p:sp>
        <p:nvSpPr>
          <p:cNvPr id="6" name="Rectangle 5"/>
          <p:cNvSpPr/>
          <p:nvPr/>
        </p:nvSpPr>
        <p:spPr>
          <a:xfrm>
            <a:off x="126609" y="4839286"/>
            <a:ext cx="12065391" cy="201871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3200" b="1" dirty="0">
                <a:solidFill>
                  <a:schemeClr val="bg1"/>
                </a:solidFill>
                <a:latin typeface="Book Antiqua" pitchFamily="18" charset="0"/>
              </a:rPr>
              <a:t>That’s why we should plant trees more and more in any blank space like open and unused place, by the side of the house, roads, high ways, by the side of schools, colleges and offices to ensure a happy ,healthy and fresh environment.</a:t>
            </a:r>
            <a:endParaRPr lang="en-US" sz="3200" b="1" dirty="0">
              <a:solidFill>
                <a:schemeClr val="bg1"/>
              </a:solidFill>
            </a:endParaRPr>
          </a:p>
        </p:txBody>
      </p:sp>
    </p:spTree>
    <p:extLst>
      <p:ext uri="{BB962C8B-B14F-4D97-AF65-F5344CB8AC3E}">
        <p14:creationId xmlns:p14="http://schemas.microsoft.com/office/powerpoint/2010/main" val="21072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1728" y="314135"/>
            <a:ext cx="11820272" cy="1091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1728" y="146777"/>
            <a:ext cx="10380260" cy="1325563"/>
          </a:xfrm>
          <a:solidFill>
            <a:srgbClr val="C00000"/>
          </a:solidFill>
          <a:scene3d>
            <a:camera prst="orthographicFront"/>
            <a:lightRig rig="threePt" dir="t"/>
          </a:scene3d>
          <a:sp3d>
            <a:bevelT w="165100" prst="coolSlant"/>
          </a:sp3d>
        </p:spPr>
        <p:txBody>
          <a:bodyPr/>
          <a:lstStyle/>
          <a:p>
            <a:r>
              <a:rPr lang="en-US" dirty="0" smtClean="0"/>
              <a:t>                                               </a:t>
            </a:r>
            <a:r>
              <a:rPr lang="en-US" dirty="0" smtClean="0">
                <a:ln w="0"/>
                <a:effectLst>
                  <a:outerShdw blurRad="38100" dist="19050" dir="2700000" algn="tl" rotWithShape="0">
                    <a:schemeClr val="dk1">
                      <a:alpha val="40000"/>
                    </a:schemeClr>
                  </a:outerShdw>
                </a:effectLst>
              </a:rPr>
              <a:t>Introduction</a:t>
            </a:r>
            <a:endParaRPr lang="en-US" dirty="0">
              <a:ln w="0"/>
              <a:effectLst>
                <a:outerShdw blurRad="38100" dist="19050" dir="2700000" algn="tl" rotWithShape="0">
                  <a:schemeClr val="dk1">
                    <a:alpha val="40000"/>
                  </a:schemeClr>
                </a:outerShdw>
              </a:effectLst>
            </a:endParaRPr>
          </a:p>
        </p:txBody>
      </p:sp>
      <p:sp>
        <p:nvSpPr>
          <p:cNvPr id="4" name="Content Placeholder 3"/>
          <p:cNvSpPr>
            <a:spLocks noGrp="1"/>
          </p:cNvSpPr>
          <p:nvPr>
            <p:ph sz="half" idx="2"/>
          </p:nvPr>
        </p:nvSpPr>
        <p:spPr>
          <a:xfrm>
            <a:off x="5181600" y="1064762"/>
            <a:ext cx="7514316" cy="5401054"/>
          </a:xfrm>
          <a:solidFill>
            <a:srgbClr val="92D050"/>
          </a:solidFill>
          <a:ln>
            <a:solidFill>
              <a:schemeClr val="accent1"/>
            </a:solidFill>
          </a:ln>
          <a:scene3d>
            <a:camera prst="isometricOffAxis1Right"/>
            <a:lightRig rig="threePt" dir="t"/>
          </a:scene3d>
        </p:spPr>
        <p:txBody>
          <a:bodyPr>
            <a:scene3d>
              <a:camera prst="orthographicFront"/>
              <a:lightRig rig="flat" dir="t"/>
            </a:scene3d>
          </a:bodyPr>
          <a:lstStyle/>
          <a:p>
            <a:endParaRPr lang="en-US" dirty="0" smtClean="0"/>
          </a:p>
          <a:p>
            <a:endParaRPr lang="en-US" dirty="0"/>
          </a:p>
          <a:p>
            <a:endParaRPr lang="en-US" sz="4800" dirty="0" smtClean="0"/>
          </a:p>
          <a:p>
            <a:endParaRPr lang="en-US" dirty="0"/>
          </a:p>
          <a:p>
            <a:r>
              <a:rPr lang="en-US" dirty="0" smtClean="0">
                <a:solidFill>
                  <a:srgbClr val="002060"/>
                </a:solidFill>
              </a:rPr>
              <a:t>        </a:t>
            </a:r>
            <a:r>
              <a:rPr lang="en-US" sz="5400" dirty="0" smtClean="0">
                <a:solidFill>
                  <a:srgbClr val="002060"/>
                </a:solidFill>
              </a:rPr>
              <a:t>Class: Nine- Ten</a:t>
            </a:r>
          </a:p>
          <a:p>
            <a:r>
              <a:rPr lang="en-US" sz="5400" dirty="0" smtClean="0">
                <a:solidFill>
                  <a:srgbClr val="002060"/>
                </a:solidFill>
              </a:rPr>
              <a:t>    English Second Paper</a:t>
            </a:r>
            <a:endParaRPr lang="en-US" sz="5400" dirty="0">
              <a:solidFill>
                <a:srgbClr val="002060"/>
              </a:solidFill>
            </a:endParaRPr>
          </a:p>
        </p:txBody>
      </p:sp>
      <p:sp>
        <p:nvSpPr>
          <p:cNvPr id="6" name="Rectangle 5"/>
          <p:cNvSpPr/>
          <p:nvPr/>
        </p:nvSpPr>
        <p:spPr>
          <a:xfrm>
            <a:off x="109182" y="4539056"/>
            <a:ext cx="5181600" cy="26636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Gias Uddin</a:t>
            </a:r>
          </a:p>
          <a:p>
            <a:pPr algn="ctr"/>
            <a:r>
              <a:rPr lang="en-US" sz="2800" dirty="0" smtClean="0"/>
              <a:t>Assistant Teacher</a:t>
            </a:r>
          </a:p>
          <a:p>
            <a:pPr algn="ctr"/>
            <a:r>
              <a:rPr lang="en-US" sz="2800" dirty="0" err="1" smtClean="0"/>
              <a:t>Lakshmipur</a:t>
            </a:r>
            <a:r>
              <a:rPr lang="en-US" sz="2800" dirty="0" smtClean="0"/>
              <a:t> B/L High School</a:t>
            </a:r>
          </a:p>
          <a:p>
            <a:pPr algn="ctr"/>
            <a:r>
              <a:rPr lang="en-US" sz="2800" dirty="0" err="1" smtClean="0"/>
              <a:t>Kuliarchar</a:t>
            </a:r>
            <a:r>
              <a:rPr lang="en-US" sz="2800" dirty="0" smtClean="0"/>
              <a:t> High School</a:t>
            </a:r>
          </a:p>
          <a:p>
            <a:pPr algn="ctr"/>
            <a:r>
              <a:rPr lang="en-US" sz="2800" dirty="0" smtClean="0"/>
              <a:t>Mobile: 01719068890</a:t>
            </a:r>
          </a:p>
          <a:p>
            <a:pPr algn="ctr"/>
            <a:r>
              <a:rPr lang="en-US" sz="2800" dirty="0" smtClean="0"/>
              <a:t>giasuddin31121980@gmail.com</a:t>
            </a:r>
            <a:endParaRPr lang="en-US" sz="2800" dirty="0"/>
          </a:p>
        </p:txBody>
      </p:sp>
      <p:sp>
        <p:nvSpPr>
          <p:cNvPr id="13" name="Oval 12"/>
          <p:cNvSpPr/>
          <p:nvPr/>
        </p:nvSpPr>
        <p:spPr>
          <a:xfrm>
            <a:off x="0" y="520505"/>
            <a:ext cx="3741588" cy="40233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backgroundRemoval t="10000" b="90000" l="10000" r="90000">
                        <a14:backgroundMark x1="30899" y1="37366" x2="26966" y2="93576"/>
                        <a14:backgroundMark x1="31701" y1="39079" x2="78090" y2="12206"/>
                        <a14:backgroundMark x1="49759" y1="30086" x2="49759" y2="30086"/>
                        <a14:backgroundMark x1="41172" y1="34261" x2="54254" y2="39829"/>
                        <a14:backgroundMark x1="53210" y1="40471" x2="52167" y2="94325"/>
                        <a14:backgroundMark x1="53692" y1="68415" x2="78331" y2="70236"/>
                        <a14:backgroundMark x1="62360" y1="65310" x2="84912" y2="26552"/>
                        <a14:backgroundMark x1="66533" y1="37045" x2="66533" y2="37045"/>
                        <a14:backgroundMark x1="38443" y1="82655" x2="48716" y2="80621"/>
                      </a14:backgroundRemoval>
                    </a14:imgEffect>
                  </a14:imgLayer>
                </a14:imgProps>
              </a:ext>
              <a:ext uri="{28A0092B-C50C-407E-A947-70E740481C1C}">
                <a14:useLocalDpi xmlns:a14="http://schemas.microsoft.com/office/drawing/2010/main" val="0"/>
              </a:ext>
            </a:extLst>
          </a:blip>
          <a:stretch>
            <a:fillRect/>
          </a:stretch>
        </p:blipFill>
        <p:spPr>
          <a:xfrm>
            <a:off x="-374073" y="324835"/>
            <a:ext cx="5369809" cy="4027357"/>
          </a:xfrm>
          <a:noFill/>
          <a:ln>
            <a:solidFill>
              <a:srgbClr val="92D050"/>
            </a:solidFill>
          </a:ln>
        </p:spPr>
      </p:pic>
    </p:spTree>
    <p:extLst>
      <p:ext uri="{BB962C8B-B14F-4D97-AF65-F5344CB8AC3E}">
        <p14:creationId xmlns:p14="http://schemas.microsoft.com/office/powerpoint/2010/main" val="280735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heel(1)">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heel(1)">
                                      <p:cBhvr>
                                        <p:cTn id="18" dur="2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heel(1)">
                                      <p:cBhvr>
                                        <p:cTn id="23" dur="2000"/>
                                        <p:tgtEl>
                                          <p:spTgt spid="4">
                                            <p:txEl>
                                              <p:pRg st="5" end="5"/>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3372" y="1688123"/>
            <a:ext cx="6358597" cy="25603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Home work</a:t>
            </a:r>
            <a:endParaRPr lang="en-US" sz="7200" dirty="0"/>
          </a:p>
        </p:txBody>
      </p:sp>
      <p:sp>
        <p:nvSpPr>
          <p:cNvPr id="3" name="Isosceles Triangle 2"/>
          <p:cNvSpPr/>
          <p:nvPr/>
        </p:nvSpPr>
        <p:spPr>
          <a:xfrm>
            <a:off x="3193367" y="407963"/>
            <a:ext cx="5064368" cy="1280160"/>
          </a:xfrm>
          <a:prstGeom prst="triangle">
            <a:avLst>
              <a:gd name="adj" fmla="val 506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and Round Single Corner Rectangle 3"/>
          <p:cNvSpPr/>
          <p:nvPr/>
        </p:nvSpPr>
        <p:spPr>
          <a:xfrm>
            <a:off x="1097280" y="4670474"/>
            <a:ext cx="9326880" cy="2025748"/>
          </a:xfrm>
          <a:prstGeom prst="snip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Write a paragraph about tree plantation.</a:t>
            </a:r>
            <a:endParaRPr lang="en-US" sz="6000" dirty="0"/>
          </a:p>
        </p:txBody>
      </p:sp>
    </p:spTree>
    <p:extLst>
      <p:ext uri="{BB962C8B-B14F-4D97-AF65-F5344CB8AC3E}">
        <p14:creationId xmlns:p14="http://schemas.microsoft.com/office/powerpoint/2010/main" val="304097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7096"/>
            <a:ext cx="12295162" cy="7245096"/>
          </a:xfrm>
          <a:prstGeom prst="rect">
            <a:avLst/>
          </a:prstGeom>
        </p:spPr>
      </p:pic>
      <p:sp>
        <p:nvSpPr>
          <p:cNvPr id="4" name="Rectangle 3"/>
          <p:cNvSpPr/>
          <p:nvPr/>
        </p:nvSpPr>
        <p:spPr>
          <a:xfrm>
            <a:off x="703384" y="2236762"/>
            <a:ext cx="7469945" cy="3995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t>Dear learners good bye. See you again</a:t>
            </a:r>
            <a:r>
              <a:rPr lang="en-US" sz="3600" dirty="0" smtClean="0"/>
              <a:t>.</a:t>
            </a:r>
            <a:endParaRPr lang="en-US" sz="3600" dirty="0"/>
          </a:p>
        </p:txBody>
      </p:sp>
    </p:spTree>
    <p:extLst>
      <p:ext uri="{BB962C8B-B14F-4D97-AF65-F5344CB8AC3E}">
        <p14:creationId xmlns:p14="http://schemas.microsoft.com/office/powerpoint/2010/main" val="192658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1440" y="0"/>
            <a:ext cx="12433440" cy="6857999"/>
          </a:xfrm>
          <a:prstGeom prst="rect">
            <a:avLst/>
          </a:prstGeom>
        </p:spPr>
      </p:pic>
    </p:spTree>
    <p:extLst>
      <p:ext uri="{BB962C8B-B14F-4D97-AF65-F5344CB8AC3E}">
        <p14:creationId xmlns:p14="http://schemas.microsoft.com/office/powerpoint/2010/main" val="2637893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2000"/>
                                        <p:tgtEl>
                                          <p:spTgt spid="3"/>
                                        </p:tgtEl>
                                        <p:attrNameLst>
                                          <p:attrName>ppt_w</p:attrName>
                                        </p:attrNameLst>
                                      </p:cBhvr>
                                      <p:tavLst>
                                        <p:tav tm="0">
                                          <p:val>
                                            <p:strVal val="ppt_w"/>
                                          </p:val>
                                        </p:tav>
                                        <p:tav tm="100000">
                                          <p:val>
                                            <p:fltVal val="0"/>
                                          </p:val>
                                        </p:tav>
                                      </p:tavLst>
                                    </p:anim>
                                    <p:anim calcmode="lin" valueType="num">
                                      <p:cBhvr>
                                        <p:cTn id="13" dur="2000"/>
                                        <p:tgtEl>
                                          <p:spTgt spid="3"/>
                                        </p:tgtEl>
                                        <p:attrNameLst>
                                          <p:attrName>ppt_h</p:attrName>
                                        </p:attrNameLst>
                                      </p:cBhvr>
                                      <p:tavLst>
                                        <p:tav tm="0">
                                          <p:val>
                                            <p:strVal val="ppt_h"/>
                                          </p:val>
                                        </p:tav>
                                        <p:tav tm="100000">
                                          <p:val>
                                            <p:fltVal val="0"/>
                                          </p:val>
                                        </p:tav>
                                      </p:tavLst>
                                    </p:anim>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354"/>
            <a:ext cx="12295163" cy="144655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n-US" sz="4400" dirty="0" smtClean="0"/>
              <a:t>   </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 our topic is writing a paragraph on </a:t>
            </a:r>
          </a:p>
          <a:p>
            <a:pPr algn="just"/>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“Tree Plantation’’</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11164"/>
          <a:stretch/>
        </p:blipFill>
        <p:spPr>
          <a:xfrm>
            <a:off x="1" y="1934562"/>
            <a:ext cx="12084148" cy="513483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120190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53" presetClass="exit" presetSubtype="32" fill="hold" nodeType="withEffect">
                                  <p:stCondLst>
                                    <p:cond delay="0"/>
                                  </p:stCondLst>
                                  <p:childTnLst>
                                    <p:anim calcmode="lin" valueType="num">
                                      <p:cBhvr>
                                        <p:cTn id="11" dur="2000"/>
                                        <p:tgtEl>
                                          <p:spTgt spid="3"/>
                                        </p:tgtEl>
                                        <p:attrNameLst>
                                          <p:attrName>ppt_w</p:attrName>
                                        </p:attrNameLst>
                                      </p:cBhvr>
                                      <p:tavLst>
                                        <p:tav tm="0">
                                          <p:val>
                                            <p:strVal val="ppt_w"/>
                                          </p:val>
                                        </p:tav>
                                        <p:tav tm="100000">
                                          <p:val>
                                            <p:fltVal val="0"/>
                                          </p:val>
                                        </p:tav>
                                      </p:tavLst>
                                    </p:anim>
                                    <p:anim calcmode="lin" valueType="num">
                                      <p:cBhvr>
                                        <p:cTn id="12" dur="2000"/>
                                        <p:tgtEl>
                                          <p:spTgt spid="3"/>
                                        </p:tgtEl>
                                        <p:attrNameLst>
                                          <p:attrName>ppt_h</p:attrName>
                                        </p:attrNameLst>
                                      </p:cBhvr>
                                      <p:tavLst>
                                        <p:tav tm="0">
                                          <p:val>
                                            <p:strVal val="ppt_h"/>
                                          </p:val>
                                        </p:tav>
                                        <p:tav tm="100000">
                                          <p:val>
                                            <p:fltVal val="0"/>
                                          </p:val>
                                        </p:tav>
                                      </p:tavLst>
                                    </p:anim>
                                    <p:animEffect transition="out" filter="fade">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827" y="0"/>
            <a:ext cx="12571827" cy="2692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7200" b="1" dirty="0" smtClean="0">
                <a:solidFill>
                  <a:srgbClr val="002060"/>
                </a:solidFill>
                <a:latin typeface="Book Antiqua" pitchFamily="18" charset="0"/>
              </a:rPr>
              <a:t>Learning outcomes</a:t>
            </a:r>
            <a:endParaRPr lang="en-US" sz="7200" b="1" dirty="0">
              <a:solidFill>
                <a:srgbClr val="002060"/>
              </a:solidFill>
              <a:latin typeface="Book Antiqua" pitchFamily="18" charset="0"/>
            </a:endParaRPr>
          </a:p>
        </p:txBody>
      </p:sp>
      <p:sp>
        <p:nvSpPr>
          <p:cNvPr id="8" name="Rectangle 7"/>
          <p:cNvSpPr/>
          <p:nvPr/>
        </p:nvSpPr>
        <p:spPr>
          <a:xfrm>
            <a:off x="-379827" y="2804942"/>
            <a:ext cx="12571828" cy="416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latin typeface="Book Antiqua" pitchFamily="18" charset="0"/>
              </a:rPr>
              <a:t>After studied this lesson, students will be able                      to—</a:t>
            </a:r>
          </a:p>
          <a:p>
            <a:pPr marL="457200" indent="-457200" algn="ctr">
              <a:buFont typeface="Wingdings" pitchFamily="2" charset="2"/>
              <a:buChar char="Ø"/>
            </a:pPr>
            <a:r>
              <a:rPr lang="en-US" sz="4400" b="1" dirty="0" smtClean="0">
                <a:solidFill>
                  <a:srgbClr val="FFFF00"/>
                </a:solidFill>
                <a:latin typeface="Book Antiqua" pitchFamily="18" charset="0"/>
              </a:rPr>
              <a:t>tell what tree plantation is</a:t>
            </a:r>
          </a:p>
          <a:p>
            <a:pPr marL="457200" indent="-457200" algn="ctr">
              <a:buFont typeface="Wingdings" pitchFamily="2" charset="2"/>
              <a:buChar char="Ø"/>
            </a:pPr>
            <a:r>
              <a:rPr lang="en-US" sz="4400" b="1" dirty="0" smtClean="0">
                <a:solidFill>
                  <a:srgbClr val="FFFF00"/>
                </a:solidFill>
                <a:latin typeface="Book Antiqua" pitchFamily="18" charset="0"/>
              </a:rPr>
              <a:t>describe the  importance  of tree plantation</a:t>
            </a:r>
          </a:p>
          <a:p>
            <a:pPr marL="457200" indent="-457200" algn="ctr">
              <a:buFont typeface="Wingdings" pitchFamily="2" charset="2"/>
              <a:buChar char="Ø"/>
            </a:pPr>
            <a:r>
              <a:rPr lang="en-US" sz="4400" b="1" dirty="0" smtClean="0">
                <a:solidFill>
                  <a:srgbClr val="FFFF00"/>
                </a:solidFill>
                <a:latin typeface="Book Antiqua" pitchFamily="18" charset="0"/>
              </a:rPr>
              <a:t>tell about the effect of deforestation</a:t>
            </a:r>
          </a:p>
          <a:p>
            <a:pPr marL="457200" indent="-457200" algn="ctr">
              <a:buFont typeface="Wingdings" pitchFamily="2" charset="2"/>
              <a:buChar char="Ø"/>
            </a:pPr>
            <a:r>
              <a:rPr lang="en-US" sz="4400" b="1" dirty="0" smtClean="0">
                <a:solidFill>
                  <a:srgbClr val="FFFF00"/>
                </a:solidFill>
                <a:latin typeface="Book Antiqua" pitchFamily="18" charset="0"/>
              </a:rPr>
              <a:t>write a paragraph</a:t>
            </a:r>
            <a:endParaRPr lang="en-US" sz="4400" b="1" dirty="0">
              <a:solidFill>
                <a:srgbClr val="FFFF00"/>
              </a:solidFill>
              <a:latin typeface="Book Antiqua" pitchFamily="18" charset="0"/>
            </a:endParaRPr>
          </a:p>
        </p:txBody>
      </p:sp>
    </p:spTree>
    <p:extLst>
      <p:ext uri="{BB962C8B-B14F-4D97-AF65-F5344CB8AC3E}">
        <p14:creationId xmlns:p14="http://schemas.microsoft.com/office/powerpoint/2010/main" val="32536458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96" y="-98474"/>
            <a:ext cx="11662116" cy="680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ln>
                  <a:solidFill>
                    <a:srgbClr val="002060"/>
                  </a:solidFill>
                </a:ln>
                <a:solidFill>
                  <a:srgbClr val="C00000"/>
                </a:solidFill>
                <a:effectLst>
                  <a:glow rad="101600">
                    <a:schemeClr val="accent1">
                      <a:satMod val="175000"/>
                      <a:alpha val="40000"/>
                    </a:schemeClr>
                  </a:glow>
                </a:effectLst>
              </a:rPr>
              <a:t>What is tree plantation?</a:t>
            </a:r>
            <a:endParaRPr lang="en-US" sz="8800" dirty="0">
              <a:ln>
                <a:solidFill>
                  <a:srgbClr val="002060"/>
                </a:solidFill>
              </a:ln>
              <a:solidFill>
                <a:srgbClr val="C00000"/>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3846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10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3468" y="429905"/>
            <a:ext cx="11505063" cy="193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Tree plantation is planting trees for getting </a:t>
            </a:r>
            <a:r>
              <a:rPr lang="en-US" dirty="0" err="1" smtClean="0"/>
              <a:t>food,wood,fuel</a:t>
            </a:r>
            <a:r>
              <a:rPr lang="en-US" dirty="0" smtClean="0"/>
              <a:t> and to save our environment from natural disaster.</a:t>
            </a:r>
            <a:endParaRPr lang="en-US" dirty="0"/>
          </a:p>
        </p:txBody>
      </p:sp>
      <p:sp>
        <p:nvSpPr>
          <p:cNvPr id="5" name="Rectangle 4"/>
          <p:cNvSpPr/>
          <p:nvPr/>
        </p:nvSpPr>
        <p:spPr>
          <a:xfrm>
            <a:off x="7328848" y="2811439"/>
            <a:ext cx="4863152" cy="393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43468" y="260591"/>
            <a:ext cx="12192000" cy="6537278"/>
            <a:chOff x="0" y="174852"/>
            <a:chExt cx="12192000" cy="6537278"/>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99" y="2825087"/>
              <a:ext cx="6894728" cy="38870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7770" y="2825086"/>
              <a:ext cx="4904230" cy="3887043"/>
            </a:xfrm>
            <a:prstGeom prst="rect">
              <a:avLst/>
            </a:prstGeom>
          </p:spPr>
        </p:pic>
        <p:sp>
          <p:nvSpPr>
            <p:cNvPr id="7" name="Rectangle 6"/>
            <p:cNvSpPr/>
            <p:nvPr/>
          </p:nvSpPr>
          <p:spPr>
            <a:xfrm>
              <a:off x="0" y="174852"/>
              <a:ext cx="11848531" cy="193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002060"/>
                  </a:solidFill>
                </a:rPr>
                <a:t>Tree plantation is planting trees for getting </a:t>
              </a:r>
              <a:r>
                <a:rPr lang="en-US" sz="4400" dirty="0" err="1" smtClean="0">
                  <a:solidFill>
                    <a:srgbClr val="002060"/>
                  </a:solidFill>
                </a:rPr>
                <a:t>food,wood,fuel</a:t>
              </a:r>
              <a:r>
                <a:rPr lang="en-US" sz="4400" dirty="0" smtClean="0">
                  <a:solidFill>
                    <a:srgbClr val="002060"/>
                  </a:solidFill>
                </a:rPr>
                <a:t> and to save our environment from natural disasters</a:t>
              </a:r>
              <a:r>
                <a:rPr lang="en-US" dirty="0" smtClean="0"/>
                <a:t>.</a:t>
              </a:r>
              <a:endParaRPr lang="en-US" dirty="0"/>
            </a:p>
          </p:txBody>
        </p:sp>
      </p:grpSp>
    </p:spTree>
    <p:extLst>
      <p:ext uri="{BB962C8B-B14F-4D97-AF65-F5344CB8AC3E}">
        <p14:creationId xmlns:p14="http://schemas.microsoft.com/office/powerpoint/2010/main" val="30622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1323" cy="6858000"/>
          </a:xfrm>
          <a:prstGeom prst="rect">
            <a:avLst/>
          </a:prstGeom>
          <a:solidFill>
            <a:schemeClr val="tx2"/>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Why tree plantation is so important for us?</a:t>
            </a:r>
            <a:endParaRPr lang="en-US" sz="5400" dirty="0"/>
          </a:p>
        </p:txBody>
      </p:sp>
    </p:spTree>
    <p:extLst>
      <p:ext uri="{BB962C8B-B14F-4D97-AF65-F5344CB8AC3E}">
        <p14:creationId xmlns:p14="http://schemas.microsoft.com/office/powerpoint/2010/main" val="192677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77421" y="368490"/>
            <a:ext cx="12369421" cy="167867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0" y="368490"/>
            <a:ext cx="12192000" cy="1446550"/>
          </a:xfrm>
          <a:prstGeom prst="rect">
            <a:avLst/>
          </a:prstGeom>
          <a:noFill/>
          <a:ln>
            <a:solidFill>
              <a:srgbClr val="C00000"/>
            </a:solidFill>
          </a:ln>
        </p:spPr>
        <p:txBody>
          <a:bodyPr wrap="square" rtlCol="0">
            <a:spAutoFit/>
          </a:bodyPr>
          <a:lstStyle/>
          <a:p>
            <a:pPr algn="ctr"/>
            <a:r>
              <a:rPr lang="en-US" sz="4400" b="1" dirty="0">
                <a:latin typeface="Book Antiqua" pitchFamily="18" charset="0"/>
              </a:rPr>
              <a:t>Trees are the most important element </a:t>
            </a:r>
          </a:p>
          <a:p>
            <a:pPr algn="ctr"/>
            <a:r>
              <a:rPr lang="en-US" sz="4400" b="1" dirty="0">
                <a:latin typeface="Book Antiqua" pitchFamily="18" charset="0"/>
              </a:rPr>
              <a:t>of nature and </a:t>
            </a:r>
            <a:r>
              <a:rPr lang="en-US" sz="4400" b="1" dirty="0" smtClean="0">
                <a:latin typeface="Book Antiqua" pitchFamily="18" charset="0"/>
              </a:rPr>
              <a:t>environment.</a:t>
            </a:r>
            <a:endParaRPr lang="en-US" sz="4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11" y="3439235"/>
            <a:ext cx="12369421" cy="3300287"/>
          </a:xfrm>
          <a:prstGeom prst="rect">
            <a:avLst/>
          </a:prstGeom>
        </p:spPr>
      </p:pic>
    </p:spTree>
    <p:extLst>
      <p:ext uri="{BB962C8B-B14F-4D97-AF65-F5344CB8AC3E}">
        <p14:creationId xmlns:p14="http://schemas.microsoft.com/office/powerpoint/2010/main" val="61477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329</Words>
  <Application>Microsoft Office PowerPoint</Application>
  <PresentationFormat>Widescreen</PresentationFormat>
  <Paragraphs>42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Calibri Light</vt:lpstr>
      <vt:lpstr>Wingdings</vt:lpstr>
      <vt:lpstr>Office Theme</vt:lpstr>
      <vt:lpstr>PowerPoint Presentation</vt:lpstr>
      <vt:lpstr>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Gias Uddin</dc:creator>
  <cp:lastModifiedBy>Gias Uddin</cp:lastModifiedBy>
  <cp:revision>39</cp:revision>
  <dcterms:created xsi:type="dcterms:W3CDTF">2021-06-07T09:59:01Z</dcterms:created>
  <dcterms:modified xsi:type="dcterms:W3CDTF">2021-06-08T11:23:59Z</dcterms:modified>
</cp:coreProperties>
</file>