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77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3" r:id="rId17"/>
    <p:sldId id="275" r:id="rId18"/>
    <p:sldId id="276" r:id="rId19"/>
  </p:sldIdLst>
  <p:sldSz cx="12801600" cy="7315200"/>
  <p:notesSz cx="6858000" cy="9144000"/>
  <p:defaultTextStyle>
    <a:defPPr>
      <a:defRPr lang="en-US"/>
    </a:defPPr>
    <a:lvl1pPr marL="0" algn="l" defTabSz="9656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2803" algn="l" defTabSz="9656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5606" algn="l" defTabSz="9656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8410" algn="l" defTabSz="9656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1213" algn="l" defTabSz="9656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4016" algn="l" defTabSz="9656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6819" algn="l" defTabSz="9656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79622" algn="l" defTabSz="9656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2426" algn="l" defTabSz="96560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984" y="-282"/>
      </p:cViewPr>
      <p:guideLst>
        <p:guide orient="horz" pos="230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2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197187"/>
            <a:ext cx="9601200" cy="254677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842174"/>
            <a:ext cx="9601200" cy="1766146"/>
          </a:xfrm>
        </p:spPr>
        <p:txBody>
          <a:bodyPr/>
          <a:lstStyle>
            <a:lvl1pPr marL="0" indent="0" algn="ctr">
              <a:buNone/>
              <a:defRPr sz="2500"/>
            </a:lvl1pPr>
            <a:lvl2pPr marL="482803" indent="0" algn="ctr">
              <a:buNone/>
              <a:defRPr sz="2100"/>
            </a:lvl2pPr>
            <a:lvl3pPr marL="965606" indent="0" algn="ctr">
              <a:buNone/>
              <a:defRPr sz="1900"/>
            </a:lvl3pPr>
            <a:lvl4pPr marL="1448410" indent="0" algn="ctr">
              <a:buNone/>
              <a:defRPr sz="1700"/>
            </a:lvl4pPr>
            <a:lvl5pPr marL="1931213" indent="0" algn="ctr">
              <a:buNone/>
              <a:defRPr sz="1700"/>
            </a:lvl5pPr>
            <a:lvl6pPr marL="2414016" indent="0" algn="ctr">
              <a:buNone/>
              <a:defRPr sz="1700"/>
            </a:lvl6pPr>
            <a:lvl7pPr marL="2896819" indent="0" algn="ctr">
              <a:buNone/>
              <a:defRPr sz="1700"/>
            </a:lvl7pPr>
            <a:lvl8pPr marL="3379622" indent="0" algn="ctr">
              <a:buNone/>
              <a:defRPr sz="1700"/>
            </a:lvl8pPr>
            <a:lvl9pPr marL="3862426" indent="0" algn="ctr">
              <a:buNone/>
              <a:defRPr sz="17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9182-644C-4E7A-B472-75C6268BB53E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46029-A0E0-4B17-BD05-2F8BAA6B5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915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9182-644C-4E7A-B472-75C6268BB53E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46029-A0E0-4B17-BD05-2F8BAA6B5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043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5" y="389467"/>
            <a:ext cx="2760345" cy="61992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389467"/>
            <a:ext cx="8121015" cy="619929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9182-644C-4E7A-B472-75C6268BB53E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46029-A0E0-4B17-BD05-2F8BAA6B5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488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9182-644C-4E7A-B472-75C6268BB53E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46029-A0E0-4B17-BD05-2F8BAA6B5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7141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1823721"/>
            <a:ext cx="11041380" cy="304291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4895428"/>
            <a:ext cx="11041380" cy="1600199"/>
          </a:xfrm>
        </p:spPr>
        <p:txBody>
          <a:bodyPr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48280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56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44841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3121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4140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89681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7962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6242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9182-644C-4E7A-B472-75C6268BB53E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46029-A0E0-4B17-BD05-2F8BAA6B5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855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1947333"/>
            <a:ext cx="5440680" cy="46414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1947333"/>
            <a:ext cx="5440680" cy="46414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9182-644C-4E7A-B472-75C6268BB53E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46029-A0E0-4B17-BD05-2F8BAA6B5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44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389467"/>
            <a:ext cx="11041380" cy="14139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8" y="1793241"/>
            <a:ext cx="5415676" cy="87883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803" indent="0">
              <a:buNone/>
              <a:defRPr sz="2100" b="1"/>
            </a:lvl2pPr>
            <a:lvl3pPr marL="965606" indent="0">
              <a:buNone/>
              <a:defRPr sz="1900" b="1"/>
            </a:lvl3pPr>
            <a:lvl4pPr marL="1448410" indent="0">
              <a:buNone/>
              <a:defRPr sz="1700" b="1"/>
            </a:lvl4pPr>
            <a:lvl5pPr marL="1931213" indent="0">
              <a:buNone/>
              <a:defRPr sz="1700" b="1"/>
            </a:lvl5pPr>
            <a:lvl6pPr marL="2414016" indent="0">
              <a:buNone/>
              <a:defRPr sz="1700" b="1"/>
            </a:lvl6pPr>
            <a:lvl7pPr marL="2896819" indent="0">
              <a:buNone/>
              <a:defRPr sz="1700" b="1"/>
            </a:lvl7pPr>
            <a:lvl8pPr marL="3379622" indent="0">
              <a:buNone/>
              <a:defRPr sz="1700" b="1"/>
            </a:lvl8pPr>
            <a:lvl9pPr marL="3862426" indent="0">
              <a:buNone/>
              <a:defRPr sz="17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8" y="2672080"/>
            <a:ext cx="5415676" cy="39302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1793241"/>
            <a:ext cx="5442347" cy="878839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2803" indent="0">
              <a:buNone/>
              <a:defRPr sz="2100" b="1"/>
            </a:lvl2pPr>
            <a:lvl3pPr marL="965606" indent="0">
              <a:buNone/>
              <a:defRPr sz="1900" b="1"/>
            </a:lvl3pPr>
            <a:lvl4pPr marL="1448410" indent="0">
              <a:buNone/>
              <a:defRPr sz="1700" b="1"/>
            </a:lvl4pPr>
            <a:lvl5pPr marL="1931213" indent="0">
              <a:buNone/>
              <a:defRPr sz="1700" b="1"/>
            </a:lvl5pPr>
            <a:lvl6pPr marL="2414016" indent="0">
              <a:buNone/>
              <a:defRPr sz="1700" b="1"/>
            </a:lvl6pPr>
            <a:lvl7pPr marL="2896819" indent="0">
              <a:buNone/>
              <a:defRPr sz="1700" b="1"/>
            </a:lvl7pPr>
            <a:lvl8pPr marL="3379622" indent="0">
              <a:buNone/>
              <a:defRPr sz="1700" b="1"/>
            </a:lvl8pPr>
            <a:lvl9pPr marL="3862426" indent="0">
              <a:buNone/>
              <a:defRPr sz="17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2672080"/>
            <a:ext cx="5442347" cy="393022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9182-644C-4E7A-B472-75C6268BB53E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46029-A0E0-4B17-BD05-2F8BAA6B5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6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9182-644C-4E7A-B472-75C6268BB53E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46029-A0E0-4B17-BD05-2F8BAA6B5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169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9182-644C-4E7A-B472-75C6268BB53E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46029-A0E0-4B17-BD05-2F8BAA6B5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406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487680"/>
            <a:ext cx="4128849" cy="1706880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053254"/>
            <a:ext cx="6480810" cy="5198533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194560"/>
            <a:ext cx="4128849" cy="4065694"/>
          </a:xfrm>
        </p:spPr>
        <p:txBody>
          <a:bodyPr/>
          <a:lstStyle>
            <a:lvl1pPr marL="0" indent="0">
              <a:buNone/>
              <a:defRPr sz="1700"/>
            </a:lvl1pPr>
            <a:lvl2pPr marL="482803" indent="0">
              <a:buNone/>
              <a:defRPr sz="1500"/>
            </a:lvl2pPr>
            <a:lvl3pPr marL="965606" indent="0">
              <a:buNone/>
              <a:defRPr sz="1300"/>
            </a:lvl3pPr>
            <a:lvl4pPr marL="1448410" indent="0">
              <a:buNone/>
              <a:defRPr sz="1100"/>
            </a:lvl4pPr>
            <a:lvl5pPr marL="1931213" indent="0">
              <a:buNone/>
              <a:defRPr sz="1100"/>
            </a:lvl5pPr>
            <a:lvl6pPr marL="2414016" indent="0">
              <a:buNone/>
              <a:defRPr sz="1100"/>
            </a:lvl6pPr>
            <a:lvl7pPr marL="2896819" indent="0">
              <a:buNone/>
              <a:defRPr sz="1100"/>
            </a:lvl7pPr>
            <a:lvl8pPr marL="3379622" indent="0">
              <a:buNone/>
              <a:defRPr sz="1100"/>
            </a:lvl8pPr>
            <a:lvl9pPr marL="3862426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9182-644C-4E7A-B472-75C6268BB53E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46029-A0E0-4B17-BD05-2F8BAA6B5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003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487680"/>
            <a:ext cx="4128849" cy="1706880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053254"/>
            <a:ext cx="6480810" cy="5198533"/>
          </a:xfrm>
        </p:spPr>
        <p:txBody>
          <a:bodyPr/>
          <a:lstStyle>
            <a:lvl1pPr marL="0" indent="0">
              <a:buNone/>
              <a:defRPr sz="3400"/>
            </a:lvl1pPr>
            <a:lvl2pPr marL="482803" indent="0">
              <a:buNone/>
              <a:defRPr sz="3000"/>
            </a:lvl2pPr>
            <a:lvl3pPr marL="965606" indent="0">
              <a:buNone/>
              <a:defRPr sz="2500"/>
            </a:lvl3pPr>
            <a:lvl4pPr marL="1448410" indent="0">
              <a:buNone/>
              <a:defRPr sz="2100"/>
            </a:lvl4pPr>
            <a:lvl5pPr marL="1931213" indent="0">
              <a:buNone/>
              <a:defRPr sz="2100"/>
            </a:lvl5pPr>
            <a:lvl6pPr marL="2414016" indent="0">
              <a:buNone/>
              <a:defRPr sz="2100"/>
            </a:lvl6pPr>
            <a:lvl7pPr marL="2896819" indent="0">
              <a:buNone/>
              <a:defRPr sz="2100"/>
            </a:lvl7pPr>
            <a:lvl8pPr marL="3379622" indent="0">
              <a:buNone/>
              <a:defRPr sz="2100"/>
            </a:lvl8pPr>
            <a:lvl9pPr marL="3862426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194560"/>
            <a:ext cx="4128849" cy="4065694"/>
          </a:xfrm>
        </p:spPr>
        <p:txBody>
          <a:bodyPr/>
          <a:lstStyle>
            <a:lvl1pPr marL="0" indent="0">
              <a:buNone/>
              <a:defRPr sz="1700"/>
            </a:lvl1pPr>
            <a:lvl2pPr marL="482803" indent="0">
              <a:buNone/>
              <a:defRPr sz="1500"/>
            </a:lvl2pPr>
            <a:lvl3pPr marL="965606" indent="0">
              <a:buNone/>
              <a:defRPr sz="1300"/>
            </a:lvl3pPr>
            <a:lvl4pPr marL="1448410" indent="0">
              <a:buNone/>
              <a:defRPr sz="1100"/>
            </a:lvl4pPr>
            <a:lvl5pPr marL="1931213" indent="0">
              <a:buNone/>
              <a:defRPr sz="1100"/>
            </a:lvl5pPr>
            <a:lvl6pPr marL="2414016" indent="0">
              <a:buNone/>
              <a:defRPr sz="1100"/>
            </a:lvl6pPr>
            <a:lvl7pPr marL="2896819" indent="0">
              <a:buNone/>
              <a:defRPr sz="1100"/>
            </a:lvl7pPr>
            <a:lvl8pPr marL="3379622" indent="0">
              <a:buNone/>
              <a:defRPr sz="1100"/>
            </a:lvl8pPr>
            <a:lvl9pPr marL="3862426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9182-644C-4E7A-B472-75C6268BB53E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46029-A0E0-4B17-BD05-2F8BAA6B5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922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389467"/>
            <a:ext cx="11041380" cy="1413934"/>
          </a:xfrm>
          <a:prstGeom prst="rect">
            <a:avLst/>
          </a:prstGeom>
        </p:spPr>
        <p:txBody>
          <a:bodyPr vert="horz" lIns="96561" tIns="48280" rIns="96561" bIns="482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1947333"/>
            <a:ext cx="11041380" cy="4641427"/>
          </a:xfrm>
          <a:prstGeom prst="rect">
            <a:avLst/>
          </a:prstGeom>
        </p:spPr>
        <p:txBody>
          <a:bodyPr vert="horz" lIns="96561" tIns="48280" rIns="96561" bIns="4828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6780107"/>
            <a:ext cx="2880360" cy="389467"/>
          </a:xfrm>
          <a:prstGeom prst="rect">
            <a:avLst/>
          </a:prstGeom>
        </p:spPr>
        <p:txBody>
          <a:bodyPr vert="horz" lIns="96561" tIns="48280" rIns="96561" bIns="4828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79182-644C-4E7A-B472-75C6268BB53E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6780107"/>
            <a:ext cx="4320540" cy="389467"/>
          </a:xfrm>
          <a:prstGeom prst="rect">
            <a:avLst/>
          </a:prstGeom>
        </p:spPr>
        <p:txBody>
          <a:bodyPr vert="horz" lIns="96561" tIns="48280" rIns="96561" bIns="4828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6780107"/>
            <a:ext cx="2880360" cy="389467"/>
          </a:xfrm>
          <a:prstGeom prst="rect">
            <a:avLst/>
          </a:prstGeom>
        </p:spPr>
        <p:txBody>
          <a:bodyPr vert="horz" lIns="96561" tIns="48280" rIns="96561" bIns="4828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46029-A0E0-4B17-BD05-2F8BAA6B5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439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65606" rtl="0" eaLnBrk="1" latinLnBrk="0" hangingPunct="1">
        <a:lnSpc>
          <a:spcPct val="90000"/>
        </a:lnSpc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402" indent="-241402" algn="l" defTabSz="965606" rtl="0" eaLnBrk="1" latinLnBrk="0" hangingPunct="1">
        <a:lnSpc>
          <a:spcPct val="90000"/>
        </a:lnSpc>
        <a:spcBef>
          <a:spcPts val="1056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4205" indent="-241402" algn="l" defTabSz="965606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008" indent="-241402" algn="l" defTabSz="965606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9811" indent="-241402" algn="l" defTabSz="965606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72614" indent="-241402" algn="l" defTabSz="965606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55418" indent="-241402" algn="l" defTabSz="965606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38221" indent="-241402" algn="l" defTabSz="965606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21024" indent="-241402" algn="l" defTabSz="965606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103827" indent="-241402" algn="l" defTabSz="965606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56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2803" algn="l" defTabSz="9656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5606" algn="l" defTabSz="9656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8410" algn="l" defTabSz="9656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1213" algn="l" defTabSz="9656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4016" algn="l" defTabSz="9656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6819" algn="l" defTabSz="9656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9622" algn="l" defTabSz="9656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2426" algn="l" defTabSz="96560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noFill/>
          <a:ln w="203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16166" y="2653465"/>
            <a:ext cx="681070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chemeClr val="bg1">
                    <a:lumMod val="65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9600" dirty="0" smtClean="0">
                <a:solidFill>
                  <a:schemeClr val="bg1">
                    <a:lumMod val="6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chemeClr val="bg1">
                    <a:lumMod val="6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9600" dirty="0" smtClean="0">
                <a:solidFill>
                  <a:schemeClr val="bg1">
                    <a:lumMod val="6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061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1628" y="1501541"/>
            <a:ext cx="12228896" cy="5813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প্রশ্নগুলোর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</a:t>
            </a:r>
          </a:p>
          <a:p>
            <a:pPr>
              <a:buFont typeface="Wingdings" pitchFamily="2" charset="2"/>
              <a:buChar char="Ø"/>
            </a:pP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অঞ্চলের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4600" dirty="0" smtClean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গরম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600" dirty="0" smtClean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সারা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বছরই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শীত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</a:t>
            </a:r>
            <a:r>
              <a:rPr lang="bn-BD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বেশি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en-US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4600" dirty="0" smtClean="0">
              <a:ln w="0"/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6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এই ভিন্নতা আমরা কেন দেখতে পাই?</a:t>
            </a:r>
          </a:p>
          <a:p>
            <a:pPr algn="ctr"/>
            <a:r>
              <a:rPr lang="en-US" sz="4000" dirty="0" err="1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0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bn-BD" sz="4000" dirty="0" smtClean="0">
                <a:ln w="0"/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পরিবেশের বৈচিত্র্য বা ভিন্নতা</a:t>
            </a:r>
            <a:r>
              <a:rPr lang="bn-BD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6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8463" y="1475875"/>
            <a:ext cx="12380494" cy="60318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049517" y="520262"/>
            <a:ext cx="9144000" cy="70944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জোড়ায়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noFill/>
          <a:ln w="203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114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716097" y="1198179"/>
            <a:ext cx="5249917" cy="70944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উত্তারঞ্চল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6668814" y="5029201"/>
            <a:ext cx="5249917" cy="70944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দক্ষিণাঞ্চল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noFill/>
          <a:ln w="203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8756" y="699101"/>
            <a:ext cx="4431589" cy="626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82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" y="2566733"/>
            <a:ext cx="2033938" cy="2040557"/>
          </a:xfrm>
          <a:prstGeom prst="ellipse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en-US" sz="4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4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অঞ্চল</a:t>
            </a:r>
            <a:endParaRPr lang="en-US" sz="4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59017" y="0"/>
            <a:ext cx="4150255" cy="23870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39214" y="2566732"/>
            <a:ext cx="1641241" cy="24501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59017" y="2566732"/>
            <a:ext cx="2584552" cy="24501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9928" y="5196564"/>
            <a:ext cx="4343043" cy="2118637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>
            <a:off x="1876285" y="3349588"/>
            <a:ext cx="545988" cy="474846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38280" y="865168"/>
            <a:ext cx="3954178" cy="11101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উচু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67586" y="5660761"/>
            <a:ext cx="3893034" cy="1295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শীতকালে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ঠান্ডা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773440" y="3302293"/>
            <a:ext cx="4712850" cy="12352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গ্রীষ্মকালে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noFill/>
          <a:ln w="203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6794937" y="1103587"/>
            <a:ext cx="1150883" cy="6621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6779172" y="3626069"/>
            <a:ext cx="1150883" cy="6621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6873768" y="6069725"/>
            <a:ext cx="1150883" cy="6621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102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2258729"/>
            <a:ext cx="1958140" cy="2117558"/>
          </a:xfrm>
          <a:prstGeom prst="ellipse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en-US" sz="4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দক্ষিণ</a:t>
            </a:r>
            <a:r>
              <a:rPr lang="en-US" sz="4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অঞ্চল</a:t>
            </a:r>
            <a:endParaRPr lang="en-US" sz="4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1958140" y="3073667"/>
            <a:ext cx="619024" cy="487680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7164" y="141170"/>
            <a:ext cx="4206842" cy="22089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7164" y="2443214"/>
            <a:ext cx="4206842" cy="21801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7164" y="4928135"/>
            <a:ext cx="4206842" cy="238706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784006" y="462014"/>
            <a:ext cx="4408972" cy="988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en-US" sz="51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5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নিচু</a:t>
            </a:r>
            <a:r>
              <a:rPr lang="en-US" sz="5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84006" y="3184894"/>
            <a:ext cx="4408972" cy="988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bn-BD" sz="5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নদীর সংখ্যা বেশি।</a:t>
            </a:r>
            <a:endParaRPr lang="en-US" sz="5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84006" y="5907774"/>
            <a:ext cx="4408972" cy="988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en-US" sz="51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বন্যার</a:t>
            </a:r>
            <a:r>
              <a:rPr lang="en-US" sz="5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প্রবণতা</a:t>
            </a:r>
            <a:r>
              <a:rPr lang="en-US" sz="5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5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noFill/>
          <a:ln w="203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328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9328" y="235463"/>
            <a:ext cx="3284798" cy="1413934"/>
          </a:xfrm>
          <a:noFill/>
        </p:spPr>
        <p:txBody>
          <a:bodyPr>
            <a:normAutofit/>
          </a:bodyPr>
          <a:lstStyle/>
          <a:p>
            <a:r>
              <a:rPr lang="bn-BD" sz="70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70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25566" y="1793241"/>
            <a:ext cx="1920240" cy="878839"/>
          </a:xfrm>
          <a:noFill/>
        </p:spPr>
        <p:txBody>
          <a:bodyPr>
            <a:normAutofit/>
          </a:bodyPr>
          <a:lstStyle/>
          <a:p>
            <a:r>
              <a:rPr lang="bn-BD" sz="4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 দল</a:t>
            </a:r>
            <a:endParaRPr lang="en-US" sz="4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468" y="3272590"/>
            <a:ext cx="4929300" cy="3265549"/>
          </a:xfrm>
          <a:noFill/>
        </p:spPr>
        <p:txBody>
          <a:bodyPr>
            <a:normAutofit/>
          </a:bodyPr>
          <a:lstStyle/>
          <a:p>
            <a:endParaRPr lang="bn-BD" sz="4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***উত্তর অঞ্চলের তিনটি বৈশিষ্ট্য লিখ।</a:t>
            </a:r>
            <a:endParaRPr lang="en-US" sz="4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72589" y="1745381"/>
            <a:ext cx="2097104" cy="926699"/>
          </a:xfrm>
          <a:noFill/>
        </p:spPr>
        <p:txBody>
          <a:bodyPr>
            <a:normAutofit/>
          </a:bodyPr>
          <a:lstStyle/>
          <a:p>
            <a:r>
              <a:rPr lang="bn-BD" sz="4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দক্ষিণ দল</a:t>
            </a:r>
            <a:endParaRPr lang="en-US" sz="4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85071" y="3336758"/>
            <a:ext cx="5038086" cy="3265549"/>
          </a:xfrm>
          <a:noFill/>
        </p:spPr>
        <p:txBody>
          <a:bodyPr>
            <a:normAutofit/>
          </a:bodyPr>
          <a:lstStyle/>
          <a:p>
            <a:endParaRPr lang="bn-BD" sz="4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4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***দক্ষিণ অঞ্চলের তিনটি বৈশিষ্ট্য লিখ।</a:t>
            </a:r>
            <a:endParaRPr lang="en-US" sz="4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noFill/>
          <a:ln w="203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153103" y="2790497"/>
            <a:ext cx="693683" cy="867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9033641" y="2790497"/>
            <a:ext cx="693683" cy="867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141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438200" y="320843"/>
            <a:ext cx="8565281" cy="6994357"/>
          </a:xfrm>
          <a:prstGeom prst="horizontalScroll">
            <a:avLst/>
          </a:prstGeom>
          <a:noFill/>
          <a:ln w="76200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en-US" sz="101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পাঠ্যবইয়ের</a:t>
            </a:r>
            <a:r>
              <a:rPr lang="en-US" sz="101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r>
              <a:rPr lang="bn-BD" sz="101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নং</a:t>
            </a:r>
            <a:r>
              <a:rPr lang="en-US" sz="101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1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101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1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101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1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101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1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নীরবে</a:t>
            </a:r>
            <a:r>
              <a:rPr lang="en-US" sz="101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1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sz="101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101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noFill/>
          <a:ln w="203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266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333876" y="305712"/>
            <a:ext cx="4995052" cy="1513991"/>
          </a:xfrm>
          <a:prstGeom prst="rect">
            <a:avLst/>
          </a:prstGeom>
          <a:noFill/>
          <a:ln w="76200">
            <a:noFill/>
          </a:ln>
        </p:spPr>
        <p:txBody>
          <a:bodyPr lIns="96561" tIns="48280" rIns="96561" bIns="4828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7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6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6723" y="1725233"/>
            <a:ext cx="11034215" cy="51170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r>
              <a:rPr lang="bn-BD" sz="5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শূন্যস্থান পূরণ করঃ</a:t>
            </a:r>
          </a:p>
          <a:p>
            <a:r>
              <a:rPr lang="bn-BD" sz="5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ক)প্রকৃতির বিভিন্ন উপাদান নিয়ে-------- পরিবেশ গঠিত।</a:t>
            </a:r>
          </a:p>
          <a:p>
            <a:r>
              <a:rPr lang="bn-BD" sz="5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       খ) --------- অনেক গরম পড়ে।</a:t>
            </a:r>
          </a:p>
          <a:p>
            <a:r>
              <a:rPr lang="bn-BD" sz="5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পৃথিবীর বিভিন্ন অঞ্চলের জলবায়ু সম্পর্কে দুইটি বাক্য লিখ। </a:t>
            </a:r>
            <a:endParaRPr lang="en-US" sz="5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noFill/>
          <a:ln w="203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997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5816" y="189250"/>
            <a:ext cx="11093559" cy="6448034"/>
          </a:xfrm>
          <a:prstGeom prst="rect">
            <a:avLst/>
          </a:prstGeom>
          <a:noFill/>
          <a:ln w="76200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en-US" sz="5100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1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u="sng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100" u="sng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100" u="sng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1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*** তুমি যেখানে বাস কর সেই অঞ্চলের ভূমি ও জলবায়ু সম্পর্কে ৫ টি বাক্য লিখ।</a:t>
            </a:r>
          </a:p>
          <a:p>
            <a:r>
              <a:rPr lang="bn-BD" sz="51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*** সাথী উত্তর অঞ্চলে বাস করে। দক্ষিণ অঞ্চলের প্রাকৃতিক পরিবেশের সাথে তার অঞ্চলের তিনটি পার্থক্য লিখ।</a:t>
            </a:r>
            <a:endParaRPr lang="en-US" sz="51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noFill/>
          <a:ln w="203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3663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noFill/>
          <a:ln w="203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2916621" y="1513490"/>
            <a:ext cx="7882758" cy="4114800"/>
          </a:xfrm>
          <a:prstGeom prst="cloud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37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213363" y="118620"/>
            <a:ext cx="12303761" cy="6270488"/>
            <a:chOff x="137679" y="111204"/>
            <a:chExt cx="7939521" cy="3959725"/>
          </a:xfrm>
        </p:grpSpPr>
        <p:sp>
          <p:nvSpPr>
            <p:cNvPr id="16" name="TextBox 15"/>
            <p:cNvSpPr txBox="1"/>
            <p:nvPr/>
          </p:nvSpPr>
          <p:spPr>
            <a:xfrm>
              <a:off x="137679" y="1912949"/>
              <a:ext cx="2937164" cy="2157980"/>
            </a:xfrm>
            <a:prstGeom prst="rect">
              <a:avLst/>
            </a:prstGeom>
            <a:noFill/>
          </p:spPr>
          <p:txBody>
            <a:bodyPr wrap="square" lIns="122895" tIns="61448" rIns="122895" bIns="61448" rtlCol="0">
              <a:spAutoFit/>
            </a:bodyPr>
            <a:lstStyle/>
            <a:p>
              <a:pPr algn="ctr"/>
              <a:r>
                <a:rPr lang="en-US" sz="4000" b="1" dirty="0" err="1">
                  <a:latin typeface="NikoshBAN" pitchFamily="2" charset="0"/>
                  <a:cs typeface="NikoshBAN" pitchFamily="2" charset="0"/>
                </a:rPr>
                <a:t>মোঃ</a:t>
              </a:r>
              <a:r>
                <a:rPr lang="en-US" sz="40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latin typeface="NikoshBAN" pitchFamily="2" charset="0"/>
                  <a:cs typeface="NikoshBAN" pitchFamily="2" charset="0"/>
                </a:rPr>
                <a:t>নাছির</a:t>
              </a:r>
              <a:r>
                <a:rPr lang="en-US" sz="40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latin typeface="NikoshBAN" pitchFamily="2" charset="0"/>
                  <a:cs typeface="NikoshBAN" pitchFamily="2" charset="0"/>
                </a:rPr>
                <a:t>উদ্দিন</a:t>
              </a:r>
              <a:r>
                <a:rPr lang="en-US" sz="40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latin typeface="NikoshBAN" pitchFamily="2" charset="0"/>
                  <a:cs typeface="NikoshBAN" pitchFamily="2" charset="0"/>
                </a:rPr>
                <a:t>খান</a:t>
              </a:r>
              <a:r>
                <a:rPr lang="en-US" sz="4000" b="1" dirty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pPr algn="ctr"/>
              <a:r>
                <a:rPr lang="en-US" sz="4000" b="1" dirty="0" err="1">
                  <a:latin typeface="NikoshBAN" pitchFamily="2" charset="0"/>
                  <a:cs typeface="NikoshBAN" pitchFamily="2" charset="0"/>
                </a:rPr>
                <a:t>সহকারী</a:t>
              </a:r>
              <a:r>
                <a:rPr lang="en-US" sz="40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latin typeface="NikoshBAN" pitchFamily="2" charset="0"/>
                  <a:cs typeface="NikoshBAN" pitchFamily="2" charset="0"/>
                </a:rPr>
                <a:t>শিক্ষক</a:t>
              </a:r>
              <a:endParaRPr lang="en-US" sz="4000" b="1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4000" b="1" dirty="0" err="1">
                  <a:latin typeface="NikoshBAN" pitchFamily="2" charset="0"/>
                  <a:cs typeface="NikoshBAN" pitchFamily="2" charset="0"/>
                </a:rPr>
                <a:t>গৃদকালিন্দিয়া</a:t>
              </a:r>
              <a:r>
                <a:rPr lang="en-US" sz="4000" b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>
                  <a:latin typeface="NikoshBAN" pitchFamily="2" charset="0"/>
                  <a:cs typeface="NikoshBAN" pitchFamily="2" charset="0"/>
                </a:rPr>
                <a:t>সপ্রাবি</a:t>
              </a:r>
              <a:r>
                <a:rPr lang="en-US" sz="4000" b="1" dirty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pPr algn="ctr"/>
              <a:r>
                <a:rPr lang="en-US" sz="4000" b="1" dirty="0" err="1">
                  <a:latin typeface="NikoshBAN" pitchFamily="2" charset="0"/>
                  <a:cs typeface="NikoshBAN" pitchFamily="2" charset="0"/>
                </a:rPr>
                <a:t>ফরিদ্গঞ্জ</a:t>
              </a:r>
              <a:r>
                <a:rPr lang="en-US" sz="4000" b="1" dirty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4000" b="1" dirty="0" err="1">
                  <a:latin typeface="NikoshBAN" pitchFamily="2" charset="0"/>
                  <a:cs typeface="NikoshBAN" pitchFamily="2" charset="0"/>
                </a:rPr>
                <a:t>চা</a:t>
              </a:r>
              <a:r>
                <a:rPr lang="bn-BD" sz="4000" b="1" dirty="0">
                  <a:latin typeface="NikoshBAN" pitchFamily="2" charset="0"/>
                  <a:cs typeface="NikoshBAN" pitchFamily="2" charset="0"/>
                </a:rPr>
                <a:t>ঁ</a:t>
              </a:r>
              <a:r>
                <a:rPr lang="en-US" sz="4000" b="1" dirty="0" err="1" smtClean="0">
                  <a:latin typeface="NikoshBAN" pitchFamily="2" charset="0"/>
                  <a:cs typeface="NikoshBAN" pitchFamily="2" charset="0"/>
                </a:rPr>
                <a:t>দপুর</a:t>
              </a:r>
              <a:endParaRPr lang="en-US" sz="4000" b="1" dirty="0" smtClean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700" b="1" dirty="0" smtClean="0">
                  <a:latin typeface="AdorshoLipi" pitchFamily="1" charset="0"/>
                  <a:cs typeface="Ekushey Puja" pitchFamily="66"/>
                </a:rPr>
                <a:t>01687422109</a:t>
              </a:r>
            </a:p>
            <a:p>
              <a:pPr algn="ctr"/>
              <a:r>
                <a:rPr lang="en-US" sz="2700" b="1" dirty="0" smtClean="0">
                  <a:latin typeface="AdorshoLipi" pitchFamily="1" charset="0"/>
                  <a:cs typeface="Ekushey Puja" pitchFamily="66"/>
                </a:rPr>
                <a:t>nu01687</a:t>
              </a:r>
              <a:r>
                <a:rPr lang="en-US" sz="2700" b="1" dirty="0" smtClean="0">
                  <a:latin typeface="Arial" pitchFamily="34" charset="0"/>
                  <a:cs typeface="Arial" pitchFamily="34" charset="0"/>
                </a:rPr>
                <a:t>@gmail.com</a:t>
              </a:r>
              <a:r>
                <a:rPr lang="en-US" sz="2700" b="1" dirty="0" smtClean="0">
                  <a:latin typeface="AdorshoLipi" pitchFamily="1" charset="0"/>
                  <a:cs typeface="Ekushey Puja" pitchFamily="66"/>
                </a:rPr>
                <a:t> </a:t>
              </a:r>
              <a:endParaRPr lang="en-US" sz="2700" b="1" dirty="0">
                <a:latin typeface="AdorshoLipi" pitchFamily="1" charset="0"/>
                <a:cs typeface="Ekushey Puja" pitchFamily="66"/>
              </a:endParaRPr>
            </a:p>
          </p:txBody>
        </p:sp>
        <p:pic>
          <p:nvPicPr>
            <p:cNvPr id="17" name="Picture 16" descr="82458794_2709044689178792_4247830777250709504_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037242">
              <a:off x="546491" y="416043"/>
              <a:ext cx="1728437" cy="127534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</p:spPr>
        </p:pic>
        <p:sp>
          <p:nvSpPr>
            <p:cNvPr id="19" name="TextBox 18"/>
            <p:cNvSpPr txBox="1"/>
            <p:nvPr/>
          </p:nvSpPr>
          <p:spPr>
            <a:xfrm>
              <a:off x="3124200" y="111204"/>
              <a:ext cx="4953000" cy="845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8100" b="1" dirty="0">
                <a:cs typeface="Ekushey Puja" pitchFamily="66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390807" y="3386959"/>
            <a:ext cx="6788339" cy="3438189"/>
          </a:xfrm>
          <a:prstGeom prst="rect">
            <a:avLst/>
          </a:prstGeom>
          <a:noFill/>
        </p:spPr>
        <p:txBody>
          <a:bodyPr wrap="square" lIns="113095" tIns="56549" rIns="113095" bIns="56549" rtlCol="0">
            <a:spAutoFit/>
          </a:bodyPr>
          <a:lstStyle/>
          <a:p>
            <a:r>
              <a:rPr lang="en-US" sz="6100" b="1" dirty="0" err="1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61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100" b="1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r>
              <a:rPr lang="en-US" sz="61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61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4500" b="1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5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sz="45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500" b="1" dirty="0" err="1" smtClean="0">
                <a:latin typeface="NikoshBAN" pitchFamily="2" charset="0"/>
                <a:cs typeface="NikoshBAN" pitchFamily="2" charset="0"/>
              </a:rPr>
              <a:t>বিশ্বপরিচয়</a:t>
            </a:r>
            <a:endParaRPr lang="en-US" sz="45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১ </a:t>
            </a: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 পরিবেশ ও সমাজ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৪০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3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55994" y="304801"/>
            <a:ext cx="4496171" cy="914400"/>
          </a:xfrm>
          <a:prstGeom prst="rect">
            <a:avLst/>
          </a:prstGeom>
          <a:noFill/>
          <a:ln w="57150" cap="rnd" cmpd="tri">
            <a:solidFill>
              <a:schemeClr val="accent3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164" tIns="49582" rIns="99164" bIns="49582" rtlCol="0" anchor="ctr"/>
          <a:lstStyle/>
          <a:p>
            <a:pPr algn="ctr"/>
            <a:r>
              <a:rPr lang="bn-IN" sz="71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" y="0"/>
            <a:ext cx="12801600" cy="7315200"/>
          </a:xfrm>
          <a:prstGeom prst="rect">
            <a:avLst/>
          </a:prstGeom>
          <a:noFill/>
          <a:ln w="193675" cap="rnd" cmpd="tri">
            <a:solidFill>
              <a:srgbClr val="7030A0"/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164" tIns="49582" rIns="99164" bIns="49582" rtlCol="0" anchor="ctr"/>
          <a:lstStyle/>
          <a:p>
            <a:pPr algn="ctr"/>
            <a:endParaRPr lang="en-US"/>
          </a:p>
        </p:txBody>
      </p:sp>
      <p:pic>
        <p:nvPicPr>
          <p:cNvPr id="12" name="Picture 11" descr="bg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8497" y="268722"/>
            <a:ext cx="2551799" cy="2808753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3" name="Picture 12" descr="Mujib Borsh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249614" y="533400"/>
            <a:ext cx="885589" cy="533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689" y="4044147"/>
            <a:ext cx="11041380" cy="18679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১.১.১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ও সামাজিক পরিবেশের উপাদানসমূহের পারস্পারিক সম্পর্ক বর্ণনা করতে পারবে।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noFill/>
          <a:ln w="203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1686910" y="1087821"/>
            <a:ext cx="8639504" cy="1576551"/>
          </a:xfrm>
          <a:prstGeom prst="cloudCallou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862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2418" y="0"/>
            <a:ext cx="5490092" cy="30137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97705" y="3901440"/>
            <a:ext cx="4825863" cy="2367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3755" y="3916276"/>
            <a:ext cx="5147417" cy="236755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97705" y="1"/>
            <a:ext cx="4825863" cy="2757104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1124352" y="3013777"/>
            <a:ext cx="3600450" cy="759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en-US" sz="51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51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1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আকাশ</a:t>
            </a:r>
            <a:endParaRPr lang="en-US" sz="51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838874" y="2995596"/>
            <a:ext cx="2943526" cy="7956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en-US" sz="51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51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692844" y="6427000"/>
            <a:ext cx="3031958" cy="8882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en-US" sz="51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গাছপালা</a:t>
            </a:r>
            <a:endParaRPr lang="en-US" sz="51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617795" y="6427000"/>
            <a:ext cx="3512018" cy="8882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en-US" sz="51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সাগর</a:t>
            </a:r>
            <a:endParaRPr lang="en-US" sz="51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noFill/>
          <a:ln w="203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095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60" y="156143"/>
            <a:ext cx="5113797" cy="29239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032984"/>
            <a:ext cx="4636370" cy="2448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0410" y="156142"/>
            <a:ext cx="5311190" cy="29239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36369" y="4032982"/>
            <a:ext cx="3020378" cy="24480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377017" y="2969395"/>
            <a:ext cx="3044592" cy="824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en-US" sz="51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endParaRPr lang="en-US" sz="51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704247" y="2910039"/>
            <a:ext cx="3145656" cy="943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en-US" sz="51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পাহাড়</a:t>
            </a:r>
            <a:endParaRPr lang="en-US" sz="5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33326" y="6481008"/>
            <a:ext cx="4408972" cy="8213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en-US" sz="51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পশুপাখি</a:t>
            </a:r>
            <a:endParaRPr lang="en-US" sz="5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656747" y="3644767"/>
            <a:ext cx="4964832" cy="3670434"/>
          </a:xfrm>
          <a:prstGeom prst="ellipse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  <a:effectLst>
            <a:outerShdw sx="1000" sy="1000" algn="ctr" rotWithShape="0">
              <a:schemeClr val="bg1"/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en-US" sz="7600" b="1" dirty="0" err="1" smtClean="0">
                <a:ln w="381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endParaRPr lang="bn-BD" sz="7600" b="1" dirty="0" smtClean="0">
              <a:ln w="381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7600" b="1" dirty="0" smtClean="0">
                <a:ln w="381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 ও</a:t>
            </a:r>
          </a:p>
          <a:p>
            <a:pPr algn="ctr"/>
            <a:r>
              <a:rPr lang="bn-BD" sz="7600" b="1" dirty="0" smtClean="0">
                <a:ln w="381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endParaRPr lang="en-US" sz="7600" b="1" dirty="0">
              <a:ln w="381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noFill/>
          <a:ln w="203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158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110" y="389467"/>
            <a:ext cx="11041380" cy="2754786"/>
          </a:xfrm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***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গঠিত।আমাদের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990" y="3144253"/>
            <a:ext cx="11163500" cy="417094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bn-BD" sz="4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BD" sz="67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***আমরা সবাই একটু একাকী চিন্তা করি***</a:t>
            </a:r>
          </a:p>
          <a:p>
            <a:pPr marL="0" indent="0">
              <a:buNone/>
            </a:pPr>
            <a:endParaRPr lang="bn-BD" sz="6700" dirty="0" smtClean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67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***পৃথিবীর বিভিন্ন অঞ্চলের প্রাকৃতিক পরিবেশ কি একই রকম?</a:t>
            </a:r>
            <a:endParaRPr lang="bn-BD" sz="67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67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*** সব অঞ্চল কি একই রকম উষ্ণ বা শীতল থাকে?</a:t>
            </a:r>
          </a:p>
          <a:p>
            <a:pPr marL="0" indent="0">
              <a:buNone/>
            </a:pPr>
            <a:endParaRPr lang="bn-BD" sz="4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11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**চলো এবার আমরা কিছু ছবি দেখি</a:t>
            </a:r>
            <a:endParaRPr lang="bn-BD" sz="11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noFill/>
          <a:ln w="203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265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5290"/>
            <a:ext cx="5975484" cy="34715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64981" y="35290"/>
            <a:ext cx="5555826" cy="347151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9497" y="3327130"/>
            <a:ext cx="4775334" cy="1129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en-US" sz="63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তুষারে</a:t>
            </a:r>
            <a:r>
              <a:rPr lang="en-US" sz="63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3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endParaRPr lang="en-US" sz="6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59900" y="3327130"/>
            <a:ext cx="4829157" cy="994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en-US" sz="57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মরুভূমি</a:t>
            </a:r>
            <a:endParaRPr lang="en-US" sz="5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8463" y="4594459"/>
            <a:ext cx="5545956" cy="2720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en-US" sz="5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এখানের</a:t>
            </a:r>
            <a:r>
              <a:rPr lang="en-US" sz="5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</a:t>
            </a:r>
            <a:r>
              <a:rPr lang="en-US" sz="5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5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en-US" sz="93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শীতল</a:t>
            </a:r>
            <a:endParaRPr lang="en-US" sz="93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01499" y="4594458"/>
            <a:ext cx="5545956" cy="27207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en-US" sz="5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এখানের</a:t>
            </a:r>
            <a:r>
              <a:rPr lang="en-US" sz="5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</a:t>
            </a:r>
            <a:r>
              <a:rPr lang="en-US" sz="5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1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51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algn="ctr"/>
            <a:r>
              <a:rPr lang="bn-BD" sz="93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শুষ্ক</a:t>
            </a:r>
            <a:endParaRPr lang="en-US" sz="93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noFill/>
          <a:ln w="203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358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"/>
            <a:ext cx="6442910" cy="36062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5042" y="1"/>
            <a:ext cx="6156558" cy="360626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377015" y="3862939"/>
            <a:ext cx="3752048" cy="9881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bn-BD" sz="5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শুষ্ক স্থান</a:t>
            </a:r>
            <a:endParaRPr lang="en-US" sz="5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85222" y="3785937"/>
            <a:ext cx="3777314" cy="8983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561" tIns="48280" rIns="96561" bIns="48280" rtlCol="0" anchor="ctr"/>
          <a:lstStyle/>
          <a:p>
            <a:pPr algn="ctr"/>
            <a:r>
              <a:rPr lang="en-US" sz="4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বৃষ্টিতে</a:t>
            </a:r>
            <a:r>
              <a:rPr lang="en-US" sz="4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ভেজা</a:t>
            </a:r>
            <a:endParaRPr lang="en-US" sz="4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noFill/>
          <a:ln w="203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862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466160" y="4508938"/>
            <a:ext cx="3294993" cy="725213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শীতল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914258" y="4477408"/>
            <a:ext cx="3294993" cy="725213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উষ্ণ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015621" y="2065287"/>
            <a:ext cx="4666627" cy="725213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অঞ্চল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শুষ্ক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মরুভূমি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189039" y="3137339"/>
            <a:ext cx="4461678" cy="725213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কোথাও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বৃষ্টির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পরিমাণ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119352" y="3168870"/>
            <a:ext cx="4335485" cy="725213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অঞ্চল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তুষারে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135117" y="2065282"/>
            <a:ext cx="4524671" cy="725213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স্থান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শুষ্ক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571967" y="1828800"/>
            <a:ext cx="3452648" cy="280626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 বিভিন্ন অঞলের প্রাকৃতিক বৈচিত্র্য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23" name="Down Arrow 22"/>
          <p:cNvSpPr/>
          <p:nvPr/>
        </p:nvSpPr>
        <p:spPr>
          <a:xfrm>
            <a:off x="2774731" y="3894083"/>
            <a:ext cx="536028" cy="614855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9932276" y="3862552"/>
            <a:ext cx="536028" cy="614855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680138" y="662152"/>
            <a:ext cx="8339959" cy="583324"/>
          </a:xfrm>
          <a:prstGeom prst="roundRect">
            <a:avLst>
              <a:gd name="adj" fmla="val 50000"/>
            </a:avLst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পারছি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801600" cy="7315200"/>
          </a:xfrm>
          <a:prstGeom prst="rect">
            <a:avLst/>
          </a:prstGeom>
          <a:noFill/>
          <a:ln w="203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393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348</Words>
  <Application>Microsoft Office PowerPoint</Application>
  <PresentationFormat>Custom</PresentationFormat>
  <Paragraphs>85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***প্রকৃতির এই সকল বিভিন্ন উপাদান নিয়ে আমাদের প্রাকৃতিক পরিবেশ গঠিত।আমাদের দেশের বিভিন্ন অঞ্চলের প্রাকৃতিক পরিবেশের মাঝে ভিন্নতা রয়েছে।</vt:lpstr>
      <vt:lpstr>Slide 7</vt:lpstr>
      <vt:lpstr>Slide 8</vt:lpstr>
      <vt:lpstr>Slide 9</vt:lpstr>
      <vt:lpstr>Slide 10</vt:lpstr>
      <vt:lpstr>Slide 11</vt:lpstr>
      <vt:lpstr>Slide 12</vt:lpstr>
      <vt:lpstr>Slide 13</vt:lpstr>
      <vt:lpstr>দলীয় কাজ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Nasir uddin Khan</dc:creator>
  <cp:lastModifiedBy>USER</cp:lastModifiedBy>
  <cp:revision>58</cp:revision>
  <dcterms:created xsi:type="dcterms:W3CDTF">2019-11-30T04:46:14Z</dcterms:created>
  <dcterms:modified xsi:type="dcterms:W3CDTF">2021-04-23T10:05:18Z</dcterms:modified>
</cp:coreProperties>
</file>