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76" r:id="rId6"/>
    <p:sldId id="260" r:id="rId7"/>
    <p:sldId id="261" r:id="rId8"/>
    <p:sldId id="280" r:id="rId9"/>
    <p:sldId id="28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9"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54D23-FF74-4D97-B326-E2DE53BFCC31}" type="datetimeFigureOut">
              <a:rPr lang="en-US" smtClean="0"/>
              <a:pPr/>
              <a:t>27-Feb-21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E43DB-65B0-4536-8C70-C0D6C4A324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E43DB-65B0-4536-8C70-C0D6C4A3243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27-Feb-21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bn.wikipedia.org/wiki/%E0%A6%B0%E0%A6%BE%E0%A6%9C%E0%A6%A7%E0%A6%BE%E0%A6%A8%E0%A7%80" TargetMode="External"/><Relationship Id="rId2" Type="http://schemas.openxmlformats.org/officeDocument/2006/relationships/hyperlink" Target="https://bn.wikipedia.org/w/index.php?title=%E0%A6%AA%E0%A7%82%E0%A6%B0%E0%A7%8D%E0%A6%AC_%E0%A6%AC%E0%A6%99%E0%A7%8D%E0%A6%97_%E0%A6%93_%E0%A6%86%E0%A6%B8%E0%A6%BE%E0%A6%AE&amp;action=edit&amp;redlink=1" TargetMode="External"/><Relationship Id="rId1" Type="http://schemas.openxmlformats.org/officeDocument/2006/relationships/slideLayout" Target="../slideLayouts/slideLayout7.xml"/><Relationship Id="rId6" Type="http://schemas.openxmlformats.org/officeDocument/2006/relationships/hyperlink" Target="https://bn.wikipedia.org/wiki/%E0%A6%95%E0%A6%B2%E0%A6%95%E0%A6%BE%E0%A6%A4%E0%A6%BE_%E0%A6%89%E0%A6%9A%E0%A7%8D%E0%A6%9A_%E0%A6%86%E0%A6%A6%E0%A6%BE%E0%A6%B2%E0%A6%A4" TargetMode="External"/><Relationship Id="rId5" Type="http://schemas.openxmlformats.org/officeDocument/2006/relationships/hyperlink" Target="https://bn.wikipedia.org/w/index.php?title=%E0%A6%B0%E0%A6%BE%E0%A6%9C%E0%A6%B8%E0%A7%8D%E0%A6%AC_%E0%A6%AC%E0%A7%8B%E0%A6%B0%E0%A7%8D%E0%A6%A1&amp;action=edit&amp;redlink=1" TargetMode="External"/><Relationship Id="rId4" Type="http://schemas.openxmlformats.org/officeDocument/2006/relationships/hyperlink" Target="https://bn.wikipedia.org/w/index.php?title=%E0%A6%86%E0%A6%87%E0%A6%A8_%E0%A6%AA%E0%A6%B0%E0%A6%BF%E0%A6%B7%E0%A6%A6&amp;action=edit&amp;redlink=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bn.wikipedia.org/w/index.php?title=%E0%A6%AC%E0%A6%BE%E0%A6%B2%E0%A6%97%E0%A6%99%E0%A7%8D%E0%A6%97%E0%A6%BE%E0%A6%A7%E0%A6%B0_%E0%A6%A4%E0%A6%BF%E0%A6%B2%E0%A6%95&amp;action=edit&amp;redlink=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bn.wikipedia.org/wiki/%E0%A6%B8%E0%A7%8D%E0%A6%AC%E0%A6%A6%E0%A7%87%E0%A6%B6%E0%A7%80_%E0%A6%86%E0%A6%A8%E0%A7%8D%E0%A6%A6%E0%A7%8B%E0%A6%B2%E0%A6%A8"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n.wikipedia.org/wiki/%E0%A6%9A%E0%A6%BF%E0%A6%A4%E0%A7%8D%E0%A6%B0:Bengal_gazetteer_1907-9.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ফুলের ছবি দিবো - আছির মাহমুদ এর বাংলা ..."/>
          <p:cNvPicPr>
            <a:picLocks noChangeAspect="1" noChangeArrowheads="1"/>
          </p:cNvPicPr>
          <p:nvPr/>
        </p:nvPicPr>
        <p:blipFill>
          <a:blip r:embed="rId2"/>
          <a:srcRect/>
          <a:stretch>
            <a:fillRect/>
          </a:stretch>
        </p:blipFill>
        <p:spPr bwMode="auto">
          <a:xfrm>
            <a:off x="1143000" y="990600"/>
            <a:ext cx="6705600" cy="48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2971800" y="152400"/>
            <a:ext cx="3733800" cy="707886"/>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স্বাগতম</a:t>
            </a:r>
            <a:endParaRPr lang="en-US" sz="4000" dirty="0">
              <a:latin typeface="NikoshBAN" pitchFamily="2" charset="0"/>
              <a:cs typeface="NikoshBAN" pitchFamily="2" charset="0"/>
            </a:endParaRPr>
          </a:p>
        </p:txBody>
      </p:sp>
      <p:sp>
        <p:nvSpPr>
          <p:cNvPr id="19" name="TextBox 18"/>
          <p:cNvSpPr txBox="1"/>
          <p:nvPr/>
        </p:nvSpPr>
        <p:spPr>
          <a:xfrm>
            <a:off x="3352800" y="5943600"/>
            <a:ext cx="3581400" cy="707886"/>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শুভেচ্ছা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amond(in)">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686800" cy="83099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বিরাট এলাকা ও বিপুল জনসংখ্যা অধ্যুষিত বাংলাকে দুটি প্রদেশে সংগঠিত করার পেছনে নিচের কারণগুলো বিশেষভাবে উলেস্নখযোগ্য </a:t>
            </a:r>
            <a:endParaRPr lang="en-US" sz="2400" dirty="0">
              <a:latin typeface="NikoshBAN" pitchFamily="2" charset="0"/>
              <a:cs typeface="NikoshBAN" pitchFamily="2" charset="0"/>
            </a:endParaRPr>
          </a:p>
        </p:txBody>
      </p:sp>
      <p:sp>
        <p:nvSpPr>
          <p:cNvPr id="3" name="Rectangle 2"/>
          <p:cNvSpPr/>
          <p:nvPr/>
        </p:nvSpPr>
        <p:spPr>
          <a:xfrm>
            <a:off x="2514600" y="152400"/>
            <a:ext cx="3657600" cy="523220"/>
          </a:xfrm>
          <a:prstGeom prst="rect">
            <a:avLst/>
          </a:prstGeom>
          <a:solidFill>
            <a:schemeClr val="accent2">
              <a:lumMod val="60000"/>
              <a:lumOff val="40000"/>
            </a:schemeClr>
          </a:solidFill>
        </p:spPr>
        <p:txBody>
          <a:bodyPr wrap="square">
            <a:spAutoFit/>
          </a:bodyPr>
          <a:lstStyle/>
          <a:p>
            <a:pPr algn="ctr"/>
            <a:r>
              <a:rPr lang="bn-IN" sz="2800" dirty="0" smtClean="0">
                <a:latin typeface="NikoshBAN" pitchFamily="2" charset="0"/>
                <a:cs typeface="NikoshBAN" pitchFamily="2" charset="0"/>
              </a:rPr>
              <a:t>বঙ্গভঙ্গের কারণ  </a:t>
            </a:r>
            <a:endParaRPr lang="en-US" sz="2800" dirty="0">
              <a:latin typeface="NikoshBAN" pitchFamily="2" charset="0"/>
              <a:cs typeface="NikoshBAN" pitchFamily="2" charset="0"/>
            </a:endParaRPr>
          </a:p>
        </p:txBody>
      </p:sp>
      <p:sp>
        <p:nvSpPr>
          <p:cNvPr id="27" name="Rectangle 26"/>
          <p:cNvSpPr/>
          <p:nvPr/>
        </p:nvSpPr>
        <p:spPr>
          <a:xfrm>
            <a:off x="228600" y="2895600"/>
            <a:ext cx="8686800" cy="3046988"/>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প্রশাসনিক সুবিধা ও দক্ষতা বৃদ্ধি করা বঙ্গভঙ্গের মূল ও প্রাথমিক </a:t>
            </a:r>
            <a:r>
              <a:rPr lang="bn-IN" sz="2400" dirty="0" smtClean="0">
                <a:latin typeface="NikoshBAN" pitchFamily="2" charset="0"/>
                <a:cs typeface="NikoshBAN" pitchFamily="2" charset="0"/>
              </a:rPr>
              <a:t>কারণ ব্রিটিশ </a:t>
            </a:r>
            <a:r>
              <a:rPr lang="bn-IN" sz="2400" dirty="0" smtClean="0">
                <a:latin typeface="NikoshBAN" pitchFamily="2" charset="0"/>
                <a:cs typeface="NikoshBAN" pitchFamily="2" charset="0"/>
              </a:rPr>
              <a:t>সরকারের প্রশাসনিক সুবিধার জন্য বাংলা প্রদেশকে ভাগ করে দুটি আলাদা প্রদেশ করার প্রয়োজনীয়তা দেখা দেয়। ১৮৫৪ সালে বাংলা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বিহার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উড়িষ্যা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ছোট নাগপুর ও আসাম নিয়ে গঠিত হয়েছিল বাংলা প্রেসিডেন্সি। একজন গবর্নরের </a:t>
            </a:r>
            <a:r>
              <a:rPr lang="bn-IN" sz="2400" dirty="0" smtClean="0">
                <a:latin typeface="NikoshBAN" pitchFamily="2" charset="0"/>
                <a:cs typeface="NikoshBAN" pitchFamily="2" charset="0"/>
              </a:rPr>
              <a:t>পক্ষে </a:t>
            </a:r>
            <a:r>
              <a:rPr lang="bn-IN" sz="2400" dirty="0" smtClean="0">
                <a:latin typeface="NikoshBAN" pitchFamily="2" charset="0"/>
                <a:cs typeface="NikoshBAN" pitchFamily="2" charset="0"/>
              </a:rPr>
              <a:t>এত বড় প্রদেশ শাসন করা সত্যিই দুরূহ ব্যাপার ছিল। তাই লর্ড কার্জন ১৯০৫ সালে উত্তর ও পূর্ব বাংলাকে আসামের সাথে যুক্ত করে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পূর্ববঙ্গ ও আসাম</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নামে এক নতুন প্রদেশ গঠন করেন। নতুন প্রদেশের রাজধানী হলো ঢাকা। নতুন প্রদেশের প্রথম ছোট লাট হলেন ব্যাম্পফিল্ড ফুলার। অপরপক্ষে পশ্চিমবঙ্গ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বিহার ও উড়িষ্যা নিয়ে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পশ্চিম বঙ্গ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প্রদেশ গঠিত হয়। </a:t>
            </a:r>
            <a:r>
              <a:rPr lang="bn-IN" sz="24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28" name="Rectangle 27"/>
          <p:cNvSpPr/>
          <p:nvPr/>
        </p:nvSpPr>
        <p:spPr>
          <a:xfrm>
            <a:off x="2438400" y="2057400"/>
            <a:ext cx="3124200" cy="52322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2800" dirty="0" smtClean="0">
                <a:latin typeface="NikoshBAN" pitchFamily="2" charset="0"/>
                <a:cs typeface="NikoshBAN" pitchFamily="2" charset="0"/>
              </a:rPr>
              <a:t>(১) প্রশাসনিক কারণ  </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52400"/>
            <a:ext cx="4038600" cy="461665"/>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400" dirty="0" smtClean="0">
                <a:latin typeface="NikoshBAN" pitchFamily="2" charset="0"/>
                <a:cs typeface="NikoshBAN" pitchFamily="2" charset="0"/>
              </a:rPr>
              <a:t>(২) রাজনৈতিক কারণ ও উদ্দেশ্য</a:t>
            </a:r>
            <a:endParaRPr lang="en-US" sz="2400" dirty="0">
              <a:latin typeface="NikoshBAN" pitchFamily="2" charset="0"/>
              <a:cs typeface="NikoshBAN" pitchFamily="2" charset="0"/>
            </a:endParaRPr>
          </a:p>
        </p:txBody>
      </p:sp>
      <p:sp>
        <p:nvSpPr>
          <p:cNvPr id="18" name="Rectangle 17"/>
          <p:cNvSpPr/>
          <p:nvPr/>
        </p:nvSpPr>
        <p:spPr>
          <a:xfrm>
            <a:off x="228600" y="838200"/>
            <a:ext cx="8686800" cy="2308324"/>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ক) জাতীয়তাবাদী আন্দোলন নস্যাৎ করা : ১৮৮৫ সালে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ভারতীয় জাতীয় কংগ্রেস</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নামক একটি রাজনৈতিক দলের জন্ম হয়। কংগ্রেসের নেতৃত্বে সমগ্র ভারতে বিশেষ করে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বাংলা প্রেসিডেন্সিতে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জাতীয়তাবাদী আন্দোলন শুরু হয়। এ আন্দোলনের কেন্দ্রস্থল ছিল কলকাতা শহর। সুচতুর ইংরেজ সরকার এ জাতীয়তাবাদী আন্দোলনকে নস্যাৎ এবং আন্দোলন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কারীদের মেরুদন্ড- ভেঙ্গে দেয়ার জন্য বঙ্গভঙ্গ করতে উদ্যোগী হয়। ব্রিটিশ সরকার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ভাগ কর ও শাসন 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নীতি অবলম্বন করে।</a:t>
            </a:r>
            <a:endParaRPr lang="en-US" sz="2400" dirty="0">
              <a:latin typeface="NikoshBAN" pitchFamily="2" charset="0"/>
              <a:cs typeface="NikoshBAN" pitchFamily="2" charset="0"/>
            </a:endParaRPr>
          </a:p>
        </p:txBody>
      </p:sp>
      <p:sp>
        <p:nvSpPr>
          <p:cNvPr id="4" name="Rectangle 3"/>
          <p:cNvSpPr/>
          <p:nvPr/>
        </p:nvSpPr>
        <p:spPr>
          <a:xfrm>
            <a:off x="152400" y="3276600"/>
            <a:ext cx="8763000" cy="1938992"/>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খ) মুসলমানদের দাবি : স্যার </a:t>
            </a:r>
            <a:r>
              <a:rPr lang="bn-IN" sz="2400" dirty="0" smtClean="0">
                <a:latin typeface="NikoshBAN" pitchFamily="2" charset="0"/>
                <a:cs typeface="NikoshBAN" pitchFamily="2" charset="0"/>
              </a:rPr>
              <a:t>সলিমুল্লাহ </a:t>
            </a:r>
            <a:r>
              <a:rPr lang="bn-IN" sz="2400" dirty="0" smtClean="0">
                <a:latin typeface="NikoshBAN" pitchFamily="2" charset="0"/>
                <a:cs typeface="NikoshBAN" pitchFamily="2" charset="0"/>
              </a:rPr>
              <a:t>বঙ্গভঙ্গের </a:t>
            </a:r>
            <a:r>
              <a:rPr lang="bn-IN" sz="2400" dirty="0" smtClean="0">
                <a:latin typeface="NikoshBAN" pitchFamily="2" charset="0"/>
                <a:cs typeface="NikoshBAN" pitchFamily="2" charset="0"/>
              </a:rPr>
              <a:t>পক্ষে </a:t>
            </a:r>
            <a:r>
              <a:rPr lang="bn-IN" sz="2400" dirty="0" smtClean="0">
                <a:latin typeface="NikoshBAN" pitchFamily="2" charset="0"/>
                <a:cs typeface="NikoshBAN" pitchFamily="2" charset="0"/>
              </a:rPr>
              <a:t>আন্দোলন </a:t>
            </a:r>
            <a:r>
              <a:rPr lang="bn-IN" sz="2400" dirty="0" smtClean="0">
                <a:latin typeface="NikoshBAN" pitchFamily="2" charset="0"/>
                <a:cs typeface="NikoshBAN" pitchFamily="2" charset="0"/>
              </a:rPr>
              <a:t>শুরু </a:t>
            </a:r>
            <a:r>
              <a:rPr lang="bn-IN" sz="2400" dirty="0" smtClean="0">
                <a:latin typeface="NikoshBAN" pitchFamily="2" charset="0"/>
                <a:cs typeface="NikoshBAN" pitchFamily="2" charset="0"/>
              </a:rPr>
              <a:t>করেন। তিনি জনগণকে বোঝাতে চেষ্টা করেন 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নতুন প্রদেশ সৃষ্টি হলে পূর্ববাংলার মুসলমানরা নিজেদের ভাগ্যোন্নয়নের সুযোগ পাবে। হিন্দু সম্প্রদায় প্রভাবিত কলকাতার উপর রাজনৈতিক ও অর্থনৈতিক </a:t>
            </a:r>
            <a:r>
              <a:rPr lang="bn-IN" sz="2400" dirty="0" smtClean="0">
                <a:latin typeface="NikoshBAN" pitchFamily="2" charset="0"/>
                <a:cs typeface="NikoshBAN" pitchFamily="2" charset="0"/>
              </a:rPr>
              <a:t>ক্ষে</a:t>
            </a:r>
            <a:r>
              <a:rPr lang="bn-IN" sz="2400" dirty="0" smtClean="0">
                <a:latin typeface="NikoshBAN" pitchFamily="2" charset="0"/>
                <a:cs typeface="NikoshBAN" pitchFamily="2" charset="0"/>
              </a:rPr>
              <a:t>ত্রে </a:t>
            </a:r>
            <a:r>
              <a:rPr lang="bn-IN" sz="2400" dirty="0" smtClean="0">
                <a:latin typeface="NikoshBAN" pitchFamily="2" charset="0"/>
                <a:cs typeface="NikoshBAN" pitchFamily="2" charset="0"/>
              </a:rPr>
              <a:t>নিভর্রশীলতা হ্রাস পাবে। মুসলমান জনগণ চাকরি ও ব্যবসায়-বাণিজ্যে উন্নতি লাভ করতে পারবে</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Rectangle 4"/>
          <p:cNvSpPr/>
          <p:nvPr/>
        </p:nvSpPr>
        <p:spPr>
          <a:xfrm>
            <a:off x="228600" y="5410200"/>
            <a:ext cx="8686800" cy="830997"/>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গ) আধা-সামন্ততন্ত্র প্রতিষ্ঠা : পূর্ব বাংলায় আধা-সামন্ততান্ত্রিক রাজনৈতিক কাঠামো প্রতিষ্ঠা প্রয়াসী একটি এলিট শ্রেণী গড়ে ওঠে</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তারা বঙ্গভঙ্গের প্রতি সমর্থন জানায়।</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0" fill="hold"/>
                                        <p:tgtEl>
                                          <p:spTgt spid="18"/>
                                        </p:tgtEl>
                                        <p:attrNameLst>
                                          <p:attrName>ppt_w</p:attrName>
                                        </p:attrNameLst>
                                      </p:cBhvr>
                                      <p:tavLst>
                                        <p:tav tm="0" fmla="#ppt_w*sin(2.5*pi*$)">
                                          <p:val>
                                            <p:fltVal val="0"/>
                                          </p:val>
                                        </p:tav>
                                        <p:tav tm="100000">
                                          <p:val>
                                            <p:fltVal val="1"/>
                                          </p:val>
                                        </p:tav>
                                      </p:tavLst>
                                    </p:anim>
                                    <p:anim calcmode="lin" valueType="num">
                                      <p:cBhvr>
                                        <p:cTn id="14" dur="5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0" fill="hold"/>
                                        <p:tgtEl>
                                          <p:spTgt spid="4"/>
                                        </p:tgtEl>
                                        <p:attrNameLst>
                                          <p:attrName>ppt_w</p:attrName>
                                        </p:attrNameLst>
                                      </p:cBhvr>
                                      <p:tavLst>
                                        <p:tav tm="0" fmla="#ppt_w*sin(2.5*pi*$)">
                                          <p:val>
                                            <p:fltVal val="0"/>
                                          </p:val>
                                        </p:tav>
                                        <p:tav tm="100000">
                                          <p:val>
                                            <p:fltVal val="1"/>
                                          </p:val>
                                        </p:tav>
                                      </p:tavLst>
                                    </p:anim>
                                    <p:anim calcmode="lin" valueType="num">
                                      <p:cBhvr>
                                        <p:cTn id="20"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0" fill="hold"/>
                                        <p:tgtEl>
                                          <p:spTgt spid="5"/>
                                        </p:tgtEl>
                                        <p:attrNameLst>
                                          <p:attrName>ppt_w</p:attrName>
                                        </p:attrNameLst>
                                      </p:cBhvr>
                                      <p:tavLst>
                                        <p:tav tm="0" fmla="#ppt_w*sin(2.5*pi*$)">
                                          <p:val>
                                            <p:fltVal val="0"/>
                                          </p:val>
                                        </p:tav>
                                        <p:tav tm="100000">
                                          <p:val>
                                            <p:fltVal val="1"/>
                                          </p:val>
                                        </p:tav>
                                      </p:tavLst>
                                    </p:anim>
                                    <p:anim calcmode="lin" valueType="num">
                                      <p:cBhvr>
                                        <p:cTn id="2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724400"/>
            <a:ext cx="8534400" cy="1938992"/>
          </a:xfrm>
          <a:prstGeom prst="rect">
            <a:avLst/>
          </a:prstGeom>
          <a:solidFill>
            <a:schemeClr val="bg2">
              <a:lumMod val="5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১৯০৫ সালের বঙ্গভঙ্গের পূর্বে শিল্প</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ব্যবসায়-বাণিজ্যি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অফিস-আদালত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কলকারখানা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স্কুল-কলেজ</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বিশ্ববিদ্যালয় ইত্যাদি প্রায় সব কিছুই কলকাতার কেন্দ্রিভূত ছিল। ফলে পূর্ববঙ্গের মুসলমানরা </a:t>
            </a:r>
            <a:r>
              <a:rPr lang="bn-IN" sz="2400" dirty="0" smtClean="0">
                <a:latin typeface="NikoshBAN" pitchFamily="2" charset="0"/>
                <a:cs typeface="NikoshBAN" pitchFamily="2" charset="0"/>
              </a:rPr>
              <a:t>সর্বক্ষেত্রেই </a:t>
            </a:r>
            <a:r>
              <a:rPr lang="bn-IN" sz="2400" dirty="0" smtClean="0">
                <a:latin typeface="NikoshBAN" pitchFamily="2" charset="0"/>
                <a:cs typeface="NikoshBAN" pitchFamily="2" charset="0"/>
              </a:rPr>
              <a:t>পিছিয়ে পড়েছিল। অধিকাংশ মুসলমান জনগণ তখন ভাবতে শুরু করে 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বঙ্গভঙ্গ হলে তারা অর্থনৈতিক উন্নতি অর্জনের সুযোগ পাবে। এ জন্য পূর্ববঙ্গের মুসলমান জনগণ বঙ্গভঙ্গের প্রতি অকুণ্ঠ সমর্থন জানায়</a:t>
            </a:r>
            <a:r>
              <a:rPr lang="bn-IN" sz="2400" dirty="0" smtClean="0">
                <a:latin typeface="NikoshBAN" pitchFamily="2" charset="0"/>
                <a:cs typeface="NikoshBAN" pitchFamily="2" charset="0"/>
              </a:rPr>
              <a:t>। </a:t>
            </a:r>
            <a:endParaRPr lang="en-US" sz="2400" dirty="0"/>
          </a:p>
        </p:txBody>
      </p:sp>
      <p:sp>
        <p:nvSpPr>
          <p:cNvPr id="3" name="Rectangle 2"/>
          <p:cNvSpPr/>
          <p:nvPr/>
        </p:nvSpPr>
        <p:spPr>
          <a:xfrm>
            <a:off x="2819400" y="152400"/>
            <a:ext cx="3352800" cy="523220"/>
          </a:xfrm>
          <a:prstGeom prst="rect">
            <a:avLst/>
          </a:prstGeom>
          <a:solidFill>
            <a:schemeClr val="bg2">
              <a:lumMod val="5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2800" dirty="0" smtClean="0">
                <a:latin typeface="NikoshBAN" pitchFamily="2" charset="0"/>
                <a:cs typeface="NikoshBAN" pitchFamily="2" charset="0"/>
              </a:rPr>
              <a:t>(৩) অর্থনৈতিক কারণ </a:t>
            </a:r>
            <a:endParaRPr lang="en-US" sz="2800" dirty="0"/>
          </a:p>
        </p:txBody>
      </p:sp>
      <p:pic>
        <p:nvPicPr>
          <p:cNvPr id="14338" name="Picture 2" descr="Image result for ১৯০৫ সালের বঙ্গভঙ্গ"/>
          <p:cNvPicPr>
            <a:picLocks noChangeAspect="1" noChangeArrowheads="1"/>
          </p:cNvPicPr>
          <p:nvPr/>
        </p:nvPicPr>
        <p:blipFill>
          <a:blip r:embed="rId2"/>
          <a:srcRect/>
          <a:stretch>
            <a:fillRect/>
          </a:stretch>
        </p:blipFill>
        <p:spPr bwMode="auto">
          <a:xfrm>
            <a:off x="228600" y="990600"/>
            <a:ext cx="4419600" cy="3505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340" name="Picture 4" descr="Image result for ১৯০৫ সালের বঙ্গভঙ্গ"/>
          <p:cNvPicPr>
            <a:picLocks noChangeAspect="1" noChangeArrowheads="1"/>
          </p:cNvPicPr>
          <p:nvPr/>
        </p:nvPicPr>
        <p:blipFill>
          <a:blip r:embed="rId3"/>
          <a:srcRect/>
          <a:stretch>
            <a:fillRect/>
          </a:stretch>
        </p:blipFill>
        <p:spPr bwMode="auto">
          <a:xfrm>
            <a:off x="4800600" y="990600"/>
            <a:ext cx="4114799" cy="3505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circle(in)">
                                      <p:cBhvr>
                                        <p:cTn id="17" dur="20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91000"/>
            <a:ext cx="8686800" cy="2308324"/>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ব্রিটিশ শাসনামলে মুসলমান সম্প্রদায় নির্মমভাবে শোষিত ও বঞ্চিত হতে থাকে। ব্রিটিশ সরকার হিন্দুদের প্রতি উদারনীতি এবং মুসলমানদের প্রতি বৈরী নীতি অনুসরণ করতে থাকে। মুসলমানরা সামাজিক প্রভাব-প্রতিপত্তিহীন একটি দরিদ্র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রিক্ত ও নিঃস্ব সম্প্রদায়ে পরিণত হয়। সুতরাং লর্ড কার্জন কর্তৃক বঙ্গবঙ্গের চিন্তা-ভাবনা শুরু হলে পূর্ববাংলার মুসলমান সম্প্রদায় স্বভাবতই এর প্রতি সমর্থন জানায়। বঙ্গবঙ্গের মাধ্যমে পূর্ববঙ্গের মুসলমানগণ তাদের হারানো প্রভাব-প্রতিপত্তি পুনঃপ্রতিষ্ঠার স্বপ্ন দেখতে থাকে।</a:t>
            </a:r>
            <a:endParaRPr lang="en-US" sz="2400" dirty="0">
              <a:latin typeface="NikoshBAN" pitchFamily="2" charset="0"/>
              <a:cs typeface="NikoshBAN" pitchFamily="2" charset="0"/>
            </a:endParaRPr>
          </a:p>
        </p:txBody>
      </p:sp>
      <p:sp>
        <p:nvSpPr>
          <p:cNvPr id="3" name="Rectangle 2"/>
          <p:cNvSpPr/>
          <p:nvPr/>
        </p:nvSpPr>
        <p:spPr>
          <a:xfrm>
            <a:off x="2514600" y="152400"/>
            <a:ext cx="3285448" cy="523220"/>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800" dirty="0" smtClean="0">
                <a:latin typeface="NikoshBAN" pitchFamily="2" charset="0"/>
                <a:cs typeface="NikoshBAN" pitchFamily="2" charset="0"/>
              </a:rPr>
              <a:t>৪। সামাজিক কারণ  </a:t>
            </a:r>
            <a:endParaRPr lang="en-US" sz="2800" dirty="0"/>
          </a:p>
        </p:txBody>
      </p:sp>
      <p:pic>
        <p:nvPicPr>
          <p:cNvPr id="13314" name="Picture 2" descr="Image result for ১৯০৫ সালের বঙ্গভঙ্গ"/>
          <p:cNvPicPr>
            <a:picLocks noChangeAspect="1" noChangeArrowheads="1"/>
          </p:cNvPicPr>
          <p:nvPr/>
        </p:nvPicPr>
        <p:blipFill>
          <a:blip r:embed="rId2"/>
          <a:srcRect/>
          <a:stretch>
            <a:fillRect/>
          </a:stretch>
        </p:blipFill>
        <p:spPr bwMode="auto">
          <a:xfrm>
            <a:off x="152400" y="762000"/>
            <a:ext cx="4572000" cy="3352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316" name="Picture 4" descr="Image result for ১৯০৫ সালের বঙ্গভঙ্গ"/>
          <p:cNvPicPr>
            <a:picLocks noChangeAspect="1" noChangeArrowheads="1"/>
          </p:cNvPicPr>
          <p:nvPr/>
        </p:nvPicPr>
        <p:blipFill>
          <a:blip r:embed="rId3"/>
          <a:srcRect/>
          <a:stretch>
            <a:fillRect/>
          </a:stretch>
        </p:blipFill>
        <p:spPr bwMode="auto">
          <a:xfrm>
            <a:off x="4953000" y="838200"/>
            <a:ext cx="4038600" cy="32003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ox(in)">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ox(in)">
                                      <p:cBhvr>
                                        <p:cTn id="17" dur="5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181600"/>
            <a:ext cx="8610600" cy="1200329"/>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000" dirty="0" smtClean="0">
                <a:latin typeface="NikoshBAN" pitchFamily="2" charset="0"/>
                <a:cs typeface="NikoshBAN" pitchFamily="2" charset="0"/>
              </a:rPr>
              <a:t> </a:t>
            </a:r>
            <a:r>
              <a:rPr lang="bn-IN" sz="2400" dirty="0" smtClean="0">
                <a:latin typeface="NikoshBAN" pitchFamily="2" charset="0"/>
                <a:cs typeface="NikoshBAN" pitchFamily="2" charset="0"/>
              </a:rPr>
              <a:t>অবিভক্ত বাংলার পূর্ব অংশে মুসলমানগণ ছিল সংখ্যাগরিষ্ঠ এবং পশ্চিম অংশে হিন্দুরা ছিল সংখ্যাগরিষ্ঠ। ফলে এ দৃষ্টিকোণ থেকেও দুই সম্প্রদায়ের জন্য দুটি পৃথক রাষ্ট্রের প্রয়োজনীয়তা দেখা দেয়।</a:t>
            </a:r>
            <a:endParaRPr lang="en-US" sz="2400" dirty="0"/>
          </a:p>
        </p:txBody>
      </p:sp>
      <p:sp>
        <p:nvSpPr>
          <p:cNvPr id="3" name="TextBox 2"/>
          <p:cNvSpPr txBox="1"/>
          <p:nvPr/>
        </p:nvSpPr>
        <p:spPr>
          <a:xfrm>
            <a:off x="2743200" y="228600"/>
            <a:ext cx="3048000" cy="52322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(৫) ধর্মীয় কারণ</a:t>
            </a:r>
            <a:endParaRPr lang="en-US" sz="2800" dirty="0">
              <a:latin typeface="NikoshBAN" pitchFamily="2" charset="0"/>
              <a:cs typeface="NikoshBAN" pitchFamily="2" charset="0"/>
            </a:endParaRPr>
          </a:p>
        </p:txBody>
      </p:sp>
      <p:sp>
        <p:nvSpPr>
          <p:cNvPr id="12290" name="AutoShape 2"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2" name="Picture 4" descr="Image result for ১৯০৫ সালের বঙ্গভঙ্গ"/>
          <p:cNvPicPr>
            <a:picLocks noChangeAspect="1" noChangeArrowheads="1"/>
          </p:cNvPicPr>
          <p:nvPr/>
        </p:nvPicPr>
        <p:blipFill>
          <a:blip r:embed="rId2"/>
          <a:srcRect/>
          <a:stretch>
            <a:fillRect/>
          </a:stretch>
        </p:blipFill>
        <p:spPr bwMode="auto">
          <a:xfrm>
            <a:off x="304800" y="990600"/>
            <a:ext cx="4191000"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294" name="AutoShape 6"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0" name="AutoShape 12"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2" name="AutoShape 14"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04" name="AutoShape 16" descr="Image result for ১৯০৫ সালের বঙ্গভঙ্গ"/>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বঙ্গভঙ্গ.jpg"/>
          <p:cNvPicPr>
            <a:picLocks noChangeAspect="1"/>
          </p:cNvPicPr>
          <p:nvPr/>
        </p:nvPicPr>
        <p:blipFill>
          <a:blip r:embed="rId3"/>
          <a:stretch>
            <a:fillRect/>
          </a:stretch>
        </p:blipFill>
        <p:spPr>
          <a:xfrm>
            <a:off x="4876800" y="990600"/>
            <a:ext cx="4038599"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diamond(in)">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85800" y="1524000"/>
            <a:ext cx="7924800" cy="500076"/>
          </a:xfrm>
          <a:prstGeom prst="rect">
            <a:avLst/>
          </a:prstGeom>
          <a:solidFill>
            <a:srgbClr val="FFFFFF"/>
          </a:solidFill>
          <a:ln w="9525">
            <a:noFill/>
            <a:miter lim="800000"/>
            <a:headEnd/>
            <a:tailEnd/>
          </a:ln>
          <a:effectLst/>
        </p:spPr>
        <p:txBody>
          <a:bodyPr vert="horz" wrap="square" lIns="0" tIns="152352" rIns="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3" name="Rectangle 2"/>
          <p:cNvSpPr/>
          <p:nvPr/>
        </p:nvSpPr>
        <p:spPr>
          <a:xfrm>
            <a:off x="3048000" y="152400"/>
            <a:ext cx="2743200" cy="52322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bn-IN" sz="2800" dirty="0" smtClean="0">
                <a:solidFill>
                  <a:srgbClr val="000000"/>
                </a:solidFill>
                <a:latin typeface="NikoshBAN" pitchFamily="2" charset="0"/>
                <a:ea typeface="Times New Roman" pitchFamily="18" charset="0"/>
                <a:cs typeface="NikoshBAN" pitchFamily="2" charset="0"/>
              </a:rPr>
              <a:t>বিভক্তিকরণ</a:t>
            </a:r>
            <a:endParaRPr lang="en-US" b="1" dirty="0" smtClean="0">
              <a:solidFill>
                <a:srgbClr val="4F81BD"/>
              </a:solidFill>
              <a:latin typeface="NikoshBAN" pitchFamily="2" charset="0"/>
              <a:ea typeface="Times New Roman" pitchFamily="18" charset="0"/>
              <a:cs typeface="NikoshBAN" pitchFamily="2" charset="0"/>
            </a:endParaRPr>
          </a:p>
        </p:txBody>
      </p:sp>
      <p:sp>
        <p:nvSpPr>
          <p:cNvPr id="2050" name="Rectangle 2"/>
          <p:cNvSpPr>
            <a:spLocks noChangeArrowheads="1"/>
          </p:cNvSpPr>
          <p:nvPr/>
        </p:nvSpPr>
        <p:spPr bwMode="auto">
          <a:xfrm>
            <a:off x="228600" y="990600"/>
            <a:ext cx="8610600" cy="2308324"/>
          </a:xfrm>
          <a:prstGeom prst="rect">
            <a:avLst/>
          </a:prstGeom>
          <a:solidFill>
            <a:srgbClr val="00B0F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bn-IN" sz="2400" dirty="0" smtClean="0">
                <a:solidFill>
                  <a:srgbClr val="202122"/>
                </a:solidFill>
                <a:latin typeface="NikoshBAN" pitchFamily="2" charset="0"/>
                <a:ea typeface="Times New Roman" pitchFamily="18" charset="0"/>
                <a:cs typeface="NikoshBAN" pitchFamily="2" charset="0"/>
              </a:rPr>
              <a:t>১৯০৩ সালে প্রথম বঙ্গভঙ্গের প্রস্তাবসমূহ বিবেচনা করা হয়।</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১৯০৪ সালের জানু</a:t>
            </a:r>
            <a:r>
              <a:rPr lang="bn-IN" sz="2400" dirty="0" smtClean="0">
                <a:solidFill>
                  <a:srgbClr val="202122"/>
                </a:solidFill>
                <a:latin typeface="NikoshBAN" pitchFamily="2" charset="0"/>
                <a:ea typeface="Times New Roman" pitchFamily="18" charset="0"/>
                <a:cs typeface="NikoshBAN" pitchFamily="2" charset="0"/>
              </a:rPr>
              <a:t>য়া</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রিতে সরকারী ভাবে এই পরিকল্পনা প্রকাশ করা </a:t>
            </a:r>
            <a:r>
              <a:rPr lang="bn-IN" sz="2400" dirty="0" smtClean="0">
                <a:solidFill>
                  <a:srgbClr val="202122"/>
                </a:solidFill>
                <a:latin typeface="NikoshBAN" pitchFamily="2" charset="0"/>
                <a:ea typeface="Times New Roman" pitchFamily="18" charset="0"/>
                <a:cs typeface="NikoshBAN" pitchFamily="2" charset="0"/>
              </a:rPr>
              <a:t>হয়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এবং ফেব্রুয়ারিতে লর্ড কার্জন বঙ্গের পূর্বাঞ্চলীয় জেলাগুলোতে এক সরকারি সফরের মাধ্যমে এই বিভক্তির ব্যাপারে জনমত </a:t>
            </a:r>
            <a:r>
              <a:rPr lang="bn-IN" sz="2400" dirty="0" smtClean="0">
                <a:solidFill>
                  <a:srgbClr val="202122"/>
                </a:solidFill>
                <a:latin typeface="NikoshBAN" pitchFamily="2" charset="0"/>
                <a:ea typeface="Times New Roman" pitchFamily="18" charset="0"/>
                <a:cs typeface="NikoshBAN" pitchFamily="2" charset="0"/>
              </a:rPr>
              <a:t>যাচায়ের</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চেষ্টা করেন। তিনি বিভিন্ন জেলার নেতৃস্থানীয় ব্যক্তিবর্গের সঙ্গে মতবিনিময়</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করেন এবং ঢাকা</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চট্টগ্রাম ও </a:t>
            </a:r>
            <a:r>
              <a:rPr lang="bn-IN" sz="2400" dirty="0" smtClean="0">
                <a:solidFill>
                  <a:srgbClr val="202122"/>
                </a:solidFill>
                <a:latin typeface="NikoshBAN" pitchFamily="2" charset="0"/>
                <a:ea typeface="Times New Roman" pitchFamily="18" charset="0"/>
                <a:cs typeface="NikoshBAN" pitchFamily="2" charset="0"/>
              </a:rPr>
              <a:t>ময়</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মনসিংহে </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এই বিভক্তির বিষয়ে সরকারের অবস্থান ব্যাখ্যা করে বক্তৃতা দেন। </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2051" name="Rectangle 3"/>
          <p:cNvSpPr>
            <a:spLocks noChangeArrowheads="1"/>
          </p:cNvSpPr>
          <p:nvPr/>
        </p:nvSpPr>
        <p:spPr bwMode="auto">
          <a:xfrm>
            <a:off x="228600" y="3581400"/>
            <a:ext cx="8686800" cy="3046988"/>
          </a:xfrm>
          <a:prstGeom prst="rect">
            <a:avLst/>
          </a:prstGeom>
          <a:solidFill>
            <a:srgbClr val="00B0F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নতুন প্রদেশটির নামকরণ করা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হয় </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A55858"/>
                </a:solidFill>
                <a:effectLst/>
                <a:latin typeface="NikoshBAN" pitchFamily="2" charset="0"/>
                <a:ea typeface="Times New Roman" pitchFamily="18" charset="0"/>
                <a:cs typeface="NikoshBAN" pitchFamily="2" charset="0"/>
                <a:hlinkClick r:id="rId2" tooltip="পূর্ব বঙ্গ ও আসাম (পাতার অস্তিত্ব নেই)"/>
              </a:rPr>
              <a:t>পূর্ব বঙ্গ ও আসাম</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যার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3" tooltip="রাজধানী"/>
              </a:rPr>
              <a:t>রাজধানী</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হবে ঢাকা। </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এর আয়তন হবে ১</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০৬</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৫০৪ বর্গ মাইল এবং জনসংখ্যা হবে ৩১ মিলিয়ন যাদের মধ্যে ১৮ মিলিয়ন মুসলিম ও ১২ মিলিয়ন হিন্দু। এর প্রশাসন</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একটি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A55858"/>
                </a:solidFill>
                <a:effectLst/>
                <a:latin typeface="NikoshBAN" pitchFamily="2" charset="0"/>
                <a:ea typeface="Times New Roman" pitchFamily="18" charset="0"/>
                <a:cs typeface="NikoshBAN" pitchFamily="2" charset="0"/>
                <a:hlinkClick r:id="rId4" tooltip="আইন পরিষদ (পাতার অস্তিত্ব নেই)"/>
              </a:rPr>
              <a:t>আইন পরিষদ</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ও দুই সদস্যবিশিষ্ট একটি</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A55858"/>
                </a:solidFill>
                <a:effectLst/>
                <a:latin typeface="NikoshBAN" pitchFamily="2" charset="0"/>
                <a:ea typeface="Times New Roman" pitchFamily="18" charset="0"/>
                <a:cs typeface="NikoshBAN" pitchFamily="2" charset="0"/>
                <a:hlinkClick r:id="rId5" tooltip="রাজস্ব বোর্ড (পাতার অস্তিত্ব নেই)"/>
              </a:rPr>
              <a:t>রাজস্ব বোর্ড</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lang="bn-IN" sz="2400" dirty="0" smtClean="0">
                <a:solidFill>
                  <a:srgbClr val="202122"/>
                </a:solidFill>
                <a:latin typeface="NikoshBAN" pitchFamily="2" charset="0"/>
                <a:ea typeface="Times New Roman" pitchFamily="18" charset="0"/>
                <a:cs typeface="NikoshBAN" pitchFamily="2" charset="0"/>
              </a:rPr>
              <a:t>নিয়ে</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গঠিত হবে এবং</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B0080"/>
                </a:solidFill>
                <a:effectLst/>
                <a:latin typeface="NikoshBAN" pitchFamily="2" charset="0"/>
                <a:ea typeface="Times New Roman" pitchFamily="18" charset="0"/>
                <a:cs typeface="NikoshBAN" pitchFamily="2" charset="0"/>
                <a:hlinkClick r:id="rId6" tooltip="কলকাতা উচ্চ আদালত"/>
              </a:rPr>
              <a:t>কলকাতা হাইকোর্টের</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lang="bn-IN" sz="2400" dirty="0" smtClean="0">
                <a:solidFill>
                  <a:srgbClr val="202122"/>
                </a:solidFill>
                <a:latin typeface="NikoshBAN" pitchFamily="2" charset="0"/>
                <a:ea typeface="Times New Roman" pitchFamily="18" charset="0"/>
                <a:cs typeface="NikoshBAN" pitchFamily="2" charset="0"/>
              </a:rPr>
              <a:t>এখতিয়ার</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বজায় থাকবে। সরকার নির্দেশ দেয় যে পূর্ব বঙ্গ ও আসামের পশ্চিম সীমানা স্পষ্টভাবে নির্দিষ্ট থাকবে সাথেসাথে এর ভৌগোলিক</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জাতিক</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ভাষিক ও সামাজিক বৈশিষ্টাবলিও নির্দিষ্ট থাকবে। সরকার তাদের চূড়ান্ত সিদ্ধান্ত ঘোষণা করে ১৯শে জুলাই</a:t>
            </a:r>
            <a:r>
              <a:rPr kumimoji="0" lang="en-US"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১৯০৫ সালে এবং বঙ্গভঙ্গ</a:t>
            </a:r>
            <a:r>
              <a:rPr kumimoji="0" lang="bn-IN" sz="2400" b="0" i="0" u="none" strike="noStrike" cap="none" normalizeH="0" dirty="0" smtClean="0">
                <a:ln>
                  <a:noFill/>
                </a:ln>
                <a:solidFill>
                  <a:srgbClr val="202122"/>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202122"/>
                </a:solidFill>
                <a:effectLst/>
                <a:latin typeface="NikoshBAN" pitchFamily="2" charset="0"/>
                <a:ea typeface="Times New Roman" pitchFamily="18" charset="0"/>
                <a:cs typeface="NikoshBAN" pitchFamily="2" charset="0"/>
              </a:rPr>
              <a:t>কার্যকর হয় একই বছরের ১৬ই অক্টোবর।</a:t>
            </a:r>
            <a:endParaRPr kumimoji="0" lang="bn-IN"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heckerboard(across)">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50" grpId="0" animBg="1"/>
      <p:bldP spid="20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686800" cy="3046988"/>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বঙ্গভঙ্গের ফলে নতুন প্রদেশ তথা পূর্ববঙ্গ ও আসামের রাজধানী হয় ঢাকা। রাজধানী ঢাকাকে কেন্দ্র করে বিভিন্ন শিল্প প্রতিষ্ঠান গড়ে ওঠে। ফলে মুসলমানগণ নানাবিধ সুযোগ-সুবিধা লাভে সম্ভব হয়। অফিস-আদালত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শিক্ষাপ্রতিষ্ঠানসহ বড় বড় সুরম্য অট্টালিকা গড়ে ওঠায় ঢাকার শ্রীবৃদ্ধি ঘটে। বঙ্গভঙ্গকে মুসলমানগণ তাদের হৃত গৌরব ও মর্যাদা ফিরে পাবার আনন্দে মেতে ওঠে। নবাব স্যার সলিমুলস্নাহ পরিকল্পনাটি কার্যকর করার দিন ঢাকার এক জনসভায় বলেন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বঙ্গভঙ্গ আমাদেরকে নিষ্ক্রিয়তার হাত থেকে মুক্তি দিয়েছে। এটা আমাদের উদ্দীপ্ত করেছে কর্ম সাধনায় এবং সংগ্রামে।" অর্থাৎ বঙ্গভঙ্গের ফলে পূর্ব বাংলার গণমানুষের ভাগ্যোন্নয়নের দ্বার উন্মোচিত হয়।</a:t>
            </a:r>
            <a:endParaRPr lang="en-US" sz="2400" dirty="0">
              <a:latin typeface="NikoshBAN" pitchFamily="2" charset="0"/>
              <a:cs typeface="NikoshBAN" pitchFamily="2" charset="0"/>
            </a:endParaRPr>
          </a:p>
        </p:txBody>
      </p:sp>
      <p:sp>
        <p:nvSpPr>
          <p:cNvPr id="3" name="Rectangle 2"/>
          <p:cNvSpPr/>
          <p:nvPr/>
        </p:nvSpPr>
        <p:spPr>
          <a:xfrm>
            <a:off x="2286000" y="304800"/>
            <a:ext cx="4267200" cy="523220"/>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2800" dirty="0" smtClean="0">
                <a:latin typeface="NikoshBAN" pitchFamily="2" charset="0"/>
                <a:cs typeface="NikoshBAN" pitchFamily="2" charset="0"/>
              </a:rPr>
              <a:t>১) মুসলমান সমাজের প্রতিক্রিয়া  </a:t>
            </a:r>
            <a:endParaRPr lang="en-US" sz="2800" dirty="0">
              <a:latin typeface="NikoshBAN" pitchFamily="2" charset="0"/>
              <a:cs typeface="NikoshBAN" pitchFamily="2" charset="0"/>
            </a:endParaRPr>
          </a:p>
        </p:txBody>
      </p:sp>
      <p:sp>
        <p:nvSpPr>
          <p:cNvPr id="4" name="Rectangle 3"/>
          <p:cNvSpPr/>
          <p:nvPr/>
        </p:nvSpPr>
        <p:spPr>
          <a:xfrm>
            <a:off x="228600" y="5181600"/>
            <a:ext cx="8534400" cy="461665"/>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“বাংলার মাটি, বাংলার জল, বাংলার বায়ু, বাংলার ফল;পূণ্য হউক, পূণ্য হউক, হে আল্লাহ।”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533400"/>
            <a:ext cx="4495800" cy="523220"/>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800" dirty="0" smtClean="0">
                <a:latin typeface="NikoshBAN" pitchFamily="2" charset="0"/>
                <a:cs typeface="NikoshBAN" pitchFamily="2" charset="0"/>
              </a:rPr>
              <a:t>২) হিন্দু সম্প্রদায়ের প্রতিক্রিয়া  </a:t>
            </a:r>
            <a:endParaRPr lang="en-US" sz="2800" dirty="0"/>
          </a:p>
        </p:txBody>
      </p:sp>
      <p:sp>
        <p:nvSpPr>
          <p:cNvPr id="13" name="Rectangle 12"/>
          <p:cNvSpPr/>
          <p:nvPr/>
        </p:nvSpPr>
        <p:spPr>
          <a:xfrm>
            <a:off x="228600" y="1295400"/>
            <a:ext cx="8763000" cy="3046988"/>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বঙ্গভঙ্গের বিরুদ্ধে হিন্দুদের অবস্থান ছিল খুবই কঠিন। বাংলার উচ্চ ও মধ্যবিত্ত হিন্দুরাই এর বিরম্নদ্ধে প্রচন্ড-ঝড় তুলেছিল। তারা প্রচার করেন 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বঙ্গভঙ্গ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বঙ্গমাতার অঙ্গচ্ছেদের সমতুল্য।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জাতীয়তাবাদী চিন্তা-চেতনায় বিকশিত হিন্দু জনসমাজ মনে করেন যে</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ভারতের স্বাধীনতা আন্দোলনে ঘনিষ্ঠভাবে যুক্ত বাঙালি মধ্যবিত্ত শ্রেণীকে ধ্বংস করে দেয়ার জন্য বঙ্গভঙ্গ করা হয়েছে। হিন্দু লেখক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সাহিত্যিক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বুদ্ধিজীবী ও রাজনৈতিক নেতাগণ বঙ্গভঙ্গকে বাঙালি জাতির বিকাশমান ধারাকে নস্যাৎ করার ষড়যন্ত্র বলে প্রচার করেন। ব্রিটিশ সরকারের এই বিভেদ ও শাসন নীতির বিরুদ্ধে তারা প্রচার-গণআন্দোলন গড়ে তোলেন। ফলে ব্রিটিশ পণ্য  বর্জনের জন্য স্বদেশী আন্দোলন ও সন্ত্রাসবাদী কার্যকলাপ উত্তরোত্তর বৃদ্ধি পেতে থাকে। </a:t>
            </a:r>
            <a:endParaRPr lang="en-US" sz="2400" dirty="0">
              <a:latin typeface="NikoshBAN" pitchFamily="2" charset="0"/>
              <a:cs typeface="NikoshBAN" pitchFamily="2" charset="0"/>
            </a:endParaRPr>
          </a:p>
        </p:txBody>
      </p:sp>
      <p:sp>
        <p:nvSpPr>
          <p:cNvPr id="4" name="Rectangle 3"/>
          <p:cNvSpPr/>
          <p:nvPr/>
        </p:nvSpPr>
        <p:spPr>
          <a:xfrm>
            <a:off x="228600" y="4495800"/>
            <a:ext cx="8763000" cy="1938992"/>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১৯০৫ সালে লর্ড কার্জনের বঙ্গভঙ্গ ঘোষণা এবং তা কার্যকর করার পর বাংলা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সশস্ত্র আন্দোলন বিকাশ লাভ করে। ১৯০৬ সালে কংগ্রেসের পূর্ণ অধিবেশনে 'স্বরাজ' শব্দ গৃহীত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স্বরাজ বলতে কংগ্রেসের নরমপন্থীরা বুঝলো ঔপনিবেশিক স্বা</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ত্ত্বশাসন, চরমপন্থীরা বুঝলো স্বাধীনতা। এর থেকে উৎপত্তি হলো বিদেশী পণ্য বর্জন প্রসঙ্গ। চরমপন্থীরা চাইলো সর্বভারতী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ক্ষেত্রে সর্বাঙ্গীণ ব</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1569660"/>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হিন্দুদের বঙ্গভঙ্গ রদ আন্দোলন মোকাবেলা করার জন্য মুসলিম বুদ্ধিজীবি ও নেতৃবৃন্দ ১৯০৬ সালে মুসলিম লীগ নামক একটি রাজনৈতিক সংগঠন প্রতিষ্ঠা করে। এভাবে হিন্দু -মুসলিম সম্পর্কে তিক্ততার সৃষ্টি হয় এবং তা উত্তরোত্তর বৃদ্ধি পেতে থাকে। তাই হিন্দু ও মুসলমান সম্প্রদায়ের মধ্যে ধর্মভিত্তিক জাতীয়তাবাদী চেতনার সৃষ্টি হয়।</a:t>
            </a:r>
            <a:endParaRPr lang="en-US" dirty="0">
              <a:latin typeface="NikoshBAN" pitchFamily="2" charset="0"/>
              <a:cs typeface="NikoshBAN" pitchFamily="2" charset="0"/>
            </a:endParaRPr>
          </a:p>
        </p:txBody>
      </p:sp>
      <p:sp>
        <p:nvSpPr>
          <p:cNvPr id="3" name="Rectangle 2"/>
          <p:cNvSpPr/>
          <p:nvPr/>
        </p:nvSpPr>
        <p:spPr>
          <a:xfrm>
            <a:off x="1600200" y="152400"/>
            <a:ext cx="5943600" cy="523220"/>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smtClean="0">
                <a:latin typeface="NikoshBAN" pitchFamily="2" charset="0"/>
                <a:cs typeface="NikoshBAN" pitchFamily="2" charset="0"/>
              </a:rPr>
              <a:t>৩) ধর্মভিত্তিক জাতীয়তাবাদী চেতনার বিকাশ  </a:t>
            </a:r>
            <a:endParaRPr lang="en-US" sz="2800" dirty="0">
              <a:latin typeface="NikoshBAN" pitchFamily="2" charset="0"/>
              <a:cs typeface="NikoshBAN" pitchFamily="2" charset="0"/>
            </a:endParaRPr>
          </a:p>
        </p:txBody>
      </p:sp>
      <p:sp>
        <p:nvSpPr>
          <p:cNvPr id="4" name="Rectangle 3"/>
          <p:cNvSpPr/>
          <p:nvPr/>
        </p:nvSpPr>
        <p:spPr>
          <a:xfrm>
            <a:off x="228600" y="2590800"/>
            <a:ext cx="8610600" cy="3785652"/>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চরম্পন্থীদের নেতা ছিলেন </a:t>
            </a:r>
            <a:r>
              <a:rPr lang="as-IN" sz="2400" dirty="0" smtClean="0">
                <a:latin typeface="NikoshBAN" pitchFamily="2" charset="0"/>
                <a:cs typeface="NikoshBAN" pitchFamily="2" charset="0"/>
                <a:hlinkClick r:id="rId2" tooltip="বালগঙ্গাধর তিলক (পাতার অস্তিত্ব নেই)"/>
              </a:rPr>
              <a:t>বালগঙ্গাধর তিলক</a:t>
            </a:r>
            <a:r>
              <a:rPr lang="as-IN" sz="2400" dirty="0" smtClean="0">
                <a:latin typeface="NikoshBAN" pitchFamily="2" charset="0"/>
                <a:cs typeface="NikoshBAN" pitchFamily="2" charset="0"/>
              </a:rPr>
              <a:t> এবং মূলত অরবিন্দ ঘোষ। অরবিন্দ চরমপন্থী রাজনীতিতে বিশ্বাসী ছিলেন</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তার চিন্তা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আপোসের কোনো জা</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গা ছিল না</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১৯০৭ সালে অরবিন্দ বলেছেন, "প্রথমে এবং সবার আগে চাই রাজনৈতিক স্বাধীনতাকে লক্ষ্যবস্তু হিসাবে গ্রহণ করা; তা না করে জাতির সামাজিক সংস্কার, শিক্ষা সংস্কার, শিল্পে প্রসার ও নৈতিক উন্নতির চেষ্টা করাটা চরম অজ্ঞতা ও অর্থহীনতা ভিন্ন অন্যকিছু ন</a:t>
            </a:r>
            <a:r>
              <a:rPr lang="bn-IN" sz="2400" dirty="0" smtClean="0">
                <a:latin typeface="NikoshBAN" pitchFamily="2" charset="0"/>
                <a:cs typeface="NikoshBAN" pitchFamily="2" charset="0"/>
              </a:rPr>
              <a:t>য়। </a:t>
            </a:r>
            <a:r>
              <a:rPr lang="as-IN" sz="2400" dirty="0" smtClean="0">
                <a:latin typeface="NikoshBAN" pitchFamily="2" charset="0"/>
                <a:cs typeface="NikoshBAN" pitchFamily="2" charset="0"/>
              </a:rPr>
              <a:t>ইতিহাসবিদ অমলেশ ত্রিপাঠীর মতে, 'প্রকাশ্যে কংগ্রেসের মাধ্যমে এবং গোপনে বিপ্লবীদের মাধ্যমে অরবিন্দ যুগপৎ আক্রমণ করতে 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ছিলেন। তার অনুসারীরা পুরোপুরি সন্ত্রাসবাদে ঝুঁকে পড়ে।' ১৯০৭ সালে সুরাটে অনুষ্ঠিত কংগ্রেস সম্মেলনে লাঠালাঠি, 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র ভাঙ্গাভাঙ্গি, মাথা ফাটানোর ঘটনা ঘটে</a:t>
            </a:r>
            <a:r>
              <a:rPr lang="bn-IN" sz="2400" dirty="0" smtClean="0">
                <a:latin typeface="NikoshBAN" pitchFamily="2" charset="0"/>
                <a:cs typeface="NikoshBAN" pitchFamily="2" charset="0"/>
              </a:rPr>
              <a:t>।</a:t>
            </a:r>
            <a:r>
              <a:rPr lang="as-IN" sz="2400" dirty="0" smtClean="0">
                <a:latin typeface="NikoshBAN" pitchFamily="2" charset="0"/>
                <a:cs typeface="NikoshBAN" pitchFamily="2" charset="0"/>
              </a:rPr>
              <a:t> অরবিন্দ ঘোষ পরবর্তীকালে লিখেছেন, 'আমি তিলকের (কংগ্রেস নেতা বালগঙ্গাধর তিলক) সঙ্গে পরামর্শ না করেই হুকুম দিয়েছিলাম কংগ্রেস অধিবেশন ভেঙ্গে দিতে।'</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28600" y="914400"/>
            <a:ext cx="8763000" cy="1200329"/>
          </a:xfrm>
          <a:prstGeom prst="rect">
            <a:avLst/>
          </a:prstGeom>
          <a:solidFill>
            <a:schemeClr val="accent3">
              <a:lumMod val="75000"/>
            </a:schemeClr>
          </a:solidFill>
        </p:spPr>
        <p:txBody>
          <a:bodyPr wrap="square">
            <a:spAutoFit/>
          </a:bodyPr>
          <a:lstStyle/>
          <a:p>
            <a:r>
              <a:rPr lang="bn-IN" sz="2400" dirty="0" smtClean="0">
                <a:latin typeface="NikoshBAN" pitchFamily="2" charset="0"/>
                <a:cs typeface="NikoshBAN" pitchFamily="2" charset="0"/>
              </a:rPr>
              <a:t>১৯০৫ সালে বঙ্গভঙ্গের ফলে ভারতীয় রাজনীতিতে বিশেষ করে বাংলা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পাঞ্জাব ও মহারাষ্ট্রে সন্ত্রাসবাদী ও নাশকতামূলক কার্যকলাপ বৃদ্ধি পায়। সমগ্র ভারতে উগ্র হিন্দু জাতীয়তাবাদী চিন্তা -চেতনা বিস্তৃত হয়। </a:t>
            </a:r>
            <a:endParaRPr lang="en-US" dirty="0"/>
          </a:p>
        </p:txBody>
      </p:sp>
      <p:sp>
        <p:nvSpPr>
          <p:cNvPr id="27" name="Rectangle 26"/>
          <p:cNvSpPr/>
          <p:nvPr/>
        </p:nvSpPr>
        <p:spPr>
          <a:xfrm>
            <a:off x="1905000" y="152400"/>
            <a:ext cx="5638800" cy="461665"/>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400" dirty="0" smtClean="0">
                <a:latin typeface="NikoshBAN" pitchFamily="2" charset="0"/>
                <a:cs typeface="NikoshBAN" pitchFamily="2" charset="0"/>
              </a:rPr>
              <a:t>৪)সন্ত্রাসবাদ ও উগ্র হিন্দু জাতীয়তাবাদের উত্থান </a:t>
            </a:r>
            <a:r>
              <a:rPr lang="bn-IN" sz="2400" dirty="0" smtClean="0"/>
              <a:t> </a:t>
            </a:r>
            <a:endParaRPr lang="en-US" sz="2400" dirty="0"/>
          </a:p>
        </p:txBody>
      </p:sp>
      <p:sp>
        <p:nvSpPr>
          <p:cNvPr id="13" name="Rectangle 12"/>
          <p:cNvSpPr/>
          <p:nvPr/>
        </p:nvSpPr>
        <p:spPr>
          <a:xfrm>
            <a:off x="228600" y="2286000"/>
            <a:ext cx="8763000" cy="4154984"/>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200" dirty="0" smtClean="0">
                <a:latin typeface="NikoshBAN" pitchFamily="2" charset="0"/>
                <a:cs typeface="NikoshBAN" pitchFamily="2" charset="0"/>
              </a:rPr>
              <a:t>বঙ্গভঙ্গ প্রস্তাব কার্যকর হবার আগেই ১৯০৫ সালের ৭ই জুলাই তারিখে সুরেন্দ্রনাথ তার দি বেঙ্গলী পত্রিকার সম্পাদকী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তে আসন্ন ঘটনাকে বলেছিলেন 'একটি ভ</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ঙ্কর জা</a:t>
            </a:r>
            <a:r>
              <a:rPr lang="bn-IN" sz="2200" dirty="0" smtClean="0">
                <a:latin typeface="NikoshBAN" pitchFamily="2" charset="0"/>
                <a:cs typeface="NikoshBAN" pitchFamily="2" charset="0"/>
              </a:rPr>
              <a:t>তীয়</a:t>
            </a:r>
            <a:r>
              <a:rPr lang="as-IN" sz="2200" dirty="0" smtClean="0">
                <a:latin typeface="NikoshBAN" pitchFamily="2" charset="0"/>
                <a:cs typeface="NikoshBAN" pitchFamily="2" charset="0"/>
              </a:rPr>
              <a:t> দুর্যোগ' এবং সতর্ক করে দি</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ছিলেন যে সরকার যদি তার সিদ্ধান্ত না পাল্টা</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তাহলে সামনে সর্বোচ্চ মাত্রার একটি জাতী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প্রতিরোধ অপেক্ষমাণ র</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ছে। বাস্তবেই এই ঘটনা এক প্রচণ্ড রাজনৈতিক অস্থিরতা সৃষ্টি করে। পূর্ব বঙ্গের মুসলিমদের এই ধারণা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যে নতুন প্রদেশের ফলে শিক্ষা, কর্মসংস্থান ইত্যাদি ক্ষেত্রে তাদের সুযোগ বেড়ে যাবে। যদিও পশ্চিম বঙ্গের জনগণ এই বিভক্তি মেনে নিতে পারল না এবং প্রচুর পরিমাণে জাতী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তাবাদী লেখা এই সম</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প্রকাশিত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১৯০৬ সালে রবীন্দ্রনাথ ঠাকুর বঙ্গভঙ্গ রদ করার প্রস্তাবকদের জন্য এক মর্মস্পর্শী গান </a:t>
            </a:r>
            <a:r>
              <a:rPr lang="bn-IN" sz="2200" dirty="0" smtClean="0">
                <a:latin typeface="NikoshBAN" pitchFamily="2" charset="0"/>
                <a:cs typeface="NikoshBAN" pitchFamily="2" charset="0"/>
              </a:rPr>
              <a:t>‘</a:t>
            </a:r>
            <a:r>
              <a:rPr lang="as-IN" sz="2200" dirty="0" smtClean="0">
                <a:latin typeface="NikoshBAN" pitchFamily="2" charset="0"/>
                <a:cs typeface="NikoshBAN" pitchFamily="2" charset="0"/>
              </a:rPr>
              <a:t>আমার সোনার বাংলা</a:t>
            </a:r>
            <a:r>
              <a:rPr lang="bn-IN" sz="2200" dirty="0" smtClean="0">
                <a:latin typeface="NikoshBAN" pitchFamily="2" charset="0"/>
                <a:cs typeface="NikoshBAN" pitchFamily="2" charset="0"/>
              </a:rPr>
              <a:t>’</a:t>
            </a:r>
            <a:r>
              <a:rPr lang="as-IN" sz="2200" dirty="0" smtClean="0">
                <a:latin typeface="NikoshBAN" pitchFamily="2" charset="0"/>
                <a:cs typeface="NikoshBAN" pitchFamily="2" charset="0"/>
              </a:rPr>
              <a:t> লেখেন, যা অনেক পরে, ১৯৭২ সালে, বাংলাদেশের জাতী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সঙ্গীতে পরিণত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১৯০৫ সালের ১৬ অক্টোবর তারিখ থেকে ব্রিটিশ সরকারের ঘোষণা অনু</a:t>
            </a:r>
            <a:r>
              <a:rPr lang="bn-IN" sz="2200" dirty="0" smtClean="0">
                <a:latin typeface="NikoshBAN" pitchFamily="2" charset="0"/>
                <a:cs typeface="NikoshBAN" pitchFamily="2" charset="0"/>
              </a:rPr>
              <a:t>যাযী</a:t>
            </a:r>
            <a:r>
              <a:rPr lang="as-IN" sz="2200" dirty="0" smtClean="0">
                <a:latin typeface="NikoshBAN" pitchFamily="2" charset="0"/>
                <a:cs typeface="NikoshBAN" pitchFamily="2" charset="0"/>
              </a:rPr>
              <a:t> ওই আইন কার্যকর হও</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র কথা। সুতরাং ওই তারিখে রাজধানী কলকাতা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হরতাল আহ্বান করা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সেদিন কোন বাড়িতে রান্নাবান্না হবে না। বাঙালি জনসাধারণ অরন্ধন পালন করে উপোষ থাকবে। বাঙালির ঐক্য বজা</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রাখার জন্য দেশজুড়ে হবে রাখিবন্ধন উৎসব</a:t>
            </a:r>
            <a:r>
              <a:rPr lang="bn-IN" sz="2200" dirty="0" smtClean="0">
                <a:latin typeface="NikoshBAN" pitchFamily="2" charset="0"/>
                <a:cs typeface="NikoshBAN" pitchFamily="2" charset="0"/>
              </a:rPr>
              <a:t>।</a:t>
            </a:r>
            <a:endParaRPr lang="en-US" sz="2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hid.jpg"/>
          <p:cNvPicPr>
            <a:picLocks noChangeAspect="1"/>
          </p:cNvPicPr>
          <p:nvPr/>
        </p:nvPicPr>
        <p:blipFill>
          <a:blip r:embed="rId2" cstate="print"/>
          <a:stretch>
            <a:fillRect/>
          </a:stretch>
        </p:blipFill>
        <p:spPr>
          <a:xfrm>
            <a:off x="533400" y="304800"/>
            <a:ext cx="3048000" cy="32766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4648200" y="152400"/>
            <a:ext cx="2895600" cy="64633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পরিচিতি</a:t>
            </a:r>
            <a:endParaRPr lang="en-US" sz="3600" dirty="0">
              <a:latin typeface="NikoshBAN" pitchFamily="2" charset="0"/>
              <a:cs typeface="NikoshBAN" pitchFamily="2" charset="0"/>
            </a:endParaRPr>
          </a:p>
        </p:txBody>
      </p:sp>
      <p:sp>
        <p:nvSpPr>
          <p:cNvPr id="14" name="TextBox 13"/>
          <p:cNvSpPr txBox="1"/>
          <p:nvPr/>
        </p:nvSpPr>
        <p:spPr>
          <a:xfrm>
            <a:off x="4343400" y="990600"/>
            <a:ext cx="4191000" cy="273921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মোঃ জাহিদুল ইসলাম</a:t>
            </a:r>
          </a:p>
          <a:p>
            <a:r>
              <a:rPr lang="bn-IN" sz="2400" dirty="0" smtClean="0">
                <a:latin typeface="NikoshBAN" pitchFamily="2" charset="0"/>
                <a:cs typeface="NikoshBAN" pitchFamily="2" charset="0"/>
              </a:rPr>
              <a:t>সহকারী অধ্যাপক, ইতিহাস বিভাগ,</a:t>
            </a:r>
          </a:p>
          <a:p>
            <a:r>
              <a:rPr lang="bn-IN" sz="2400" dirty="0" smtClean="0">
                <a:latin typeface="NikoshBAN" pitchFamily="2" charset="0"/>
                <a:cs typeface="NikoshBAN" pitchFamily="2" charset="0"/>
              </a:rPr>
              <a:t>পল্লবী ডিগ্রী কলেজ, প্লট#১/১,</a:t>
            </a:r>
          </a:p>
          <a:p>
            <a:r>
              <a:rPr lang="bn-IN" sz="2400" dirty="0" smtClean="0">
                <a:latin typeface="NikoshBAN" pitchFamily="2" charset="0"/>
                <a:cs typeface="NikoshBAN" pitchFamily="2" charset="0"/>
              </a:rPr>
              <a:t>রোড#৫, সেকশন#৮, দুয়ারীপাড়া, </a:t>
            </a:r>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রুপনগর,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ঢাকা-১২১৬।</a:t>
            </a:r>
          </a:p>
          <a:p>
            <a:r>
              <a:rPr lang="bn-IN" sz="2400" dirty="0" smtClean="0">
                <a:latin typeface="NikoshBAN" pitchFamily="2" charset="0"/>
                <a:cs typeface="NikoshBAN" pitchFamily="2" charset="0"/>
              </a:rPr>
              <a:t>মোবাইলঃ </a:t>
            </a:r>
            <a:r>
              <a:rPr lang="en-US" sz="2400" dirty="0" smtClean="0">
                <a:latin typeface="NikoshBAN" pitchFamily="2" charset="0"/>
                <a:cs typeface="NikoshBAN" pitchFamily="2" charset="0"/>
              </a:rPr>
              <a:t>01552460695.</a:t>
            </a:r>
            <a:endParaRPr lang="bn-IN" sz="2400" dirty="0" smtClean="0">
              <a:latin typeface="NikoshBAN" pitchFamily="2" charset="0"/>
              <a:cs typeface="NikoshBAN" pitchFamily="2" charset="0"/>
            </a:endParaRPr>
          </a:p>
          <a:p>
            <a:r>
              <a:rPr lang="en-US" sz="2400" dirty="0" smtClean="0">
                <a:latin typeface="NikoshBAN" pitchFamily="2" charset="0"/>
                <a:cs typeface="NikoshBAN" pitchFamily="2" charset="0"/>
              </a:rPr>
              <a:t>jahid01081971@gmail.com</a:t>
            </a:r>
            <a:endParaRPr lang="en-US" sz="2400" dirty="0">
              <a:latin typeface="NikoshBAN" pitchFamily="2" charset="0"/>
              <a:cs typeface="NikoshBAN" pitchFamily="2" charset="0"/>
            </a:endParaRPr>
          </a:p>
        </p:txBody>
      </p:sp>
      <p:sp>
        <p:nvSpPr>
          <p:cNvPr id="15" name="TextBox 14"/>
          <p:cNvSpPr txBox="1"/>
          <p:nvPr/>
        </p:nvSpPr>
        <p:spPr>
          <a:xfrm>
            <a:off x="4343400" y="4495800"/>
            <a:ext cx="4114800" cy="369332"/>
          </a:xfrm>
          <a:prstGeom prst="rect">
            <a:avLst/>
          </a:prstGeom>
          <a:noFill/>
        </p:spPr>
        <p:txBody>
          <a:bodyPr wrap="square" rtlCol="0">
            <a:spAutoFit/>
          </a:bodyPr>
          <a:lstStyle/>
          <a:p>
            <a:r>
              <a:rPr lang="bn-IN" dirty="0" smtClean="0"/>
              <a:t> </a:t>
            </a:r>
            <a:endParaRPr lang="en-US" dirty="0"/>
          </a:p>
        </p:txBody>
      </p:sp>
      <p:pic>
        <p:nvPicPr>
          <p:cNvPr id="21" name="Picture 2" descr="No photo description available."/>
          <p:cNvPicPr>
            <a:picLocks noChangeAspect="1" noChangeArrowheads="1"/>
          </p:cNvPicPr>
          <p:nvPr/>
        </p:nvPicPr>
        <p:blipFill>
          <a:blip r:embed="rId3"/>
          <a:srcRect/>
          <a:stretch>
            <a:fillRect/>
          </a:stretch>
        </p:blipFill>
        <p:spPr bwMode="auto">
          <a:xfrm>
            <a:off x="228600" y="4114800"/>
            <a:ext cx="3505200" cy="2514600"/>
          </a:xfrm>
          <a:prstGeom prst="rect">
            <a:avLst/>
          </a:prstGeom>
          <a:solidFill>
            <a:schemeClr val="accent6">
              <a:lumMod val="40000"/>
              <a:lumOff val="6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3"/>
          <p:cNvSpPr txBox="1"/>
          <p:nvPr/>
        </p:nvSpPr>
        <p:spPr>
          <a:xfrm>
            <a:off x="4495800" y="3810000"/>
            <a:ext cx="4191000" cy="2800767"/>
          </a:xfrm>
          <a:prstGeom prst="rect">
            <a:avLst/>
          </a:prstGeom>
          <a:solidFill>
            <a:schemeClr val="accent6">
              <a:lumMod val="60000"/>
              <a:lumOff val="40000"/>
            </a:schemeClr>
          </a:solid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বি</a:t>
            </a:r>
            <a:r>
              <a:rPr lang="as-IN" sz="2800" dirty="0" smtClean="0">
                <a:solidFill>
                  <a:schemeClr val="accent2">
                    <a:lumMod val="75000"/>
                  </a:schemeClr>
                </a:solidFill>
                <a:latin typeface="NikoshBAN" panose="02000000000000000000" pitchFamily="2" charset="0"/>
                <a:cs typeface="NikoshBAN" panose="02000000000000000000" pitchFamily="2" charset="0"/>
              </a:rPr>
              <a:t>ষ</a:t>
            </a:r>
            <a:r>
              <a:rPr lang="en-SG" sz="2800" dirty="0" smtClean="0">
                <a:solidFill>
                  <a:schemeClr val="accent2">
                    <a:lumMod val="75000"/>
                  </a:schemeClr>
                </a:solidFill>
                <a:latin typeface="NikoshBAN" panose="02000000000000000000" pitchFamily="2" charset="0"/>
                <a:cs typeface="NikoshBAN" panose="02000000000000000000" pitchFamily="2" charset="0"/>
              </a:rPr>
              <a:t>য়</a:t>
            </a:r>
            <a:endParaRPr lang="bn-IN" sz="2800" dirty="0" smtClean="0">
              <a:solidFill>
                <a:schemeClr val="accent2">
                  <a:lumMod val="75000"/>
                </a:schemeClr>
              </a:solidFill>
              <a:latin typeface="NikoshBAN" panose="02000000000000000000" pitchFamily="2" charset="0"/>
              <a:cs typeface="NikoshBAN" panose="02000000000000000000" pitchFamily="2" charset="0"/>
            </a:endParaRPr>
          </a:p>
          <a:p>
            <a:r>
              <a:rPr lang="en-SG" sz="28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bn-IN" sz="28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800" dirty="0" smtClean="0">
                <a:solidFill>
                  <a:schemeClr val="accent2">
                    <a:lumMod val="75000"/>
                  </a:schemeClr>
                </a:solidFill>
                <a:latin typeface="NikoshBAN" panose="02000000000000000000" pitchFamily="2" charset="0"/>
                <a:cs typeface="NikoshBAN" panose="02000000000000000000" pitchFamily="2" charset="0"/>
              </a:rPr>
              <a:t>, </a:t>
            </a:r>
            <a:r>
              <a:rPr lang="bn-IN" sz="2800" dirty="0" smtClean="0">
                <a:solidFill>
                  <a:schemeClr val="accent2">
                    <a:lumMod val="75000"/>
                  </a:schemeClr>
                </a:solidFill>
                <a:latin typeface="NikoshBAN" panose="02000000000000000000" pitchFamily="2" charset="0"/>
                <a:cs typeface="NikoshBAN" panose="02000000000000000000" pitchFamily="2" charset="0"/>
              </a:rPr>
              <a:t>পত্র-প্রথম,   বিষয়</a:t>
            </a:r>
            <a:r>
              <a:rPr lang="bn-IN" sz="2800" b="1" dirty="0" smtClean="0">
                <a:solidFill>
                  <a:schemeClr val="accent2">
                    <a:lumMod val="75000"/>
                  </a:schemeClr>
                </a:solidFill>
                <a:latin typeface="NikoshBAN" panose="02000000000000000000" pitchFamily="2" charset="0"/>
                <a:cs typeface="NikoshBAN" panose="02000000000000000000" pitchFamily="2" charset="0"/>
              </a:rPr>
              <a:t>-</a:t>
            </a:r>
            <a:r>
              <a:rPr lang="en-SG" sz="28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800" dirty="0" smtClean="0">
                <a:solidFill>
                  <a:schemeClr val="accent2">
                    <a:lumMod val="75000"/>
                  </a:schemeClr>
                </a:solidFill>
                <a:latin typeface="NikoshBAN" panose="02000000000000000000" pitchFamily="2" charset="0"/>
                <a:cs typeface="NikoshBAN" panose="02000000000000000000" pitchFamily="2" charset="0"/>
              </a:rPr>
              <a:t>স</a:t>
            </a:r>
            <a:r>
              <a:rPr lang="bn-IN" sz="2800" b="1" dirty="0" smtClean="0">
                <a:solidFill>
                  <a:schemeClr val="accent2">
                    <a:lumMod val="75000"/>
                  </a:schemeClr>
                </a:solidFill>
                <a:latin typeface="NikoshBAN" panose="02000000000000000000" pitchFamily="2" charset="0"/>
                <a:cs typeface="NikoshBAN" panose="02000000000000000000" pitchFamily="2" charset="0"/>
              </a:rPr>
              <a:t>, </a:t>
            </a:r>
            <a:r>
              <a:rPr lang="en-SG" sz="2800" dirty="0" smtClean="0">
                <a:solidFill>
                  <a:schemeClr val="accent2">
                    <a:lumMod val="75000"/>
                  </a:schemeClr>
                </a:solidFill>
                <a:latin typeface="NikoshBAN" panose="02000000000000000000" pitchFamily="2" charset="0"/>
                <a:cs typeface="NikoshBAN" panose="02000000000000000000" pitchFamily="2" charset="0"/>
              </a:rPr>
              <a:t>অ</a:t>
            </a:r>
            <a:r>
              <a:rPr lang="as-IN" sz="2800" dirty="0" smtClean="0">
                <a:solidFill>
                  <a:schemeClr val="accent2">
                    <a:lumMod val="75000"/>
                  </a:schemeClr>
                </a:solidFill>
                <a:latin typeface="NikoshBAN" panose="02000000000000000000" pitchFamily="2" charset="0"/>
                <a:cs typeface="NikoshBAN" panose="02000000000000000000" pitchFamily="2" charset="0"/>
              </a:rPr>
              <a:t>ধ</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as-IN" sz="2800" dirty="0" smtClean="0">
                <a:solidFill>
                  <a:schemeClr val="accent2">
                    <a:lumMod val="75000"/>
                  </a:schemeClr>
                </a:solidFill>
                <a:latin typeface="NikoshBAN" panose="02000000000000000000" pitchFamily="2" charset="0"/>
                <a:cs typeface="NikoshBAN" panose="02000000000000000000" pitchFamily="2" charset="0"/>
              </a:rPr>
              <a:t>য</a:t>
            </a:r>
            <a:r>
              <a:rPr lang="en-SG" sz="2800" dirty="0" smtClean="0">
                <a:solidFill>
                  <a:schemeClr val="accent2">
                    <a:lumMod val="75000"/>
                  </a:schemeClr>
                </a:solidFill>
                <a:latin typeface="NikoshBAN" panose="02000000000000000000" pitchFamily="2" charset="0"/>
                <a:cs typeface="NikoshBAN" panose="02000000000000000000" pitchFamily="2" charset="0"/>
              </a:rPr>
              <a:t>া</a:t>
            </a:r>
            <a:r>
              <a:rPr lang="as-IN" sz="2800" dirty="0" smtClean="0">
                <a:solidFill>
                  <a:schemeClr val="accent2">
                    <a:lumMod val="75000"/>
                  </a:schemeClr>
                </a:solidFill>
                <a:latin typeface="NikoshBAN" panose="02000000000000000000" pitchFamily="2" charset="0"/>
                <a:cs typeface="NikoshBAN" panose="02000000000000000000" pitchFamily="2" charset="0"/>
              </a:rPr>
              <a:t>য়</a:t>
            </a:r>
            <a:r>
              <a:rPr lang="bn-IN" sz="2800" dirty="0" smtClean="0">
                <a:solidFill>
                  <a:schemeClr val="accent2">
                    <a:lumMod val="75000"/>
                  </a:schemeClr>
                </a:solidFill>
                <a:latin typeface="NikoshBAN" panose="02000000000000000000" pitchFamily="2" charset="0"/>
                <a:cs typeface="NikoshBAN" panose="02000000000000000000" pitchFamily="2" charset="0"/>
              </a:rPr>
              <a:t>-তৃতীয়</a:t>
            </a:r>
            <a:r>
              <a:rPr lang="en-SG" sz="2800" dirty="0" smtClean="0">
                <a:solidFill>
                  <a:schemeClr val="accent2">
                    <a:lumMod val="75000"/>
                  </a:schemeClr>
                </a:solidFill>
                <a:latin typeface="NikoshBAN" panose="02000000000000000000" pitchFamily="2" charset="0"/>
                <a:cs typeface="NikoshBAN" panose="02000000000000000000" pitchFamily="2" charset="0"/>
              </a:rPr>
              <a:t>,</a:t>
            </a: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000" dirty="0" smtClean="0">
                <a:solidFill>
                  <a:schemeClr val="accent2">
                    <a:lumMod val="75000"/>
                  </a:schemeClr>
                </a:solidFill>
                <a:latin typeface="NikoshBAN" panose="02000000000000000000" pitchFamily="2" charset="0"/>
                <a:cs typeface="NikoshBAN" panose="02000000000000000000" pitchFamily="2" charset="0"/>
              </a:rPr>
              <a:t>ইংরেজ ঔপনিবেশিক শাসনঃ ব্রিটিশ আমল</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টপিক-১৯০৫ সালের বঙ্গভঙ্গ,</a:t>
            </a:r>
          </a:p>
          <a:p>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 </a:t>
            </a:r>
            <a:r>
              <a:rPr lang="bn-IN" sz="2800" dirty="0" smtClean="0">
                <a:solidFill>
                  <a:schemeClr val="accent2">
                    <a:lumMod val="75000"/>
                  </a:schemeClr>
                </a:solidFill>
                <a:latin typeface="NikoshBAN" panose="02000000000000000000" pitchFamily="2" charset="0"/>
                <a:cs typeface="NikoshBAN" panose="02000000000000000000" pitchFamily="2" charset="0"/>
              </a:rPr>
              <a:t>শনিবার,সময়- ১০টা।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lide(fromBottom)">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Bottom)">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686800" cy="1200329"/>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বঙ্গভঙ্গের রাজনৈতিক প্রভাবে ব্রিটিশ শাসকদের অনুসৃত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ভাগ কর ও শাসন কর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নীতি জয়যুক্ত হয়। ফলে হিন্দু ও মুসলমান জনগণের মধ্যে সাম্প্রদায়িক বিদ্বেষ সৃষ্টি হয়। ভারতের বৃহত্তম দুটি সম্প্রদায় এর ফলে চিন্তা-চেতনার দিক থেকে বিভক্ত হয়ে পড়ে। </a:t>
            </a:r>
            <a:endParaRPr lang="en-US" sz="2400" dirty="0">
              <a:latin typeface="NikoshBAN" pitchFamily="2" charset="0"/>
              <a:cs typeface="NikoshBAN" pitchFamily="2" charset="0"/>
            </a:endParaRPr>
          </a:p>
        </p:txBody>
      </p:sp>
      <p:sp>
        <p:nvSpPr>
          <p:cNvPr id="3" name="Rectangle 2"/>
          <p:cNvSpPr/>
          <p:nvPr/>
        </p:nvSpPr>
        <p:spPr>
          <a:xfrm>
            <a:off x="1524000" y="152400"/>
            <a:ext cx="6067631"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2800" dirty="0" smtClean="0">
                <a:latin typeface="NikoshBAN" pitchFamily="2" charset="0"/>
                <a:cs typeface="NikoshBAN" pitchFamily="2" charset="0"/>
              </a:rPr>
              <a:t>৫) ব্রিটিশদের </a:t>
            </a:r>
            <a:r>
              <a:rPr lang="en-US" sz="2800" dirty="0" smtClean="0">
                <a:latin typeface="NikoshBAN" pitchFamily="2" charset="0"/>
                <a:cs typeface="NikoshBAN" pitchFamily="2" charset="0"/>
              </a:rPr>
              <a:t>'</a:t>
            </a:r>
            <a:r>
              <a:rPr lang="bn-IN" sz="2800" dirty="0" smtClean="0">
                <a:latin typeface="NikoshBAN" pitchFamily="2" charset="0"/>
                <a:cs typeface="NikoshBAN" pitchFamily="2" charset="0"/>
              </a:rPr>
              <a:t>ভাগ কর ও শাসন কর</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নীতির বিজয়  </a:t>
            </a:r>
            <a:endParaRPr lang="en-US" sz="2800" dirty="0"/>
          </a:p>
        </p:txBody>
      </p:sp>
      <p:sp>
        <p:nvSpPr>
          <p:cNvPr id="4" name="Rectangle 3"/>
          <p:cNvSpPr/>
          <p:nvPr/>
        </p:nvSpPr>
        <p:spPr>
          <a:xfrm>
            <a:off x="228600" y="2286000"/>
            <a:ext cx="8686800" cy="4154984"/>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ইতিহাসবিদ সুমিত সরকার দেখি</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ছেন, </a:t>
            </a:r>
            <a:r>
              <a:rPr lang="as-IN" sz="2400" dirty="0" smtClean="0">
                <a:latin typeface="NikoshBAN" pitchFamily="2" charset="0"/>
                <a:cs typeface="NikoshBAN" pitchFamily="2" charset="0"/>
                <a:hlinkClick r:id="rId2" tooltip="স্বদেশী আন্দোলন"/>
              </a:rPr>
              <a:t>স্বদেশী আন্দোলন</a:t>
            </a:r>
            <a:r>
              <a:rPr lang="as-IN" sz="2400" dirty="0" smtClean="0">
                <a:latin typeface="NikoshBAN" pitchFamily="2" charset="0"/>
                <a:cs typeface="NikoshBAN" pitchFamily="2" charset="0"/>
              </a:rPr>
              <a:t> তিনটি ধারা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প্রবাহিত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সে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প্রথম</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ধারাকে বলা যা</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গঠনমূলক স্বদেশী। 'স্বদেশী সমাজ' প্রবন্ধে রবীন্দ্রনাথ এ ধরনের গঠনমূলক কাজের কথা বিশদ করেছিলেন। তার প্রধান উদ্দেশ্য ছিল, আত্মশক্তির উদ্বোধন। দ্বিতী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ধারা ব</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কটকে প্রাধান্য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ছিল। তৃতী</a:t>
            </a:r>
            <a:r>
              <a:rPr lang="bn-IN" sz="2400" dirty="0" smtClean="0">
                <a:latin typeface="NikoshBAN" pitchFamily="2" charset="0"/>
                <a:cs typeface="NikoshBAN" pitchFamily="2" charset="0"/>
              </a:rPr>
              <a:t>য় </a:t>
            </a:r>
            <a:r>
              <a:rPr lang="as-IN" sz="2400" dirty="0" smtClean="0">
                <a:latin typeface="NikoshBAN" pitchFamily="2" charset="0"/>
                <a:cs typeface="NikoshBAN" pitchFamily="2" charset="0"/>
              </a:rPr>
              <a:t>ধারা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ছিল চরমপন্থীরা। তাদের কাছে স্বদেশী আন্দোলন এবং ব</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কট গৌণ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যায। মুখ্য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ওঠে স্বরাজ। এ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কংগ্রেসে তুমুল বিতর্কও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এরই মধ্যে স্বদেশী আন্দোলনের পক্ষে জনমত সংগঠনের জন্য জেলা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সমিতি গড়ে ওঠে। গৃহীত নীতি কার্যকর করার জন্য তৈরি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স্বেচ্ছাসেবীদল। বরিশালে 'স্বদেশ বান্ধব', 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মনসিংহে 'সুহৃদ' ও 'সাধনা', ফরিদপুরে 'ব্রতী' আর সবচে</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বিখ্যাত ঢাকার 'অনুশীলন' সমিতি। জেলা সমিতির অধীনে অনেক শাখাও স্থাপিত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।কলকাতা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গড়ে ওঠে 'যুগান্তর' নামে আরেক সংগঠ</a:t>
            </a:r>
            <a:r>
              <a:rPr lang="bn-IN" sz="2400" dirty="0" smtClean="0">
                <a:latin typeface="NikoshBAN" pitchFamily="2" charset="0"/>
                <a:cs typeface="NikoshBAN" pitchFamily="2" charset="0"/>
              </a:rPr>
              <a:t>ন।</a:t>
            </a:r>
            <a:r>
              <a:rPr lang="as-IN" sz="2400" dirty="0" smtClean="0">
                <a:latin typeface="NikoshBAN" pitchFamily="2" charset="0"/>
                <a:cs typeface="NikoshBAN" pitchFamily="2" charset="0"/>
              </a:rPr>
              <a:t> এই দলের নেতা অরবিন্দ ঘোষ। সহোদর বারীন ঘোষ তার সহযোগী। এরা অস্ত্র হিসেবে বোমা ব্যবহার চালু করেন।</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86800" cy="1200329"/>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বঙ্গভঙ্গের মাধ্যমে ব্রিটিশ শাসকগণ কৌশলে কলকাতা কেন্দ্রিক সর্বভারতীয় জাতীয়তাবাদী আন্দোলন নস্যাৎ করার সুযোগ লাভ করে। বঙ্গভঙ্গের ফলে সকল পেশাগত শ্রেণী আর্থিকভাবে ক্ষতিগ্রত হয়।</a:t>
            </a:r>
            <a:endParaRPr lang="en-US" sz="2400" dirty="0">
              <a:latin typeface="NikoshBAN" pitchFamily="2" charset="0"/>
              <a:cs typeface="NikoshBAN" pitchFamily="2" charset="0"/>
            </a:endParaRPr>
          </a:p>
        </p:txBody>
      </p:sp>
      <p:sp>
        <p:nvSpPr>
          <p:cNvPr id="3" name="Rectangle 2"/>
          <p:cNvSpPr/>
          <p:nvPr/>
        </p:nvSpPr>
        <p:spPr>
          <a:xfrm>
            <a:off x="1905000" y="304800"/>
            <a:ext cx="5410200" cy="523220"/>
          </a:xfrm>
          <a:prstGeom prst="rect">
            <a:avLst/>
          </a:prstGeom>
          <a:solidFill>
            <a:schemeClr val="accent6">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2800" dirty="0" smtClean="0">
                <a:latin typeface="NikoshBAN" pitchFamily="2" charset="0"/>
                <a:cs typeface="NikoshBAN" pitchFamily="2" charset="0"/>
              </a:rPr>
              <a:t>৬) ভারতীয় জাতীয়তাবাদী আন্দোলন নস্যাৎ  </a:t>
            </a:r>
            <a:endParaRPr lang="en-US" sz="2800" dirty="0"/>
          </a:p>
        </p:txBody>
      </p:sp>
      <p:sp>
        <p:nvSpPr>
          <p:cNvPr id="4" name="Rectangle 3"/>
          <p:cNvSpPr/>
          <p:nvPr/>
        </p:nvSpPr>
        <p:spPr>
          <a:xfrm>
            <a:off x="228600" y="3048000"/>
            <a:ext cx="8763000" cy="2677656"/>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বাংলার ছাত্র সম্প্রদা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জাতী</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তাবাদের ডাকে প্রবল আগ্রহ নি</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সাড়া 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স্বদেশী ও বর্জনের প্রচার-অভিযানে ছাত্র-ছাত্রীরা, যাদের মধ্যে স্কুলের ছেলেরাও অন্তর্ভুক্ত, দলবদ্ধভাবে অংশগ্রহণ করে। তাদের দমন করার উদ্দেশ্যে সরকার কুখ্যাত কার্লাইল ইশতাহার প্রণ</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ন করে। ছাত্র-ছাত্রী ও শিক্ষক-শিক্ষিকাবৃন্দ উভ</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ই এ উৎপীড়নমূলক ব্যবস্থা গ্রহণের বিরুদ্ধে জোরালোভাবে প্রতিক্রি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ব্যক্ত করে এবং এ প্রতিবাদ ছিল প্রা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সর্বজনীন। প্রকৃতপক্ষে এ প্রতিবাদ আন্দোলনের মাধ্যমে বাংলা</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প্রথম সুসংগঠিত ছাত্র আন্দোলনের বীজ উপ্ত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এর সাথে সাথে সোৎসাহে সংগ্রামে জড়ি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পড়া</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উম্মুখ ছাত্র-সংগঠন ‘ইশতাহার-বিরোধী সমাজ’ও জন্মলাভ 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0" fill="hold"/>
                                        <p:tgtEl>
                                          <p:spTgt spid="4"/>
                                        </p:tgtEl>
                                        <p:attrNameLst>
                                          <p:attrName>ppt_w</p:attrName>
                                        </p:attrNameLst>
                                      </p:cBhvr>
                                      <p:tavLst>
                                        <p:tav tm="0" fmla="#ppt_w*sin(2.5*pi*$)">
                                          <p:val>
                                            <p:fltVal val="0"/>
                                          </p:val>
                                        </p:tav>
                                        <p:tav tm="100000">
                                          <p:val>
                                            <p:fltVal val="1"/>
                                          </p:val>
                                        </p:tav>
                                      </p:tavLst>
                                    </p:anim>
                                    <p:anim calcmode="lin" valueType="num">
                                      <p:cBhvr>
                                        <p:cTn id="20"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458200" cy="1938992"/>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 ক্রমশ স্বদেশী আন্দোলনের মূল আদর্শ গুলি ভারতের অন্যত্র বিস্তার লাভ করে এবং বঙ্গভঙ্গ আন্দোলন ভারতের স্বাধীনতা আন্দোলনে পরিণত হয় ।</a:t>
            </a:r>
            <a:r>
              <a:rPr lang="en-US" sz="2400" dirty="0" smtClean="0">
                <a:latin typeface="NikoshBAN" pitchFamily="2" charset="0"/>
                <a:cs typeface="NikoshBAN" pitchFamily="2" charset="0"/>
              </a:rPr>
              <a:t> 1910</a:t>
            </a:r>
            <a:r>
              <a:rPr lang="bn-IN" sz="2400" dirty="0" smtClean="0">
                <a:latin typeface="NikoshBAN" pitchFamily="2" charset="0"/>
                <a:cs typeface="NikoshBAN" pitchFamily="2" charset="0"/>
              </a:rPr>
              <a:t> সালে ব্রিটিশ সরকার বঙ্গভঙ্গ রদের গোপন তৎপরতা চালায়।। শেষ পর্যন্ত আন্দোলনের চাপে পড়ে ইংরেজ সরকার ১৯১১ খ্রিস্টাব্দে ১২ ডিসেম্বর দিল্লি দরবারে রাজা পঞ্চম জর্জ বঙ্গভঙ্গ রদ ঘোষণা করেন।ভারতের রাজধানী কলকাতা থেকে দিল্লিতে স্থানান্তরিত হয়।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3" name="Rectangle 2"/>
          <p:cNvSpPr/>
          <p:nvPr/>
        </p:nvSpPr>
        <p:spPr>
          <a:xfrm>
            <a:off x="3276600" y="381000"/>
            <a:ext cx="2743200" cy="523220"/>
          </a:xfrm>
          <a:prstGeom prst="rect">
            <a:avLst/>
          </a:prstGeom>
          <a:solidFill>
            <a:srgbClr val="00B0F0"/>
          </a:solidFill>
        </p:spPr>
        <p:txBody>
          <a:bodyPr wrap="square">
            <a:spAutoFit/>
          </a:bodyPr>
          <a:lstStyle/>
          <a:p>
            <a:pPr algn="ctr"/>
            <a:r>
              <a:rPr lang="bn-IN" sz="2800" dirty="0" smtClean="0">
                <a:latin typeface="NikoshBAN" pitchFamily="2" charset="0"/>
                <a:cs typeface="NikoshBAN" pitchFamily="2" charset="0"/>
              </a:rPr>
              <a:t>উপসংহার</a:t>
            </a:r>
            <a:endParaRPr lang="en-US" sz="2800" dirty="0"/>
          </a:p>
        </p:txBody>
      </p:sp>
      <p:sp>
        <p:nvSpPr>
          <p:cNvPr id="4" name="Rectangle 3"/>
          <p:cNvSpPr/>
          <p:nvPr/>
        </p:nvSpPr>
        <p:spPr>
          <a:xfrm>
            <a:off x="228600" y="3657600"/>
            <a:ext cx="8686800" cy="1938992"/>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সুবিশাল বাংলা প্রদেশকে একটি মাত্র কেন্দ্র থেকে নিয়ন্ত্রণ করা সত্যিকার অর্থেই কঠিন ছিলো। এ প্রেক্ষাপটেই ইংরেজরা বাংলা প্রদেশকে দু’টি ভাগে বিভক্তের সিদ্ধান্ত নেয়। তবে তার পিছনে অর্থনৈতিক, রাজনৈতিক কারণও ছিলো। ব্রিটিশরা বঙ্গভঙ্গের মাধ্যমে ভারতীয় জাতীয়তাবাদী আন্দোলন নস্যাৎ করতে চেয়েছিলো। বঙ্গভঙ্গকে কেন্দ্র করে বাংলা তথা ভারতে সাম্প্রদায়িক রাজনীতির উত্থান ঘটে। এর ফলে ব্রিটিশদের বিভেদ নীতিরই জয় হয়েছিলো।</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0" fill="hold"/>
                                        <p:tgtEl>
                                          <p:spTgt spid="4"/>
                                        </p:tgtEl>
                                        <p:attrNameLst>
                                          <p:attrName>ppt_w</p:attrName>
                                        </p:attrNameLst>
                                      </p:cBhvr>
                                      <p:tavLst>
                                        <p:tav tm="0" fmla="#ppt_w*sin(2.5*pi*$)">
                                          <p:val>
                                            <p:fltVal val="0"/>
                                          </p:val>
                                        </p:tav>
                                        <p:tav tm="100000">
                                          <p:val>
                                            <p:fltVal val="1"/>
                                          </p:val>
                                        </p:tav>
                                      </p:tavLst>
                                    </p:anim>
                                    <p:anim calcmode="lin" valueType="num">
                                      <p:cBhvr>
                                        <p:cTn id="20"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533400"/>
            <a:ext cx="4114800" cy="523220"/>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 </a:t>
            </a:r>
            <a:endParaRPr lang="en-US" sz="2800" dirty="0">
              <a:latin typeface="NikoshBAN" pitchFamily="2" charset="0"/>
              <a:cs typeface="NikoshBAN" pitchFamily="2" charset="0"/>
            </a:endParaRPr>
          </a:p>
        </p:txBody>
      </p:sp>
      <p:sp>
        <p:nvSpPr>
          <p:cNvPr id="17" name="TextBox 16"/>
          <p:cNvSpPr txBox="1"/>
          <p:nvPr/>
        </p:nvSpPr>
        <p:spPr>
          <a:xfrm>
            <a:off x="762000" y="2133600"/>
            <a:ext cx="7543800" cy="2677656"/>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400" dirty="0" smtClean="0">
              <a:latin typeface="NikoshBAN" pitchFamily="2" charset="0"/>
              <a:cs typeface="NikoshBAN" pitchFamily="2" charset="0"/>
            </a:endParaRPr>
          </a:p>
          <a:p>
            <a:r>
              <a:rPr lang="bn-IN" sz="2400" dirty="0" smtClean="0">
                <a:latin typeface="NikoshBAN" pitchFamily="2" charset="0"/>
                <a:cs typeface="NikoshBAN" pitchFamily="2" charset="0"/>
              </a:rPr>
              <a:t>ক) বঙ্গভঙ্গ কে প্রবর্তন করেন?</a:t>
            </a:r>
          </a:p>
          <a:p>
            <a:r>
              <a:rPr lang="bn-IN" sz="2400" dirty="0" smtClean="0">
                <a:latin typeface="NikoshBAN" pitchFamily="2" charset="0"/>
                <a:cs typeface="NikoshBAN" pitchFamily="2" charset="0"/>
              </a:rPr>
              <a:t>খ) বঙ্গভঙ্গ কত সালে, কত তারিখে প্রবর্তিত হয়?</a:t>
            </a:r>
          </a:p>
          <a:p>
            <a:r>
              <a:rPr lang="bn-IN" sz="2400" dirty="0" smtClean="0">
                <a:latin typeface="NikoshBAN" pitchFamily="2" charset="0"/>
                <a:cs typeface="NikoshBAN" pitchFamily="2" charset="0"/>
              </a:rPr>
              <a:t>গ) বঙ্গভঙ্গ প্রবর্তনের কারণগুলি লিখ।</a:t>
            </a:r>
          </a:p>
          <a:p>
            <a:r>
              <a:rPr lang="bn-IN" sz="2400" dirty="0" smtClean="0">
                <a:latin typeface="NikoshBAN" pitchFamily="2" charset="0"/>
                <a:cs typeface="NikoshBAN" pitchFamily="2" charset="0"/>
              </a:rPr>
              <a:t>ঘ) বঙ্গভঙ্গ কেন রদ করা হয়?</a:t>
            </a:r>
          </a:p>
          <a:p>
            <a:r>
              <a:rPr lang="bn-IN" sz="2400" dirty="0" smtClean="0">
                <a:latin typeface="NikoshBAN" pitchFamily="2" charset="0"/>
                <a:cs typeface="NikoshBAN" pitchFamily="2" charset="0"/>
              </a:rPr>
              <a:t>ঙ) বঙ্গভঙ্গের ফলাফল আলোচনা কর। </a:t>
            </a:r>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52400"/>
            <a:ext cx="3124200" cy="523220"/>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বাড়ির কাজ </a:t>
            </a:r>
            <a:endParaRPr lang="en-US" sz="2800" dirty="0">
              <a:latin typeface="NikoshBAN" pitchFamily="2" charset="0"/>
              <a:cs typeface="NikoshBAN" pitchFamily="2" charset="0"/>
            </a:endParaRPr>
          </a:p>
        </p:txBody>
      </p:sp>
      <p:sp>
        <p:nvSpPr>
          <p:cNvPr id="3" name="TextBox 2"/>
          <p:cNvSpPr txBox="1"/>
          <p:nvPr/>
        </p:nvSpPr>
        <p:spPr>
          <a:xfrm>
            <a:off x="304800" y="6096000"/>
            <a:ext cx="8534400" cy="523220"/>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লর্ড কার্জনের বঙ্গভঙ্গের পটভুমি, উদ্দেশ্য ও ফলাফল ব্যাখ্যা কর। </a:t>
            </a:r>
            <a:endParaRPr lang="en-US" sz="2800" dirty="0">
              <a:latin typeface="NikoshBAN" pitchFamily="2" charset="0"/>
              <a:cs typeface="NikoshBAN" pitchFamily="2" charset="0"/>
            </a:endParaRPr>
          </a:p>
        </p:txBody>
      </p:sp>
      <p:pic>
        <p:nvPicPr>
          <p:cNvPr id="2050" name="Picture 2" descr="Image result for ১৯০৫ সালের বঙ্গভঙ্গ"/>
          <p:cNvPicPr>
            <a:picLocks noChangeAspect="1" noChangeArrowheads="1"/>
          </p:cNvPicPr>
          <p:nvPr/>
        </p:nvPicPr>
        <p:blipFill>
          <a:blip r:embed="rId2"/>
          <a:srcRect/>
          <a:stretch>
            <a:fillRect/>
          </a:stretch>
        </p:blipFill>
        <p:spPr bwMode="auto">
          <a:xfrm>
            <a:off x="152400" y="838200"/>
            <a:ext cx="87630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amond(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rzon Hall 100.jpg"/>
          <p:cNvPicPr>
            <a:picLocks noChangeAspect="1" noChangeArrowheads="1"/>
          </p:cNvPicPr>
          <p:nvPr/>
        </p:nvPicPr>
        <p:blipFill>
          <a:blip r:embed="rId2"/>
          <a:srcRect/>
          <a:stretch>
            <a:fillRect/>
          </a:stretch>
        </p:blipFill>
        <p:spPr bwMode="auto">
          <a:xfrm>
            <a:off x="228600" y="1066800"/>
            <a:ext cx="86106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228600"/>
            <a:ext cx="2743200" cy="52322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কার্জন হল </a:t>
            </a:r>
            <a:endParaRPr lang="en-US" sz="2800" dirty="0">
              <a:latin typeface="NikoshBAN" pitchFamily="2" charset="0"/>
              <a:cs typeface="NikoshBAN" pitchFamily="2" charset="0"/>
            </a:endParaRPr>
          </a:p>
        </p:txBody>
      </p:sp>
      <p:sp>
        <p:nvSpPr>
          <p:cNvPr id="14" name="TextBox 13"/>
          <p:cNvSpPr txBox="1"/>
          <p:nvPr/>
        </p:nvSpPr>
        <p:spPr>
          <a:xfrm>
            <a:off x="2895600" y="6019800"/>
            <a:ext cx="3048000" cy="584775"/>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ধন্যবাদ</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0" fill="hold"/>
                                        <p:tgtEl>
                                          <p:spTgt spid="14"/>
                                        </p:tgtEl>
                                        <p:attrNameLst>
                                          <p:attrName>ppt_w</p:attrName>
                                        </p:attrNameLst>
                                      </p:cBhvr>
                                      <p:tavLst>
                                        <p:tav tm="0" fmla="#ppt_w*sin(2.5*pi*$)">
                                          <p:val>
                                            <p:fltVal val="0"/>
                                          </p:val>
                                        </p:tav>
                                        <p:tav tm="100000">
                                          <p:val>
                                            <p:fltVal val="1"/>
                                          </p:val>
                                        </p:tav>
                                      </p:tavLst>
                                    </p:anim>
                                    <p:anim calcmode="lin" valueType="num">
                                      <p:cBhvr>
                                        <p:cTn id="20"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চিত্র:CurzonLord.jpg"/>
          <p:cNvPicPr>
            <a:picLocks noChangeAspect="1" noChangeArrowheads="1"/>
          </p:cNvPicPr>
          <p:nvPr/>
        </p:nvPicPr>
        <p:blipFill>
          <a:blip r:embed="rId2"/>
          <a:srcRect/>
          <a:stretch>
            <a:fillRect/>
          </a:stretch>
        </p:blipFill>
        <p:spPr bwMode="auto">
          <a:xfrm>
            <a:off x="304800" y="838200"/>
            <a:ext cx="3886200" cy="327660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2590800" y="0"/>
            <a:ext cx="3124200" cy="58477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3200" dirty="0" smtClean="0">
                <a:latin typeface="NikoshBAN" pitchFamily="2" charset="0"/>
                <a:cs typeface="NikoshBAN" pitchFamily="2" charset="0"/>
              </a:rPr>
              <a:t>বঙ্গভঙ্গ, ১৯০৫ </a:t>
            </a:r>
            <a:endParaRPr lang="bn-IN" sz="3200" dirty="0">
              <a:latin typeface="NikoshBAN" pitchFamily="2" charset="0"/>
              <a:cs typeface="NikoshBAN" pitchFamily="2" charset="0"/>
            </a:endParaRPr>
          </a:p>
        </p:txBody>
      </p:sp>
      <p:sp>
        <p:nvSpPr>
          <p:cNvPr id="9" name="Rectangle 8"/>
          <p:cNvSpPr/>
          <p:nvPr/>
        </p:nvSpPr>
        <p:spPr>
          <a:xfrm>
            <a:off x="152400" y="4419600"/>
            <a:ext cx="8763000" cy="2308324"/>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b="1" dirty="0" smtClean="0">
                <a:latin typeface="NikoshBAN" pitchFamily="2" charset="0"/>
                <a:cs typeface="NikoshBAN" pitchFamily="2" charset="0"/>
              </a:rPr>
              <a:t>বঙ্গভঙ্গ, ১৯০৫</a:t>
            </a:r>
            <a:r>
              <a:rPr lang="bn-IN" sz="2400" dirty="0" smtClean="0">
                <a:latin typeface="NikoshBAN" pitchFamily="2" charset="0"/>
                <a:cs typeface="NikoshBAN" pitchFamily="2" charset="0"/>
              </a:rPr>
              <a:t> লর্ড কার্জন (১৮৯৮-১৯০৫) ভাইসরয় থাকাকালীন সময়ে ১৯০৫ সালের ১৬ অক্টোবর কার্যকর হয় । এটি আধুনিক বাংলার ইতিহাসে অতীব গুরুত্বপূর্ণ একটি ঘটনা। বঙ্গভঙ্গের ধারণা কার্জনের স্বকীয় চিন্তা থেকে উদ্ভূত হয় নি। ১৭৬৫ সাল থেকে বিহার ও উড়িষ্যা সমন্বয়ে গঠিত বাংলা ব্রিটিশ ভারতের একটি একক প্রদেশ হিসেবে বেশ বড় আকার ধারণ করেছিল। এর ফলে প্রদেশটির প্রশাসনকার্য পরিচালনা দুঃসাধ্য হয়ে ওঠে এবং এজন্য এটিকে বিভক্ত করার প্রয়োজন হয়ে পড়ে।</a:t>
            </a:r>
            <a:endParaRPr lang="en-US" sz="2400" dirty="0">
              <a:latin typeface="NikoshBAN" pitchFamily="2" charset="0"/>
              <a:cs typeface="NikoshBAN" pitchFamily="2" charset="0"/>
            </a:endParaRPr>
          </a:p>
        </p:txBody>
      </p:sp>
      <p:pic>
        <p:nvPicPr>
          <p:cNvPr id="23554" name="Picture 2" descr="বঙ্গভঙ্গের ইতিহাস ১৯০৫ সাল | Partition of Bengal 1905 | পটভূমি, কারণ ফলাফল  ও হিন্দু সমাজের বিরোধিতা - YouTube"/>
          <p:cNvPicPr>
            <a:picLocks noChangeAspect="1" noChangeArrowheads="1"/>
          </p:cNvPicPr>
          <p:nvPr/>
        </p:nvPicPr>
        <p:blipFill>
          <a:blip r:embed="rId3"/>
          <a:srcRect/>
          <a:stretch>
            <a:fillRect/>
          </a:stretch>
        </p:blipFill>
        <p:spPr bwMode="auto">
          <a:xfrm>
            <a:off x="4419600" y="838200"/>
            <a:ext cx="4495800" cy="334506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554"/>
                                        </p:tgtEl>
                                        <p:attrNameLst>
                                          <p:attrName>style.visibility</p:attrName>
                                        </p:attrNameLst>
                                      </p:cBhvr>
                                      <p:to>
                                        <p:strVal val="visible"/>
                                      </p:to>
                                    </p:set>
                                    <p:animEffect transition="in" filter="box(in)">
                                      <p:cBhvr>
                                        <p:cTn id="17" dur="500"/>
                                        <p:tgtEl>
                                          <p:spTgt spid="2355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52400"/>
            <a:ext cx="3733800" cy="584775"/>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পাঠ ঘোষণা</a:t>
            </a:r>
            <a:endParaRPr lang="en-US" sz="3200" dirty="0">
              <a:latin typeface="NikoshBAN" pitchFamily="2" charset="0"/>
              <a:cs typeface="NikoshBAN" pitchFamily="2" charset="0"/>
            </a:endParaRPr>
          </a:p>
        </p:txBody>
      </p:sp>
      <p:sp>
        <p:nvSpPr>
          <p:cNvPr id="18" name="TextBox 17"/>
          <p:cNvSpPr txBox="1"/>
          <p:nvPr/>
        </p:nvSpPr>
        <p:spPr>
          <a:xfrm>
            <a:off x="990600" y="990600"/>
            <a:ext cx="6781800" cy="523220"/>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latin typeface="NikoshBAN" pitchFamily="2" charset="0"/>
                <a:cs typeface="NikoshBAN" pitchFamily="2" charset="0"/>
              </a:rPr>
              <a:t>Partition  of </a:t>
            </a:r>
            <a:r>
              <a:rPr lang="en-US" sz="2800" dirty="0" err="1" smtClean="0">
                <a:latin typeface="NikoshBAN" pitchFamily="2" charset="0"/>
                <a:cs typeface="NikoshBAN" pitchFamily="2" charset="0"/>
              </a:rPr>
              <a:t>Bangal</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বঙ্গভঙ্গ - ১৯০৫</a:t>
            </a:r>
            <a:endParaRPr lang="en-US" sz="2800" dirty="0" smtClean="0">
              <a:latin typeface="NikoshBAN" pitchFamily="2" charset="0"/>
              <a:cs typeface="NikoshBAN" pitchFamily="2" charset="0"/>
            </a:endParaRPr>
          </a:p>
        </p:txBody>
      </p:sp>
      <p:pic>
        <p:nvPicPr>
          <p:cNvPr id="13" name="Picture 12" descr="https://upload.wikimedia.org/wikipedia/commons/thumb/6/64/Bengal_gazetteer_1907-9.jpg/300px-Bengal_gazetteer_1907-9.jpg">
            <a:hlinkClick r:id="rId2"/>
          </p:cNvPr>
          <p:cNvPicPr/>
          <p:nvPr/>
        </p:nvPicPr>
        <p:blipFill>
          <a:blip r:embed="rId3"/>
          <a:srcRect/>
          <a:stretch>
            <a:fillRect/>
          </a:stretch>
        </p:blipFill>
        <p:spPr bwMode="auto">
          <a:xfrm>
            <a:off x="228600" y="1905000"/>
            <a:ext cx="40386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2819400" y="6096000"/>
            <a:ext cx="2895600" cy="523220"/>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বাংলার মানচিত্র</a:t>
            </a:r>
            <a:endParaRPr lang="en-US" sz="2800" dirty="0">
              <a:latin typeface="NikoshBAN" pitchFamily="2" charset="0"/>
              <a:cs typeface="NikoshBAN" pitchFamily="2" charset="0"/>
            </a:endParaRPr>
          </a:p>
        </p:txBody>
      </p:sp>
      <p:pic>
        <p:nvPicPr>
          <p:cNvPr id="22530" name="Picture 2" descr="বঙ্গভঙ্গ: পেছনের গল্প"/>
          <p:cNvPicPr>
            <a:picLocks noChangeAspect="1" noChangeArrowheads="1"/>
          </p:cNvPicPr>
          <p:nvPr/>
        </p:nvPicPr>
        <p:blipFill>
          <a:blip r:embed="rId4" cstate="print"/>
          <a:srcRect/>
          <a:stretch>
            <a:fillRect/>
          </a:stretch>
        </p:blipFill>
        <p:spPr bwMode="auto">
          <a:xfrm>
            <a:off x="4495800" y="1905000"/>
            <a:ext cx="4495800" cy="3936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2530"/>
                                        </p:tgtEl>
                                        <p:attrNameLst>
                                          <p:attrName>style.visibility</p:attrName>
                                        </p:attrNameLst>
                                      </p:cBhvr>
                                      <p:to>
                                        <p:strVal val="visible"/>
                                      </p:to>
                                    </p:set>
                                    <p:animEffect transition="in" filter="checkerboard(across)">
                                      <p:cBhvr>
                                        <p:cTn id="22" dur="500"/>
                                        <p:tgtEl>
                                          <p:spTgt spid="2253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0"/>
            <a:ext cx="3505200" cy="523220"/>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শিখনফল </a:t>
            </a:r>
            <a:endParaRPr lang="en-US" sz="2800" dirty="0">
              <a:latin typeface="NikoshBAN" pitchFamily="2" charset="0"/>
              <a:cs typeface="NikoshBAN" pitchFamily="2" charset="0"/>
            </a:endParaRPr>
          </a:p>
        </p:txBody>
      </p:sp>
      <p:sp>
        <p:nvSpPr>
          <p:cNvPr id="19" name="TextBox 18"/>
          <p:cNvSpPr txBox="1"/>
          <p:nvPr/>
        </p:nvSpPr>
        <p:spPr>
          <a:xfrm>
            <a:off x="381000" y="1600200"/>
            <a:ext cx="8077200" cy="3046988"/>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এই পাঠ শেষে শিক্ষার্থীরা---</a:t>
            </a:r>
          </a:p>
          <a:p>
            <a:endParaRPr lang="bn-IN" sz="2400" dirty="0" smtClean="0">
              <a:latin typeface="NikoshBAN" pitchFamily="2" charset="0"/>
              <a:cs typeface="NikoshBAN" pitchFamily="2" charset="0"/>
            </a:endParaRPr>
          </a:p>
          <a:p>
            <a:pPr marL="457200" indent="-457200">
              <a:buAutoNum type="arabicParenR"/>
            </a:pPr>
            <a:r>
              <a:rPr lang="bn-IN" sz="2400" dirty="0" smtClean="0">
                <a:latin typeface="NikoshBAN" pitchFamily="2" charset="0"/>
                <a:cs typeface="NikoshBAN" pitchFamily="2" charset="0"/>
              </a:rPr>
              <a:t>বঙ্গভঙ্গ কত সালে, কত তারিখে, কে প্রবর্তন করেন তা বলতে পারবে-</a:t>
            </a:r>
          </a:p>
          <a:p>
            <a:pPr marL="457200" indent="-457200">
              <a:buAutoNum type="arabicParenR"/>
            </a:pPr>
            <a:r>
              <a:rPr lang="bn-IN" sz="2400" dirty="0" smtClean="0">
                <a:latin typeface="NikoshBAN" pitchFamily="2" charset="0"/>
                <a:cs typeface="NikoshBAN" pitchFamily="2" charset="0"/>
              </a:rPr>
              <a:t>বঙ্গভঙ্গ কেন প্রবর্তিত হয় তা বলতে পারবে-</a:t>
            </a:r>
          </a:p>
          <a:p>
            <a:pPr marL="457200" indent="-457200">
              <a:buAutoNum type="arabicParenR"/>
            </a:pPr>
            <a:r>
              <a:rPr lang="bn-IN" sz="2400" dirty="0" smtClean="0">
                <a:latin typeface="NikoshBAN" pitchFamily="2" charset="0"/>
                <a:cs typeface="NikoshBAN" pitchFamily="2" charset="0"/>
              </a:rPr>
              <a:t>বঙ্গভঙ্গের ফলে হিন্দু-মুসলমানের প্রতিক্রিয়া বর্ণনা করতে পারবে-</a:t>
            </a:r>
          </a:p>
          <a:p>
            <a:pPr marL="457200" indent="-457200">
              <a:buAutoNum type="arabicParenR"/>
            </a:pPr>
            <a:r>
              <a:rPr lang="bn-IN" sz="2400" dirty="0" smtClean="0">
                <a:latin typeface="NikoshBAN" pitchFamily="2" charset="0"/>
                <a:cs typeface="NikoshBAN" pitchFamily="2" charset="0"/>
              </a:rPr>
              <a:t>বঙ্গভঙ্গের ফলাফল কি ছিল তা ব্যাখ্যা করতে পারবে। </a:t>
            </a:r>
            <a:endParaRPr lang="bn-IN" sz="2000" dirty="0" smtClean="0">
              <a:latin typeface="NikoshBAN" pitchFamily="2" charset="0"/>
              <a:cs typeface="NikoshBAN" pitchFamily="2" charset="0"/>
            </a:endParaRPr>
          </a:p>
          <a:p>
            <a:pPr marL="457200" indent="-457200"/>
            <a:endParaRPr lang="bn-IN"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648200"/>
            <a:ext cx="8686800" cy="1938992"/>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বঙ্গভঙ্গ</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১৯০৫ লর্ড কার্জন (১৮৯৮-১৯০৫) ভাইসরয় থাকাকালীন সময়ে  ১৯০৫ সালের ১৬ অক্টোবর কার্যকর হয়। এটি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অবিভক্ত বাংলায় তথা সমগ্র ভারতীয় উপমহাদেশের রাজনীতিতে একটি গুরুত্বপূর্ণ ঘটনা। পূর্ব বাংলায় সুষ্ঠু প্রশাসনিক ব্যবস্থা না থাকায় এবং জনগণের ভাগ্যোন্নয়নের উদ্দেশ্যে লর্ড কার্জন এ উদ্যোগ গ্রহণ করেন। এ ঘটনা হিন্দু-মুসলমানদের মধ্যে তীব্র আলোড়ন সৃষ্টি করে।</a:t>
            </a:r>
            <a:endParaRPr lang="en-US" dirty="0"/>
          </a:p>
        </p:txBody>
      </p:sp>
      <p:sp>
        <p:nvSpPr>
          <p:cNvPr id="17" name="TextBox 16"/>
          <p:cNvSpPr txBox="1"/>
          <p:nvPr/>
        </p:nvSpPr>
        <p:spPr>
          <a:xfrm>
            <a:off x="2514600" y="228600"/>
            <a:ext cx="4191000" cy="523220"/>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ঐতিহাসিক প্রেক্ষাপট </a:t>
            </a:r>
            <a:endParaRPr lang="en-US" sz="2800" dirty="0">
              <a:latin typeface="NikoshBAN" pitchFamily="2" charset="0"/>
              <a:cs typeface="NikoshBAN" pitchFamily="2" charset="0"/>
            </a:endParaRPr>
          </a:p>
        </p:txBody>
      </p:sp>
      <p:pic>
        <p:nvPicPr>
          <p:cNvPr id="20482" name="Picture 2" descr="বঙ্গভঙ্গের ইতিহাস ! ১৯০৫ সাল | Bongo Vongo History । Bangla History  Documentary | AFB Daily - YouTube"/>
          <p:cNvPicPr>
            <a:picLocks noChangeAspect="1" noChangeArrowheads="1"/>
          </p:cNvPicPr>
          <p:nvPr/>
        </p:nvPicPr>
        <p:blipFill>
          <a:blip r:embed="rId3"/>
          <a:srcRect/>
          <a:stretch>
            <a:fillRect/>
          </a:stretch>
        </p:blipFill>
        <p:spPr bwMode="auto">
          <a:xfrm>
            <a:off x="4419600" y="914400"/>
            <a:ext cx="4495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84" name="Picture 4" descr="বঙ্গভঙ্গ ১৯০৫ | বঙ্গভঙ্গের ইতিহাস | Bongo Vongo History | Partition of  Bengal 1905 | লর্ড কার্জন | - YouTube"/>
          <p:cNvPicPr>
            <a:picLocks noChangeAspect="1" noChangeArrowheads="1"/>
          </p:cNvPicPr>
          <p:nvPr/>
        </p:nvPicPr>
        <p:blipFill>
          <a:blip r:embed="rId4"/>
          <a:srcRect/>
          <a:stretch>
            <a:fillRect/>
          </a:stretch>
        </p:blipFill>
        <p:spPr bwMode="auto">
          <a:xfrm>
            <a:off x="152400" y="914400"/>
            <a:ext cx="4114800" cy="34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circle(in)">
                                      <p:cBhvr>
                                        <p:cTn id="12" dur="20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circle(in)">
                                      <p:cBhvr>
                                        <p:cTn id="17" dur="2000"/>
                                        <p:tgtEl>
                                          <p:spTgt spid="2048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86800" cy="3046988"/>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বঙ্গভঙ্গ : বঙ্গভঙ্গ পূর্বে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বাংলা প্রেসিডেন্সী</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নামে যে বৃহৎ আয়তনবিশিষ্ট বঙ্গ প্রদেশ ছিল তার পূর্বাঞ্চলের ৩টি বিভাগ</a:t>
            </a:r>
            <a:r>
              <a:rPr lang="en-US" sz="2400" dirty="0" smtClean="0">
                <a:latin typeface="NikoshBAN" pitchFamily="2" charset="0"/>
                <a:cs typeface="NikoshBAN" pitchFamily="2" charset="0"/>
              </a:rPr>
              <a:t>_</a:t>
            </a:r>
            <a:r>
              <a:rPr lang="bn-IN" sz="2400" dirty="0" smtClean="0">
                <a:latin typeface="NikoshBAN" pitchFamily="2" charset="0"/>
                <a:cs typeface="NikoshBAN" pitchFamily="2" charset="0"/>
              </a:rPr>
              <a:t>ঢাকা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রাজশাহী ও চট্টগ্রাম ছিল পশ্চিমাঞ্চলের পশ্চাদভূমি। পূর্ববাংলার সংখ্যাগরিষ্ঠ মুসলিম সমাজ বহুদিন ধরে এর বিভক্তি কামনা করে আসছিল। লর্ড কার্জনের নিকট নবাব স্যার সলিমুল্লাহ ভারতের মুসলিম নেতাদের নিয়ে এর বিভক্তি দাবি করেন। তদানিন্তন রাজনৈতিক প্রেক্ষাপটে সুচতুর ইংরেজ সরকার এ দাবি বাস্তবায়নে মনোযোগ দেয়। ইংরেজ সরকার কয়েকটি কারণের ওপর ভিত্তি করে ১৯০৫ সালের ১৬ অক্টোবর ঢাকা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রাজশাহী এবং চট্টগ্রামের সাথে আসামকে যুক্ত করে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পূর্ববঙ্গ ও আসাম</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নামে একটি নতুন প্রদেশ গঠন করে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ঢাকা</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কে এর রাজধানী ঘোষণা করে। এটাই বঙ্গভঙ্গ।  </a:t>
            </a:r>
            <a:endParaRPr lang="en-US" sz="2400" dirty="0">
              <a:latin typeface="NikoshBAN" pitchFamily="2" charset="0"/>
              <a:cs typeface="NikoshBAN" pitchFamily="2" charset="0"/>
            </a:endParaRPr>
          </a:p>
        </p:txBody>
      </p:sp>
      <p:sp>
        <p:nvSpPr>
          <p:cNvPr id="3" name="TextBox 2"/>
          <p:cNvSpPr txBox="1"/>
          <p:nvPr/>
        </p:nvSpPr>
        <p:spPr>
          <a:xfrm>
            <a:off x="2895600" y="152400"/>
            <a:ext cx="2971800" cy="584775"/>
          </a:xfrm>
          <a:prstGeom prst="rect">
            <a:avLst/>
          </a:prstGeom>
          <a:solidFill>
            <a:schemeClr val="accent3"/>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ভুমিকা </a:t>
            </a:r>
            <a:endParaRPr lang="en-US" sz="3200" dirty="0">
              <a:latin typeface="NikoshBAN" pitchFamily="2" charset="0"/>
              <a:cs typeface="NikoshBAN" pitchFamily="2" charset="0"/>
            </a:endParaRPr>
          </a:p>
        </p:txBody>
      </p:sp>
      <p:sp>
        <p:nvSpPr>
          <p:cNvPr id="5" name="Rectangle 4"/>
          <p:cNvSpPr/>
          <p:nvPr/>
        </p:nvSpPr>
        <p:spPr>
          <a:xfrm>
            <a:off x="228600" y="4038600"/>
            <a:ext cx="8686800" cy="2677656"/>
          </a:xfrm>
          <a:prstGeom prst="rect">
            <a:avLst/>
          </a:prstGeom>
          <a:solidFill>
            <a:srgbClr val="00B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2400" dirty="0" smtClean="0">
                <a:latin typeface="NikoshBAN" pitchFamily="2" charset="0"/>
                <a:cs typeface="NikoshBAN" pitchFamily="2" charset="0"/>
              </a:rPr>
              <a:t>১৯০৫ সালের ১৬ অক্টোবর বাংলা তথা ভারতের ইতিহাসে এক ঐতিহাসিক দিন। সুপ্রাচীন বঙ্গভূমিকে দ্বিখণ্ডিত করার ব্রিটিশ সিদ্ধান্তকে কার্যকর করার জন্য বিল পাস করা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সেই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ভাইসর</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ছিলেন লর্ড কার্জন (১৮৯৮</a:t>
            </a:r>
            <a:r>
              <a:rPr lang="en-US" sz="2400" dirty="0" smtClean="0">
                <a:latin typeface="NikoshBAN" pitchFamily="2" charset="0"/>
                <a:cs typeface="NikoshBAN" pitchFamily="2" charset="0"/>
              </a:rPr>
              <a:t>-</a:t>
            </a:r>
            <a:r>
              <a:rPr lang="as-IN" sz="2400" dirty="0" smtClean="0">
                <a:latin typeface="NikoshBAN" pitchFamily="2" charset="0"/>
                <a:cs typeface="NikoshBAN" pitchFamily="2" charset="0"/>
              </a:rPr>
              <a:t>১৯০৫)। বঙ্গভঙ্গের প্রস্তাব প্রথম বিবেচিত হ</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১৯০৩ সালে। কার্জনের প্রাথমিক কর্মপরিকল্পনা প্রশাসনিক কার্যকারিতা কে সামনে </a:t>
            </a:r>
            <a:r>
              <a:rPr lang="bn-IN" sz="2400" dirty="0" smtClean="0">
                <a:latin typeface="NikoshBAN" pitchFamily="2" charset="0"/>
                <a:cs typeface="NikoshBAN" pitchFamily="2" charset="0"/>
              </a:rPr>
              <a:t>রাখা </a:t>
            </a:r>
            <a:r>
              <a:rPr lang="as-IN" sz="2400" dirty="0" smtClean="0">
                <a:latin typeface="NikoshBAN" pitchFamily="2" charset="0"/>
                <a:cs typeface="NikoshBAN" pitchFamily="2" charset="0"/>
              </a:rPr>
              <a:t>হলেও পরবর্তীতে দেখা যা</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এটিকে কেন্দ্র করে বাঙালি জাতিকে ভৌগোলিক ও সাম্প্রদা</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ক ভাবে বিভক্ত করে তাদের উপর ঔপনিবেশিক নিয়ন্ত্রণ সুদৃঢ় করার লক্ষ্যে এগোচ্ছে ব্রিটিশ সরকার।এ ঘটনা হিন্দু-মুসলমানদের মধ্যে তীব্র আলোড়ন সৃষ্টি করে</a:t>
            </a:r>
            <a:r>
              <a:rPr lang="bn-IN"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fmla="#ppt_w*sin(2.5*pi*$)">
                                          <p:val>
                                            <p:fltVal val="0"/>
                                          </p:val>
                                        </p:tav>
                                        <p:tav tm="100000">
                                          <p:val>
                                            <p:fltVal val="1"/>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763000" cy="255454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a:spAutoFit/>
          </a:bodyPr>
          <a:lstStyle/>
          <a:p>
            <a:r>
              <a:rPr lang="as-IN" sz="2000" dirty="0" smtClean="0">
                <a:latin typeface="NikoshBAN" pitchFamily="2" charset="0"/>
                <a:cs typeface="NikoshBAN" pitchFamily="2" charset="0"/>
              </a:rPr>
              <a:t>১৯০৩ সালের শেষের দিকে ব্রিটিশ সরকার বঙ্গভঙ্গের মূল প্রস্তাব গুলি প্রকাশিত করে। এই সম</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থেকেই বাঙালিদের মনে এর তীব্র বিরোধিতার প্রকাশ দেখা যা</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কার্জনের এই সিদ্ধান্তকে বাঙালি সংস্কৃতির ও জাতী</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তা বোধের বিরোধী আখ্যা দেও</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ব্রিটিশ সরকার পূর্ববাংলা</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মুসলিমদের প্রভাব বৃদ্ধি করে শিক্ষিত হিন্দু সম্প্রদা</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র ক্রমবর্ধমান শক্তিমত্তাকে হ্রাস করতে চে</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ছিল। তৎকালীন বাংলা</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ব্রিটিশ বিরোধী আন্দোলনের যে তীব্র উচ্ছ্বাস তার শ্বাসরোধ করতে চে</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ছিল এই পরিকল্পনার মাধ্যমে। লর্ড কার্জন চে</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ছিল বঙ্গভাষী সমগ্র জনগণের ক্রমবর্ধমান একতা, সংহতি ও জা</a:t>
            </a:r>
            <a:r>
              <a:rPr lang="bn-IN" sz="2000" dirty="0" smtClean="0">
                <a:latin typeface="NikoshBAN" pitchFamily="2" charset="0"/>
                <a:cs typeface="NikoshBAN" pitchFamily="2" charset="0"/>
              </a:rPr>
              <a:t>তীয়</a:t>
            </a:r>
            <a:r>
              <a:rPr lang="as-IN" sz="2000" dirty="0" smtClean="0">
                <a:latin typeface="NikoshBAN" pitchFamily="2" charset="0"/>
                <a:cs typeface="NikoshBAN" pitchFamily="2" charset="0"/>
              </a:rPr>
              <a:t> চেতনার ওপর সুচিন্তিত আঘাত হানতে। কলকাতা তখন ব্রিটিশ ভারতের রাজধানী। কলকাতা ও তৎসংলগ্ন অঞ্চলের বৈপ্লবিক আন্দোলন এর ধারাকে ছত্রভঙ্গ করে তার কার্যকারিতা হ্রাস করতে চে</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ছিল ব্রিটিশ সরকার। </a:t>
            </a:r>
            <a:endParaRPr lang="en-US" sz="2000" dirty="0">
              <a:latin typeface="NikoshBAN" pitchFamily="2" charset="0"/>
              <a:cs typeface="NikoshBAN" pitchFamily="2" charset="0"/>
            </a:endParaRPr>
          </a:p>
        </p:txBody>
      </p:sp>
      <p:sp>
        <p:nvSpPr>
          <p:cNvPr id="3" name="Rectangle 2"/>
          <p:cNvSpPr/>
          <p:nvPr/>
        </p:nvSpPr>
        <p:spPr>
          <a:xfrm>
            <a:off x="152400" y="3733800"/>
            <a:ext cx="8763000" cy="286232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000" dirty="0" smtClean="0">
                <a:latin typeface="NikoshBAN" pitchFamily="2" charset="0"/>
                <a:cs typeface="NikoshBAN" pitchFamily="2" charset="0"/>
              </a:rPr>
              <a:t>বিট্রিশ সরকারের এই পরিকল্পনার প্রথম থেকেই তীব্র প্রতিবাদ করে আসছিল বঙ্গসমাজ। তবুও ১৯০৫ সালের ১৯ জুলাই ব্রিটিশ সরকার এক চূড়ান্ত সংকল্প পত্র ঘোষণা করে যাতে বলা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১৯০৫-এর ১৬ অক্টোবর তারিখে বঙ্গভঙ্গ কার্যকর করা হবে। জাতি মাত্রই ঐক্য হলো আত্মোন্নতি ও আত্মরক্ষার প্রধান সম্বল। তাই বঙ্গভঙ্গের বিরুদ্ধে প্রতিবাদকে আরও শক্তিশালী করার লক্ষ্যে রাজনৈতিক, সামাজিক, অর্থনৈতিক ও সাম্প্রদা</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ক স্বার্থসমূহকে একত্রিত করে আন্দোলনের তীব্রতা বাড়ানো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ছিল। আমাদের জন্মস্থান আমাদের কাছে মাতৃভূমি। তাই বঙ্গ বিভেদের এই সিদ্ধান্ত বঙ্গবাসীর কাছে মাতৃদেবীর অঙ্গচ্ছেদের সমান। জাতী</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কংগ্রেস নেতৃবৃন্দ বঙ্গভঙ্গকে ‘বিভক্তিকরণের মাধ্যমে শাসন’ -এর প্রচেষ্টা আখ্যা দি</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ব্রিটিশ সরকারের প্রতিহিংসাপরা</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ন মনোভাবকে তুলে ধরে। ‘বন্দেমাতরম’ ধ্বনির মাধ্যমে জাতী</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তাবোধকে জাগরিত করে বঙ্গ বিভেদের পরিকল্পনা ব্যর্থ করার লক্ষ্যে জাতী</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কংগ্রেসের জাতী</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সংগীত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ওঠে ‘বন্দেমাতরম’ গানটি। </a:t>
            </a:r>
            <a:endParaRPr lang="en-US" sz="2000" dirty="0">
              <a:latin typeface="NikoshBAN" pitchFamily="2" charset="0"/>
              <a:cs typeface="NikoshBAN" pitchFamily="2" charset="0"/>
            </a:endParaRPr>
          </a:p>
        </p:txBody>
      </p:sp>
      <p:sp>
        <p:nvSpPr>
          <p:cNvPr id="4" name="TextBox 3"/>
          <p:cNvSpPr txBox="1"/>
          <p:nvPr/>
        </p:nvSpPr>
        <p:spPr>
          <a:xfrm>
            <a:off x="2819400" y="228600"/>
            <a:ext cx="3429000" cy="52322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বঙ্গভঙ্গের সূচনা পর্ব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763000" cy="2800767"/>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200" dirty="0" smtClean="0">
                <a:latin typeface="NikoshBAN" pitchFamily="2" charset="0"/>
                <a:cs typeface="NikoshBAN" pitchFamily="2" charset="0"/>
              </a:rPr>
              <a:t>সুরেন্দ্রনাথ ব্যানার্জি, কৃষ্ণ কুমার মিত্র এর মত নেতৃবৃন্দ বিলাতি দ্রব্য ও বিলাতি প্রতিষ্ঠান বর্জনের ডাক দেন (জুলাই ১৯০৫)। বঙ্গভঙ্গের বিরুদ্ধে ৭ আগষ্ট, ১৯০৫ কলকাতার টাউন হলে একটি জনসভা</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বাংলার নেতৃবর্গ ঘোষণা করেন</a:t>
            </a:r>
            <a:r>
              <a:rPr lang="bn-IN" sz="2200" dirty="0" smtClean="0">
                <a:latin typeface="NikoshBAN" pitchFamily="2" charset="0"/>
                <a:cs typeface="NikoshBAN" pitchFamily="2" charset="0"/>
              </a:rPr>
              <a:t>-</a:t>
            </a:r>
            <a:r>
              <a:rPr lang="as-IN" sz="2200" dirty="0" smtClean="0">
                <a:latin typeface="NikoshBAN" pitchFamily="2" charset="0"/>
                <a:cs typeface="NikoshBAN" pitchFamily="2" charset="0"/>
              </a:rPr>
              <a:t>যতদিন না বঙ্গভঙ্গের পরিকল্পনা প্রত্যাহার করা হচ্ছে ততদিন বিলাতি পণ্য বর্জন করা হবে ও স্বদেশী পণ্য গ্রহণ করা হবে। এই</a:t>
            </a:r>
            <a:r>
              <a:rPr lang="bn-IN" sz="2200" dirty="0" smtClean="0">
                <a:latin typeface="NikoshBAN" pitchFamily="2" charset="0"/>
                <a:cs typeface="NikoshBAN" pitchFamily="2" charset="0"/>
              </a:rPr>
              <a:t> </a:t>
            </a:r>
            <a:r>
              <a:rPr lang="as-IN" sz="2200" dirty="0" smtClean="0">
                <a:latin typeface="NikoshBAN" pitchFamily="2" charset="0"/>
                <a:cs typeface="NikoshBAN" pitchFamily="2" charset="0"/>
              </a:rPr>
              <a:t>সম</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রজনীকান্ত সেনের সৃষ্টি বিখ্যাত দেশাত্মবোধক গান -“মা</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র দেও</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মোটা কাপড় মাথা</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তুলে নেরে ভাই;দীন দুঃখিনী মা যে তোদের তার বেশি আর সাধ্য নাই।”স্বদেশী আন্দোলনকারীদের কন্ঠে অত্যন্ত জনপ্রি</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ছিল। স্বদেশী ও ব</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কট আন্দোলন সারা বাংলা</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তথা দেশে তুমুল সাড়া ফেলে। সমাজের সর্বস্তরের মানুষ স্বতঃস্ফূর্তভাবে এতে অংশগ্রহণ করেন। </a:t>
            </a:r>
            <a:r>
              <a:rPr lang="bn-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
        <p:nvSpPr>
          <p:cNvPr id="3" name="Rectangle 2"/>
          <p:cNvSpPr/>
          <p:nvPr/>
        </p:nvSpPr>
        <p:spPr>
          <a:xfrm>
            <a:off x="228600" y="3810000"/>
            <a:ext cx="8763000" cy="2800767"/>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200" dirty="0" smtClean="0">
                <a:latin typeface="NikoshBAN" pitchFamily="2" charset="0"/>
                <a:cs typeface="NikoshBAN" pitchFamily="2" charset="0"/>
              </a:rPr>
              <a:t>বঙ্গভঙ্গ বিরোধী আন্দোলনের কর্মপরিকল্পনাকে কেন্দ্র করে কংগ্রেসের মধ্যে চরমপন্থী ভাবধারার উত্থান ঘটে। সুরেন্দ্রনাথ বন্দ্যোপাধ্যা</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‘দি বেঙ্গলি’ পত্রিকা</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বঙ্গভঙ্গকে ‘একটি জাতী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দুর্যোগ’ বলে উল্লেখ করেন। দ্বিজেন্দ্রলাল রা</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রবীন্দ্রনাথ ঠাকুর প্রমূখ সাহিত্যিকেরা দেশাত্মবোধক গান রচনার মাধ্যমে জাতী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সংহতির প্রচার করেন। ১৯০৫ সালের ১৬ অক্টোবর তারিখে ব্রিটিশ সরকারের ঘোষণা অনুযা</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বঙ্গভঙ্গের আইন কার্যকর হও</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র কথা, তাই ওই দিন কলকাতা</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অরন্ধন পালিত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সমগ্র বাঙালি জাতির ঐক্য ও সাম্প্রদা</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ক সম্প্রীতি ব</a:t>
            </a:r>
            <a:r>
              <a:rPr lang="bn-IN" sz="2200" dirty="0" smtClean="0">
                <a:latin typeface="NikoshBAN" pitchFamily="2" charset="0"/>
                <a:cs typeface="NikoshBAN" pitchFamily="2" charset="0"/>
              </a:rPr>
              <a:t>জায়</a:t>
            </a:r>
            <a:r>
              <a:rPr lang="as-IN" sz="2200" dirty="0" smtClean="0">
                <a:latin typeface="NikoshBAN" pitchFamily="2" charset="0"/>
                <a:cs typeface="NikoshBAN" pitchFamily="2" charset="0"/>
              </a:rPr>
              <a:t> রাখার লক্ষ্যে </a:t>
            </a:r>
            <a:r>
              <a:rPr lang="as-IN" sz="2200" dirty="0" smtClean="0">
                <a:latin typeface="NikoshBAN" pitchFamily="2" charset="0"/>
                <a:cs typeface="NikoshBAN" pitchFamily="2" charset="0"/>
              </a:rPr>
              <a:t>কবি</a:t>
            </a:r>
            <a:r>
              <a:rPr lang="en-US" sz="2200" dirty="0" smtClean="0">
                <a:latin typeface="NikoshBAN" pitchFamily="2" charset="0"/>
                <a:cs typeface="NikoshBAN" pitchFamily="2" charset="0"/>
              </a:rPr>
              <a:t> </a:t>
            </a:r>
            <a:r>
              <a:rPr lang="as-IN" sz="2200" dirty="0" smtClean="0">
                <a:latin typeface="NikoshBAN" pitchFamily="2" charset="0"/>
                <a:cs typeface="NikoshBAN" pitchFamily="2" charset="0"/>
              </a:rPr>
              <a:t>গুরুর </a:t>
            </a:r>
            <a:r>
              <a:rPr lang="as-IN" sz="2200" dirty="0" smtClean="0">
                <a:latin typeface="NikoshBAN" pitchFamily="2" charset="0"/>
                <a:cs typeface="NikoshBAN" pitchFamily="2" charset="0"/>
              </a:rPr>
              <a:t>আহ্বানে ওই দিন অর্থাৎ ১৬ অক্টোবর ‘রাখী বন্ধন’ উৎসব পালিত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১৯০৬ সালে রবীন্দ্রনাথ ঠাকুর ‘আমার সোনার বাংলা’ গানটি রচনা করেন, যেটি পরবর্তীতে ১৯৭২ সালে স্বাধীন বাংলাদেশের জাতী</a:t>
            </a:r>
            <a:r>
              <a:rPr lang="bn-IN" sz="2200" dirty="0" smtClean="0">
                <a:latin typeface="NikoshBAN" pitchFamily="2" charset="0"/>
                <a:cs typeface="NikoshBAN" pitchFamily="2" charset="0"/>
              </a:rPr>
              <a:t>য় </a:t>
            </a:r>
            <a:r>
              <a:rPr lang="as-IN" sz="2200" dirty="0" smtClean="0">
                <a:latin typeface="NikoshBAN" pitchFamily="2" charset="0"/>
                <a:cs typeface="NikoshBAN" pitchFamily="2" charset="0"/>
              </a:rPr>
              <a:t>সংগীত হিসেবে গৃহীত হ</a:t>
            </a:r>
            <a:r>
              <a:rPr lang="bn-IN" sz="2200" dirty="0" smtClean="0">
                <a:latin typeface="NikoshBAN" pitchFamily="2" charset="0"/>
                <a:cs typeface="NikoshBAN" pitchFamily="2" charset="0"/>
              </a:rPr>
              <a:t>য়</a:t>
            </a:r>
            <a:r>
              <a:rPr lang="as-IN" sz="2200" dirty="0" smtClean="0">
                <a:latin typeface="NikoshBAN" pitchFamily="2" charset="0"/>
                <a:cs typeface="NikoshBAN" pitchFamily="2" charset="0"/>
              </a:rPr>
              <a:t>। </a:t>
            </a:r>
            <a:endParaRPr lang="en-US" sz="2200" dirty="0">
              <a:latin typeface="NikoshBAN" pitchFamily="2" charset="0"/>
              <a:cs typeface="NikoshBAN" pitchFamily="2" charset="0"/>
            </a:endParaRPr>
          </a:p>
        </p:txBody>
      </p:sp>
      <p:sp>
        <p:nvSpPr>
          <p:cNvPr id="4" name="TextBox 3"/>
          <p:cNvSpPr txBox="1"/>
          <p:nvPr/>
        </p:nvSpPr>
        <p:spPr>
          <a:xfrm>
            <a:off x="2971800" y="228600"/>
            <a:ext cx="4038600" cy="523220"/>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বঙ্গভঙ্গের বিরুদ্ধে তৎপরতা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2136</Words>
  <Application>Microsoft Office PowerPoint</Application>
  <PresentationFormat>On-screen Show (4:3)</PresentationFormat>
  <Paragraphs>91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82</cp:revision>
  <dcterms:created xsi:type="dcterms:W3CDTF">2006-08-16T00:00:00Z</dcterms:created>
  <dcterms:modified xsi:type="dcterms:W3CDTF">2021-02-27T02:23:06Z</dcterms:modified>
</cp:coreProperties>
</file>