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5" r:id="rId11"/>
    <p:sldId id="266" r:id="rId12"/>
    <p:sldId id="267" r:id="rId13"/>
    <p:sldId id="269" r:id="rId14"/>
    <p:sldId id="275" r:id="rId15"/>
    <p:sldId id="270" r:id="rId16"/>
    <p:sldId id="271" r:id="rId17"/>
    <p:sldId id="276" r:id="rId18"/>
    <p:sldId id="272" r:id="rId19"/>
    <p:sldId id="273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66BB-ED94-43DD-9E5D-70770D16DE2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FB365-8C38-465D-BB2E-A97ECCC6E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FB365-8C38-465D-BB2E-A97ECCC6EF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5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EDC14-244E-4A08-A40F-7F1C7678776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43AB-EE81-46B3-BE6E-68AF78B5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77440" y="140673"/>
            <a:ext cx="8778240" cy="844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বীজ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বপন</a:t>
            </a:r>
            <a:r>
              <a:rPr lang="en-US" sz="4400" b="1" i="1" dirty="0" smtClean="0">
                <a:solidFill>
                  <a:schemeClr val="tx1"/>
                </a:solidFill>
              </a:rPr>
              <a:t> ও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চারা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2" y="1183160"/>
            <a:ext cx="10004474" cy="419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76" y="5386602"/>
            <a:ext cx="1202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শীতকালিন বেগুনের জন্য শ্রাবন এর মাঝামাঝি হতে আশ্বিন মাস পর্যন্ত এবং বর্ষাকালিন চাষের জন্য চৈত্র মাস পর্যন্ত বীজ বপন করা যায়। বীজ গজানোর ৮-১০ দিন পর চারা তুলে রোপন করতে হয় 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8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09" y="171447"/>
            <a:ext cx="11758613" cy="6443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86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5938" y="385751"/>
            <a:ext cx="9358312" cy="8001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/>
              <a:t>জমি নির্বাচন ও তৈরি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4" y="2799464"/>
            <a:ext cx="6442364" cy="3623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79" y="1185851"/>
            <a:ext cx="3530312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2" y="2951018"/>
            <a:ext cx="5098472" cy="34445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68582" y="1219186"/>
            <a:ext cx="2440997" cy="164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দোআঁশ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7095" y="168807"/>
            <a:ext cx="6457071" cy="872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gradFill>
                  <a:gsLst>
                    <a:gs pos="7951">
                      <a:srgbClr val="FFC000"/>
                    </a:gs>
                    <a:gs pos="51346">
                      <a:schemeClr val="accent6">
                        <a:lumMod val="50000"/>
                      </a:schemeClr>
                    </a:gs>
                    <a:gs pos="29230">
                      <a:srgbClr val="FF0000"/>
                    </a:gs>
                    <a:gs pos="0">
                      <a:srgbClr val="FFFF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সার প্রয়োগ </a:t>
            </a:r>
            <a:endParaRPr lang="en-US" sz="6000" b="1" dirty="0">
              <a:gradFill>
                <a:gsLst>
                  <a:gs pos="7951">
                    <a:srgbClr val="FFC000"/>
                  </a:gs>
                  <a:gs pos="51346">
                    <a:schemeClr val="accent6">
                      <a:lumMod val="50000"/>
                    </a:schemeClr>
                  </a:gs>
                  <a:gs pos="29230">
                    <a:srgbClr val="FF0000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17649"/>
              </p:ext>
            </p:extLst>
          </p:nvPr>
        </p:nvGraphicFramePr>
        <p:xfrm>
          <a:off x="2017932" y="1380848"/>
          <a:ext cx="812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683542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46023581"/>
                    </a:ext>
                  </a:extLst>
                </a:gridCol>
              </a:tblGrid>
              <a:tr h="5116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FF00"/>
                          </a:solidFill>
                        </a:rPr>
                        <a:t> সারের নাম</a:t>
                      </a:r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FF00"/>
                          </a:solidFill>
                        </a:rPr>
                        <a:t>শতক</a:t>
                      </a:r>
                      <a:r>
                        <a:rPr lang="bn-BD" sz="2400" baseline="0" dirty="0" smtClean="0">
                          <a:solidFill>
                            <a:srgbClr val="FFFF00"/>
                          </a:solidFill>
                        </a:rPr>
                        <a:t> প্রতি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91157426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      গোবর</a:t>
                      </a:r>
                      <a:r>
                        <a:rPr lang="bn-BD" sz="2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৪০ কেজি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15806724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ইউরিয়া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 ১কেজি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73044420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টিএস পি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 ৫০০গ্রাম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25647261"/>
                  </a:ext>
                </a:extLst>
              </a:tr>
              <a:tr h="511621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</a:t>
                      </a:r>
                      <a:r>
                        <a:rPr lang="bn-BD" sz="2800" b="1" dirty="0" smtClean="0">
                          <a:solidFill>
                            <a:schemeClr val="bg1"/>
                          </a:solidFill>
                        </a:rPr>
                        <a:t>৫০০গ্রাম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68682209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47114" y="4445385"/>
            <a:ext cx="11310424" cy="185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tx1"/>
                </a:solidFill>
              </a:rPr>
              <a:t>ইউরিয়া সার ছাড়া বাকি সব সার শেষ চাষের সময় এবং ইউরিয়া সার চারা গোজানোর ৮-১০ দিন পর থেকে ১০-১২ দিন পর পর ২/৩ বার দিতে হবে 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7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29" y="322734"/>
            <a:ext cx="10560424" cy="14522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38100">
                  <a:solidFill>
                    <a:srgbClr val="FFFF00"/>
                  </a:solidFill>
                </a:ln>
              </a:rPr>
              <a:t>চারা রোপন </a:t>
            </a:r>
            <a:endParaRPr lang="en-US" b="1" dirty="0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835" y="2510117"/>
            <a:ext cx="3299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/>
              <a:t>সারি থেকে সারির দূরত্ব</a:t>
            </a:r>
          </a:p>
          <a:p>
            <a:r>
              <a:rPr lang="bn-BD" sz="3600" b="1" i="1" dirty="0" smtClean="0"/>
              <a:t>        ৭৫ সেমি</a:t>
            </a:r>
          </a:p>
          <a:p>
            <a:r>
              <a:rPr lang="bn-BD" sz="3600" b="1" i="1" dirty="0" smtClean="0"/>
              <a:t>চারা থেকে চারার দূরত্ব</a:t>
            </a:r>
          </a:p>
          <a:p>
            <a:r>
              <a:rPr lang="bn-BD" sz="3600" b="1" i="1" dirty="0"/>
              <a:t> </a:t>
            </a:r>
            <a:r>
              <a:rPr lang="bn-BD" sz="3600" b="1" i="1" dirty="0" smtClean="0"/>
              <a:t>       ৬০ সেমি </a:t>
            </a:r>
            <a:endParaRPr lang="en-US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1830687"/>
            <a:ext cx="7941932" cy="4694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05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6041" y="279918"/>
            <a:ext cx="7221894" cy="119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1474236"/>
            <a:ext cx="10375641" cy="425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69167" y="5915609"/>
            <a:ext cx="11318033" cy="8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1"/>
                </a:solidFill>
              </a:rPr>
              <a:t>জমি নির্বাচন 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bn-BD" sz="4000" b="1" i="1" dirty="0" smtClean="0">
                <a:solidFill>
                  <a:schemeClr val="tx1"/>
                </a:solidFill>
              </a:rPr>
              <a:t>কী 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বুঝ</a:t>
            </a:r>
            <a:r>
              <a:rPr lang="en-US" sz="4000" b="1" i="1" dirty="0" smtClean="0">
                <a:solidFill>
                  <a:schemeClr val="tx1"/>
                </a:solidFill>
              </a:rPr>
              <a:t> ? </a:t>
            </a:r>
            <a:r>
              <a:rPr lang="bn-BD" sz="4000" b="1" i="1" dirty="0" smtClean="0">
                <a:solidFill>
                  <a:schemeClr val="tx1"/>
                </a:solidFill>
              </a:rPr>
              <a:t>ব্যাখ্যা কর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13" y="126603"/>
            <a:ext cx="5584873" cy="8721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পরিচর্যা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1015" y="5725544"/>
            <a:ext cx="1198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মাটিতে রসের অভাব হলে ১০-১৫দিন পর সেচ দিতে হবে।সেচের পর নিরানী দিয়ে মাটি আলগা করতে হবে, আগাছা পরিষ্কার করতে হবে।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50" y="1069141"/>
            <a:ext cx="6182751" cy="465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101817"/>
            <a:ext cx="5420616" cy="455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31" y="1139481"/>
            <a:ext cx="6182751" cy="4656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66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9137" y="98473"/>
            <a:ext cx="8750105" cy="801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i="1" dirty="0" smtClean="0"/>
              <a:t>বেগুনের বালাই ব্যবস্থাপনা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9" y="886263"/>
            <a:ext cx="10969674" cy="4960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57" y="6035037"/>
            <a:ext cx="116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বেগুনের প্রধান শত্রূ হচ্ছে ডগা ও ফল ছিদ্রকারী পোকা।ম্যালথিয়ন বা সুমিথিয়ন কীটনাশক ১০লিটার পানিতে ১০ মিলি মিশিয়ে ছিটাতে হবে।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25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257" y="167951"/>
            <a:ext cx="11930743" cy="6690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9265" y="391885"/>
            <a:ext cx="7707086" cy="1063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দলীয় কাজ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9" y="1455575"/>
            <a:ext cx="9094197" cy="4012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" y="5803641"/>
            <a:ext cx="1106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বেগুনের সবচেয়ে বড় শত্রূ কী এবং তা দূরিকরনের উপায় বর্ননা কর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2798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27371"/>
          </a:xfrm>
          <a:prstGeom prst="rect">
            <a:avLst/>
          </a:prstGeom>
          <a:solidFill>
            <a:schemeClr val="bg2">
              <a:lumMod val="75000"/>
            </a:schemeClr>
          </a:solidFill>
          <a:ln w="4191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60441" y="503853"/>
            <a:ext cx="6195526" cy="110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ফসল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সংগ্রহ</a:t>
            </a:r>
            <a:r>
              <a:rPr lang="en-US" b="1" dirty="0" smtClean="0">
                <a:solidFill>
                  <a:schemeClr val="tx1"/>
                </a:solidFill>
              </a:rPr>
              <a:t> ও </a:t>
            </a:r>
            <a:r>
              <a:rPr lang="en-US" b="1" dirty="0" err="1" smtClean="0">
                <a:solidFill>
                  <a:schemeClr val="tx1"/>
                </a:solidFill>
              </a:rPr>
              <a:t>ফলন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755" y="2276669"/>
            <a:ext cx="10954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 smtClean="0"/>
              <a:t>চারা রোপণের ৩০—৪০ দিনের মধ্যে গাছে ফুল আসে । বেগুনের ফল বীজ শক্ত হওয়ার আগেই সংগ্রহ করতে হয়। সাধারনত প্রতি শতক বা ৪০ বর্গমিটারে ১৪০ কেজি বা তারও বেশি উৎপন্ন হয় ।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3748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824" y="2020263"/>
            <a:ext cx="11849878" cy="292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i="1" dirty="0" smtClean="0"/>
              <a:t>১। বেগুনের দুইটি জাতের নাম বল </a:t>
            </a:r>
          </a:p>
          <a:p>
            <a:r>
              <a:rPr lang="bn-BD" sz="2000" b="1" i="1" dirty="0" smtClean="0"/>
              <a:t>২। বেগুনের একটি চারা থেকে আরেকটি চারার দূরত্ব কত? </a:t>
            </a:r>
          </a:p>
          <a:p>
            <a:r>
              <a:rPr lang="bn-BD" sz="2000" b="1" i="1" dirty="0" smtClean="0"/>
              <a:t>৩। বীজ গজানোর কত দিন পর চারা তুলে বীজ তলায় রোপণ করতে হয় ? </a:t>
            </a:r>
            <a:endParaRPr lang="en-US" sz="2000" b="1" i="1" dirty="0" smtClean="0"/>
          </a:p>
          <a:p>
            <a:r>
              <a:rPr lang="en-US" sz="2000" b="1" i="1" dirty="0" smtClean="0"/>
              <a:t>৪। </a:t>
            </a:r>
            <a:r>
              <a:rPr lang="bn-BD" sz="2000" b="1" i="1" dirty="0" smtClean="0"/>
              <a:t> বেগুন চাষের জন্য কোন মাটি ভালো ?</a:t>
            </a:r>
          </a:p>
          <a:p>
            <a:r>
              <a:rPr lang="bn-BD" sz="2000" b="1" i="1" dirty="0" smtClean="0"/>
              <a:t>৫। চারা রোপনের কতদিন পর  ফুল আসে ?</a:t>
            </a:r>
          </a:p>
          <a:p>
            <a:r>
              <a:rPr lang="bn-BD" sz="2000" b="1" i="1" dirty="0" smtClean="0"/>
              <a:t>৬। বেগুনের প্রধান শত্রু কী ?   </a:t>
            </a:r>
            <a:endParaRPr lang="en-US" sz="2000" b="1" i="1" dirty="0"/>
          </a:p>
        </p:txBody>
      </p:sp>
      <p:sp>
        <p:nvSpPr>
          <p:cNvPr id="2" name="Rounded Rectangle 1"/>
          <p:cNvSpPr/>
          <p:nvPr/>
        </p:nvSpPr>
        <p:spPr>
          <a:xfrm>
            <a:off x="2238922" y="385856"/>
            <a:ext cx="7949682" cy="139959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মূল্যায়ন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32218" y="1951502"/>
            <a:ext cx="2563091" cy="295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শিংনাথ, উত্তরা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8989" y="2400953"/>
            <a:ext cx="2576945" cy="236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৬০ সে মি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6290" y="3379394"/>
            <a:ext cx="2576945" cy="207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৩০-৪০ দিন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6290" y="2984334"/>
            <a:ext cx="3325091" cy="236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দোআঁশ , বেলে দোআঁশ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42215" y="2688094"/>
            <a:ext cx="2067437" cy="273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৮-১০ দিন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7537" y="3626595"/>
            <a:ext cx="5056910" cy="351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ডগা ও ফল ছিদ্রকারি পোকা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" y="2773180"/>
            <a:ext cx="10013430" cy="32609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24066" y="119922"/>
            <a:ext cx="9923487" cy="281815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b="1" dirty="0" err="1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আজকের</a:t>
            </a:r>
            <a:r>
              <a:rPr lang="en-US" b="1" dirty="0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b="1" dirty="0" err="1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ক্লাসে</a:t>
            </a:r>
            <a:r>
              <a:rPr lang="en-US" b="1" dirty="0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b="1" dirty="0" err="1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সবাইকে</a:t>
            </a:r>
            <a:r>
              <a:rPr lang="en-US" b="1" dirty="0" smtClean="0">
                <a:gradFill>
                  <a:gsLst>
                    <a:gs pos="57532">
                      <a:srgbClr val="00B0F0"/>
                    </a:gs>
                    <a:gs pos="40731">
                      <a:srgbClr val="FFFF00"/>
                    </a:gs>
                    <a:gs pos="22099">
                      <a:schemeClr val="tx1"/>
                    </a:gs>
                    <a:gs pos="15022">
                      <a:srgbClr val="FF0000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</a:rPr>
              <a:t> স্বাগত </a:t>
            </a:r>
            <a:endParaRPr lang="en-US" b="1" dirty="0">
              <a:gradFill>
                <a:gsLst>
                  <a:gs pos="57532">
                    <a:srgbClr val="00B0F0"/>
                  </a:gs>
                  <a:gs pos="40731">
                    <a:srgbClr val="FFFF00"/>
                  </a:gs>
                  <a:gs pos="22099">
                    <a:schemeClr val="tx1"/>
                  </a:gs>
                  <a:gs pos="15022">
                    <a:srgbClr val="FF0000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3" y="267286"/>
            <a:ext cx="11746523" cy="6400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023360" y="343834"/>
            <a:ext cx="7835705" cy="104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বাড়ির কাজ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0" y="1461390"/>
            <a:ext cx="8025181" cy="40125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944" y="5630182"/>
            <a:ext cx="10972800" cy="717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বেগুন চাষের অর্থনৈতিক গুরুত্ব ব্যাখ্যা কর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" y="130000"/>
            <a:ext cx="11942619" cy="65836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20675" cap="rnd">
            <a:gradFill flip="none" rotWithShape="1">
              <a:gsLst>
                <a:gs pos="0">
                  <a:srgbClr val="002060"/>
                </a:gs>
                <a:gs pos="46000">
                  <a:schemeClr val="accent2">
                    <a:lumMod val="95000"/>
                    <a:lumOff val="5000"/>
                  </a:schemeClr>
                </a:gs>
                <a:gs pos="73467">
                  <a:srgbClr val="FF0000"/>
                </a:gs>
                <a:gs pos="64576">
                  <a:srgbClr val="FFFF00"/>
                </a:gs>
                <a:gs pos="100000">
                  <a:schemeClr val="tx1"/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ounded Rectangle 3"/>
          <p:cNvSpPr/>
          <p:nvPr/>
        </p:nvSpPr>
        <p:spPr>
          <a:xfrm>
            <a:off x="-1981200" y="1609509"/>
            <a:ext cx="12771120" cy="163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-9082846" y="1132450"/>
            <a:ext cx="8350521" cy="5050500"/>
            <a:chOff x="2954144" y="1132450"/>
            <a:chExt cx="8350521" cy="5050500"/>
          </a:xfrm>
        </p:grpSpPr>
        <p:grpSp>
          <p:nvGrpSpPr>
            <p:cNvPr id="27" name="Group 26"/>
            <p:cNvGrpSpPr/>
            <p:nvPr/>
          </p:nvGrpSpPr>
          <p:grpSpPr>
            <a:xfrm>
              <a:off x="8930710" y="1145825"/>
              <a:ext cx="2373955" cy="5004134"/>
              <a:chOff x="8972275" y="1145825"/>
              <a:chExt cx="2373955" cy="500413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9258881" y="1145825"/>
                <a:ext cx="910619" cy="914400"/>
              </a:xfrm>
              <a:custGeom>
                <a:avLst/>
                <a:gdLst>
                  <a:gd name="connsiteX0" fmla="*/ 453419 w 910619"/>
                  <a:gd name="connsiteY0" fmla="*/ 0 h 914400"/>
                  <a:gd name="connsiteX1" fmla="*/ 910619 w 910619"/>
                  <a:gd name="connsiteY1" fmla="*/ 457200 h 914400"/>
                  <a:gd name="connsiteX2" fmla="*/ 453419 w 910619"/>
                  <a:gd name="connsiteY2" fmla="*/ 914400 h 914400"/>
                  <a:gd name="connsiteX3" fmla="*/ 5508 w 910619"/>
                  <a:gd name="connsiteY3" fmla="*/ 549342 h 914400"/>
                  <a:gd name="connsiteX4" fmla="*/ 5201 w 910619"/>
                  <a:gd name="connsiteY4" fmla="*/ 546301 h 914400"/>
                  <a:gd name="connsiteX5" fmla="*/ 242864 w 910619"/>
                  <a:gd name="connsiteY5" fmla="*/ 546301 h 914400"/>
                  <a:gd name="connsiteX6" fmla="*/ 291775 w 910619"/>
                  <a:gd name="connsiteY6" fmla="*/ 618845 h 914400"/>
                  <a:gd name="connsiteX7" fmla="*/ 453419 w 910619"/>
                  <a:gd name="connsiteY7" fmla="*/ 685800 h 914400"/>
                  <a:gd name="connsiteX8" fmla="*/ 682019 w 910619"/>
                  <a:gd name="connsiteY8" fmla="*/ 457200 h 914400"/>
                  <a:gd name="connsiteX9" fmla="*/ 453419 w 910619"/>
                  <a:gd name="connsiteY9" fmla="*/ 228600 h 914400"/>
                  <a:gd name="connsiteX10" fmla="*/ 242784 w 910619"/>
                  <a:gd name="connsiteY10" fmla="*/ 368219 h 914400"/>
                  <a:gd name="connsiteX11" fmla="*/ 232392 w 910619"/>
                  <a:gd name="connsiteY11" fmla="*/ 419692 h 914400"/>
                  <a:gd name="connsiteX12" fmla="*/ 0 w 910619"/>
                  <a:gd name="connsiteY12" fmla="*/ 419692 h 914400"/>
                  <a:gd name="connsiteX13" fmla="*/ 5508 w 910619"/>
                  <a:gd name="connsiteY13" fmla="*/ 365058 h 914400"/>
                  <a:gd name="connsiteX14" fmla="*/ 453419 w 910619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0619" h="914400">
                    <a:moveTo>
                      <a:pt x="453419" y="0"/>
                    </a:moveTo>
                    <a:cubicBezTo>
                      <a:pt x="705924" y="0"/>
                      <a:pt x="910619" y="204695"/>
                      <a:pt x="910619" y="457200"/>
                    </a:cubicBezTo>
                    <a:cubicBezTo>
                      <a:pt x="910619" y="709705"/>
                      <a:pt x="705924" y="914400"/>
                      <a:pt x="453419" y="914400"/>
                    </a:cubicBezTo>
                    <a:cubicBezTo>
                      <a:pt x="232477" y="914400"/>
                      <a:pt x="48140" y="757681"/>
                      <a:pt x="5508" y="549342"/>
                    </a:cubicBezTo>
                    <a:lnTo>
                      <a:pt x="5201" y="546301"/>
                    </a:lnTo>
                    <a:lnTo>
                      <a:pt x="242864" y="546301"/>
                    </a:lnTo>
                    <a:lnTo>
                      <a:pt x="291775" y="618845"/>
                    </a:lnTo>
                    <a:cubicBezTo>
                      <a:pt x="333143" y="660213"/>
                      <a:pt x="390293" y="685800"/>
                      <a:pt x="453419" y="685800"/>
                    </a:cubicBezTo>
                    <a:cubicBezTo>
                      <a:pt x="579671" y="685800"/>
                      <a:pt x="682019" y="583452"/>
                      <a:pt x="682019" y="457200"/>
                    </a:cubicBezTo>
                    <a:cubicBezTo>
                      <a:pt x="682019" y="330948"/>
                      <a:pt x="579671" y="228600"/>
                      <a:pt x="453419" y="228600"/>
                    </a:cubicBezTo>
                    <a:cubicBezTo>
                      <a:pt x="358730" y="228600"/>
                      <a:pt x="277487" y="286171"/>
                      <a:pt x="242784" y="368219"/>
                    </a:cubicBezTo>
                    <a:lnTo>
                      <a:pt x="232392" y="419692"/>
                    </a:lnTo>
                    <a:lnTo>
                      <a:pt x="0" y="419692"/>
                    </a:lnTo>
                    <a:lnTo>
                      <a:pt x="5508" y="365058"/>
                    </a:lnTo>
                    <a:cubicBezTo>
                      <a:pt x="48140" y="156720"/>
                      <a:pt x="232477" y="0"/>
                      <a:pt x="45341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 rot="2596189">
                <a:off x="9016891" y="2383447"/>
                <a:ext cx="1394598" cy="1402080"/>
                <a:chOff x="9714190" y="2208628"/>
                <a:chExt cx="1394598" cy="140208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9714190" y="2208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9866590" y="2361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0018990" y="2513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0171390" y="2665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0323790" y="28182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0476190" y="2970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0628590" y="3123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780990" y="3275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933390" y="3427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972275" y="4087179"/>
                <a:ext cx="1609235" cy="1939430"/>
                <a:chOff x="8930710" y="4087179"/>
                <a:chExt cx="1609235" cy="193943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 rot="2633919">
                  <a:off x="8930710" y="4284890"/>
                  <a:ext cx="1609235" cy="1741719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644067" y="4087179"/>
                  <a:ext cx="217452" cy="236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9323467" y="4287911"/>
                <a:ext cx="2022763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smtClean="0"/>
                  <a:t>দ </a:t>
                </a:r>
                <a:endParaRPr lang="en-US" sz="11500" b="1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104487" y="1153550"/>
              <a:ext cx="1609235" cy="5004647"/>
              <a:chOff x="7298457" y="1153550"/>
              <a:chExt cx="1609235" cy="500464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7298457" y="4153851"/>
                <a:ext cx="1609235" cy="1939430"/>
                <a:chOff x="8930710" y="4087179"/>
                <a:chExt cx="1609235" cy="1939430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 rot="2633919">
                  <a:off x="8930710" y="4284890"/>
                  <a:ext cx="1609235" cy="1741719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9644067" y="4087179"/>
                  <a:ext cx="217452" cy="236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7312871" y="1153550"/>
                <a:ext cx="1529542" cy="5004647"/>
                <a:chOff x="7437563" y="1153550"/>
                <a:chExt cx="1529542" cy="5004647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7641087" y="1153550"/>
                  <a:ext cx="910619" cy="914400"/>
                </a:xfrm>
                <a:custGeom>
                  <a:avLst/>
                  <a:gdLst>
                    <a:gd name="connsiteX0" fmla="*/ 453419 w 910619"/>
                    <a:gd name="connsiteY0" fmla="*/ 0 h 914400"/>
                    <a:gd name="connsiteX1" fmla="*/ 910619 w 910619"/>
                    <a:gd name="connsiteY1" fmla="*/ 457200 h 914400"/>
                    <a:gd name="connsiteX2" fmla="*/ 453419 w 910619"/>
                    <a:gd name="connsiteY2" fmla="*/ 914400 h 914400"/>
                    <a:gd name="connsiteX3" fmla="*/ 5508 w 910619"/>
                    <a:gd name="connsiteY3" fmla="*/ 549342 h 914400"/>
                    <a:gd name="connsiteX4" fmla="*/ 5201 w 910619"/>
                    <a:gd name="connsiteY4" fmla="*/ 546301 h 914400"/>
                    <a:gd name="connsiteX5" fmla="*/ 242864 w 910619"/>
                    <a:gd name="connsiteY5" fmla="*/ 546301 h 914400"/>
                    <a:gd name="connsiteX6" fmla="*/ 291775 w 910619"/>
                    <a:gd name="connsiteY6" fmla="*/ 618845 h 914400"/>
                    <a:gd name="connsiteX7" fmla="*/ 453419 w 910619"/>
                    <a:gd name="connsiteY7" fmla="*/ 685800 h 914400"/>
                    <a:gd name="connsiteX8" fmla="*/ 682019 w 910619"/>
                    <a:gd name="connsiteY8" fmla="*/ 457200 h 914400"/>
                    <a:gd name="connsiteX9" fmla="*/ 453419 w 910619"/>
                    <a:gd name="connsiteY9" fmla="*/ 228600 h 914400"/>
                    <a:gd name="connsiteX10" fmla="*/ 242784 w 910619"/>
                    <a:gd name="connsiteY10" fmla="*/ 368219 h 914400"/>
                    <a:gd name="connsiteX11" fmla="*/ 232392 w 910619"/>
                    <a:gd name="connsiteY11" fmla="*/ 419692 h 914400"/>
                    <a:gd name="connsiteX12" fmla="*/ 0 w 910619"/>
                    <a:gd name="connsiteY12" fmla="*/ 419692 h 914400"/>
                    <a:gd name="connsiteX13" fmla="*/ 5508 w 910619"/>
                    <a:gd name="connsiteY13" fmla="*/ 365058 h 914400"/>
                    <a:gd name="connsiteX14" fmla="*/ 453419 w 910619"/>
                    <a:gd name="connsiteY14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0619" h="914400">
                      <a:moveTo>
                        <a:pt x="453419" y="0"/>
                      </a:moveTo>
                      <a:cubicBezTo>
                        <a:pt x="705924" y="0"/>
                        <a:pt x="910619" y="204695"/>
                        <a:pt x="910619" y="457200"/>
                      </a:cubicBezTo>
                      <a:cubicBezTo>
                        <a:pt x="910619" y="709705"/>
                        <a:pt x="705924" y="914400"/>
                        <a:pt x="453419" y="914400"/>
                      </a:cubicBezTo>
                      <a:cubicBezTo>
                        <a:pt x="232477" y="914400"/>
                        <a:pt x="48140" y="757681"/>
                        <a:pt x="5508" y="549342"/>
                      </a:cubicBezTo>
                      <a:lnTo>
                        <a:pt x="5201" y="546301"/>
                      </a:lnTo>
                      <a:lnTo>
                        <a:pt x="242864" y="546301"/>
                      </a:lnTo>
                      <a:lnTo>
                        <a:pt x="291775" y="618845"/>
                      </a:lnTo>
                      <a:cubicBezTo>
                        <a:pt x="333143" y="660213"/>
                        <a:pt x="390293" y="685800"/>
                        <a:pt x="453419" y="685800"/>
                      </a:cubicBezTo>
                      <a:cubicBezTo>
                        <a:pt x="579671" y="685800"/>
                        <a:pt x="682019" y="583452"/>
                        <a:pt x="682019" y="457200"/>
                      </a:cubicBezTo>
                      <a:cubicBezTo>
                        <a:pt x="682019" y="330948"/>
                        <a:pt x="579671" y="228600"/>
                        <a:pt x="453419" y="228600"/>
                      </a:cubicBezTo>
                      <a:cubicBezTo>
                        <a:pt x="358730" y="228600"/>
                        <a:pt x="277487" y="286171"/>
                        <a:pt x="242784" y="368219"/>
                      </a:cubicBezTo>
                      <a:lnTo>
                        <a:pt x="232392" y="419692"/>
                      </a:lnTo>
                      <a:lnTo>
                        <a:pt x="0" y="419692"/>
                      </a:lnTo>
                      <a:lnTo>
                        <a:pt x="5508" y="365058"/>
                      </a:lnTo>
                      <a:cubicBezTo>
                        <a:pt x="48140" y="156720"/>
                        <a:pt x="232477" y="0"/>
                        <a:pt x="45341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 rot="2596189">
                  <a:off x="7454775" y="2378679"/>
                  <a:ext cx="1394598" cy="1402080"/>
                  <a:chOff x="9714190" y="2208628"/>
                  <a:chExt cx="1394598" cy="140208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9714190" y="22086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9866590" y="23610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10018990" y="25134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10171390" y="26658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10323790" y="28182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10476190" y="29706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10628590" y="31230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10780990" y="32754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10933390" y="3427828"/>
                    <a:ext cx="175398" cy="18288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7437563" y="4296149"/>
                  <a:ext cx="1529542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 err="1" smtClean="0"/>
                    <a:t>বা</a:t>
                  </a:r>
                  <a:r>
                    <a:rPr lang="en-US" sz="11500" b="1" dirty="0" smtClean="0"/>
                    <a:t> </a:t>
                  </a:r>
                  <a:endParaRPr lang="en-US" sz="11500" b="1" dirty="0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807116" y="1153550"/>
              <a:ext cx="1925834" cy="5029400"/>
              <a:chOff x="5818509" y="1153550"/>
              <a:chExt cx="1925834" cy="502940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6434249" y="1153550"/>
                <a:ext cx="910619" cy="914400"/>
              </a:xfrm>
              <a:custGeom>
                <a:avLst/>
                <a:gdLst>
                  <a:gd name="connsiteX0" fmla="*/ 453419 w 910619"/>
                  <a:gd name="connsiteY0" fmla="*/ 0 h 914400"/>
                  <a:gd name="connsiteX1" fmla="*/ 910619 w 910619"/>
                  <a:gd name="connsiteY1" fmla="*/ 457200 h 914400"/>
                  <a:gd name="connsiteX2" fmla="*/ 453419 w 910619"/>
                  <a:gd name="connsiteY2" fmla="*/ 914400 h 914400"/>
                  <a:gd name="connsiteX3" fmla="*/ 5508 w 910619"/>
                  <a:gd name="connsiteY3" fmla="*/ 549342 h 914400"/>
                  <a:gd name="connsiteX4" fmla="*/ 5201 w 910619"/>
                  <a:gd name="connsiteY4" fmla="*/ 546301 h 914400"/>
                  <a:gd name="connsiteX5" fmla="*/ 242864 w 910619"/>
                  <a:gd name="connsiteY5" fmla="*/ 546301 h 914400"/>
                  <a:gd name="connsiteX6" fmla="*/ 291775 w 910619"/>
                  <a:gd name="connsiteY6" fmla="*/ 618845 h 914400"/>
                  <a:gd name="connsiteX7" fmla="*/ 453419 w 910619"/>
                  <a:gd name="connsiteY7" fmla="*/ 685800 h 914400"/>
                  <a:gd name="connsiteX8" fmla="*/ 682019 w 910619"/>
                  <a:gd name="connsiteY8" fmla="*/ 457200 h 914400"/>
                  <a:gd name="connsiteX9" fmla="*/ 453419 w 910619"/>
                  <a:gd name="connsiteY9" fmla="*/ 228600 h 914400"/>
                  <a:gd name="connsiteX10" fmla="*/ 242784 w 910619"/>
                  <a:gd name="connsiteY10" fmla="*/ 368219 h 914400"/>
                  <a:gd name="connsiteX11" fmla="*/ 232392 w 910619"/>
                  <a:gd name="connsiteY11" fmla="*/ 419692 h 914400"/>
                  <a:gd name="connsiteX12" fmla="*/ 0 w 910619"/>
                  <a:gd name="connsiteY12" fmla="*/ 419692 h 914400"/>
                  <a:gd name="connsiteX13" fmla="*/ 5508 w 910619"/>
                  <a:gd name="connsiteY13" fmla="*/ 365058 h 914400"/>
                  <a:gd name="connsiteX14" fmla="*/ 453419 w 910619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0619" h="914400">
                    <a:moveTo>
                      <a:pt x="453419" y="0"/>
                    </a:moveTo>
                    <a:cubicBezTo>
                      <a:pt x="705924" y="0"/>
                      <a:pt x="910619" y="204695"/>
                      <a:pt x="910619" y="457200"/>
                    </a:cubicBezTo>
                    <a:cubicBezTo>
                      <a:pt x="910619" y="709705"/>
                      <a:pt x="705924" y="914400"/>
                      <a:pt x="453419" y="914400"/>
                    </a:cubicBezTo>
                    <a:cubicBezTo>
                      <a:pt x="232477" y="914400"/>
                      <a:pt x="48140" y="757681"/>
                      <a:pt x="5508" y="549342"/>
                    </a:cubicBezTo>
                    <a:lnTo>
                      <a:pt x="5201" y="546301"/>
                    </a:lnTo>
                    <a:lnTo>
                      <a:pt x="242864" y="546301"/>
                    </a:lnTo>
                    <a:lnTo>
                      <a:pt x="291775" y="618845"/>
                    </a:lnTo>
                    <a:cubicBezTo>
                      <a:pt x="333143" y="660213"/>
                      <a:pt x="390293" y="685800"/>
                      <a:pt x="453419" y="685800"/>
                    </a:cubicBezTo>
                    <a:cubicBezTo>
                      <a:pt x="579671" y="685800"/>
                      <a:pt x="682019" y="583452"/>
                      <a:pt x="682019" y="457200"/>
                    </a:cubicBezTo>
                    <a:cubicBezTo>
                      <a:pt x="682019" y="330948"/>
                      <a:pt x="579671" y="228600"/>
                      <a:pt x="453419" y="228600"/>
                    </a:cubicBezTo>
                    <a:cubicBezTo>
                      <a:pt x="358730" y="228600"/>
                      <a:pt x="277487" y="286171"/>
                      <a:pt x="242784" y="368219"/>
                    </a:cubicBezTo>
                    <a:lnTo>
                      <a:pt x="232392" y="419692"/>
                    </a:lnTo>
                    <a:lnTo>
                      <a:pt x="0" y="419692"/>
                    </a:lnTo>
                    <a:lnTo>
                      <a:pt x="5508" y="365058"/>
                    </a:lnTo>
                    <a:cubicBezTo>
                      <a:pt x="48140" y="156720"/>
                      <a:pt x="232477" y="0"/>
                      <a:pt x="45341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 rot="2596189">
                <a:off x="6230808" y="2383440"/>
                <a:ext cx="1394598" cy="1402080"/>
                <a:chOff x="9714190" y="2208628"/>
                <a:chExt cx="1394598" cy="140208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9714190" y="2208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9866590" y="2361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0018990" y="2513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0171390" y="2665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0323790" y="28182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0476190" y="2970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0628590" y="3123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0780990" y="3275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0933390" y="3427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6135108" y="4106219"/>
                <a:ext cx="1609235" cy="1939430"/>
                <a:chOff x="8930710" y="4087179"/>
                <a:chExt cx="1609235" cy="1939430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 rot="2633919">
                  <a:off x="8930710" y="4284890"/>
                  <a:ext cx="1609235" cy="1741719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9644067" y="4087179"/>
                  <a:ext cx="217452" cy="236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5818509" y="4320902"/>
                <a:ext cx="1294015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err="1" smtClean="0"/>
                  <a:t>ন্য</a:t>
                </a:r>
                <a:r>
                  <a:rPr lang="en-US" sz="11500" b="1" dirty="0" smtClean="0"/>
                  <a:t> </a:t>
                </a:r>
                <a:endParaRPr lang="en-US" sz="11500" b="1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54144" y="1132450"/>
              <a:ext cx="1609235" cy="5012388"/>
              <a:chOff x="4187222" y="1132450"/>
              <a:chExt cx="1609235" cy="501238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4487855" y="1132450"/>
                <a:ext cx="910619" cy="914400"/>
              </a:xfrm>
              <a:custGeom>
                <a:avLst/>
                <a:gdLst>
                  <a:gd name="connsiteX0" fmla="*/ 453419 w 910619"/>
                  <a:gd name="connsiteY0" fmla="*/ 0 h 914400"/>
                  <a:gd name="connsiteX1" fmla="*/ 910619 w 910619"/>
                  <a:gd name="connsiteY1" fmla="*/ 457200 h 914400"/>
                  <a:gd name="connsiteX2" fmla="*/ 453419 w 910619"/>
                  <a:gd name="connsiteY2" fmla="*/ 914400 h 914400"/>
                  <a:gd name="connsiteX3" fmla="*/ 5508 w 910619"/>
                  <a:gd name="connsiteY3" fmla="*/ 549342 h 914400"/>
                  <a:gd name="connsiteX4" fmla="*/ 5201 w 910619"/>
                  <a:gd name="connsiteY4" fmla="*/ 546301 h 914400"/>
                  <a:gd name="connsiteX5" fmla="*/ 242864 w 910619"/>
                  <a:gd name="connsiteY5" fmla="*/ 546301 h 914400"/>
                  <a:gd name="connsiteX6" fmla="*/ 291775 w 910619"/>
                  <a:gd name="connsiteY6" fmla="*/ 618845 h 914400"/>
                  <a:gd name="connsiteX7" fmla="*/ 453419 w 910619"/>
                  <a:gd name="connsiteY7" fmla="*/ 685800 h 914400"/>
                  <a:gd name="connsiteX8" fmla="*/ 682019 w 910619"/>
                  <a:gd name="connsiteY8" fmla="*/ 457200 h 914400"/>
                  <a:gd name="connsiteX9" fmla="*/ 453419 w 910619"/>
                  <a:gd name="connsiteY9" fmla="*/ 228600 h 914400"/>
                  <a:gd name="connsiteX10" fmla="*/ 242784 w 910619"/>
                  <a:gd name="connsiteY10" fmla="*/ 368219 h 914400"/>
                  <a:gd name="connsiteX11" fmla="*/ 232392 w 910619"/>
                  <a:gd name="connsiteY11" fmla="*/ 419692 h 914400"/>
                  <a:gd name="connsiteX12" fmla="*/ 0 w 910619"/>
                  <a:gd name="connsiteY12" fmla="*/ 419692 h 914400"/>
                  <a:gd name="connsiteX13" fmla="*/ 5508 w 910619"/>
                  <a:gd name="connsiteY13" fmla="*/ 365058 h 914400"/>
                  <a:gd name="connsiteX14" fmla="*/ 453419 w 910619"/>
                  <a:gd name="connsiteY14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0619" h="914400">
                    <a:moveTo>
                      <a:pt x="453419" y="0"/>
                    </a:moveTo>
                    <a:cubicBezTo>
                      <a:pt x="705924" y="0"/>
                      <a:pt x="910619" y="204695"/>
                      <a:pt x="910619" y="457200"/>
                    </a:cubicBezTo>
                    <a:cubicBezTo>
                      <a:pt x="910619" y="709705"/>
                      <a:pt x="705924" y="914400"/>
                      <a:pt x="453419" y="914400"/>
                    </a:cubicBezTo>
                    <a:cubicBezTo>
                      <a:pt x="232477" y="914400"/>
                      <a:pt x="48140" y="757681"/>
                      <a:pt x="5508" y="549342"/>
                    </a:cubicBezTo>
                    <a:lnTo>
                      <a:pt x="5201" y="546301"/>
                    </a:lnTo>
                    <a:lnTo>
                      <a:pt x="242864" y="546301"/>
                    </a:lnTo>
                    <a:lnTo>
                      <a:pt x="291775" y="618845"/>
                    </a:lnTo>
                    <a:cubicBezTo>
                      <a:pt x="333143" y="660213"/>
                      <a:pt x="390293" y="685800"/>
                      <a:pt x="453419" y="685800"/>
                    </a:cubicBezTo>
                    <a:cubicBezTo>
                      <a:pt x="579671" y="685800"/>
                      <a:pt x="682019" y="583452"/>
                      <a:pt x="682019" y="457200"/>
                    </a:cubicBezTo>
                    <a:cubicBezTo>
                      <a:pt x="682019" y="330948"/>
                      <a:pt x="579671" y="228600"/>
                      <a:pt x="453419" y="228600"/>
                    </a:cubicBezTo>
                    <a:cubicBezTo>
                      <a:pt x="358730" y="228600"/>
                      <a:pt x="277487" y="286171"/>
                      <a:pt x="242784" y="368219"/>
                    </a:cubicBezTo>
                    <a:lnTo>
                      <a:pt x="232392" y="419692"/>
                    </a:lnTo>
                    <a:lnTo>
                      <a:pt x="0" y="419692"/>
                    </a:lnTo>
                    <a:lnTo>
                      <a:pt x="5508" y="365058"/>
                    </a:lnTo>
                    <a:cubicBezTo>
                      <a:pt x="48140" y="156720"/>
                      <a:pt x="232477" y="0"/>
                      <a:pt x="45341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 rot="2596189">
                <a:off x="4311524" y="2350096"/>
                <a:ext cx="1394598" cy="1402080"/>
                <a:chOff x="9714190" y="2208628"/>
                <a:chExt cx="1394598" cy="140208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9714190" y="2208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9866590" y="2361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0018990" y="2513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10171390" y="2665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0323790" y="28182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0476190" y="29706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0628590" y="31230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0780990" y="32754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0933390" y="3427828"/>
                  <a:ext cx="175398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187222" y="4158603"/>
                <a:ext cx="1609235" cy="1939430"/>
                <a:chOff x="8930710" y="4087179"/>
                <a:chExt cx="1609235" cy="1939430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 rot="2633919">
                  <a:off x="8930710" y="4284890"/>
                  <a:ext cx="1609235" cy="1741719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9644067" y="4087179"/>
                  <a:ext cx="217452" cy="236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364004" y="4282790"/>
                <a:ext cx="997528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1500" b="1" dirty="0" smtClean="0"/>
                  <a:t>ধ </a:t>
                </a:r>
                <a:endParaRPr lang="en-US" sz="11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6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1.0013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6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147114"/>
            <a:ext cx="11707309" cy="6562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617" y="3657601"/>
            <a:ext cx="4946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</a:rPr>
              <a:t>মোঃ তোফাজ্জল হোসেন</a:t>
            </a:r>
            <a:r>
              <a:rPr lang="bn-BD" sz="2400" b="1" dirty="0" smtClean="0"/>
              <a:t> </a:t>
            </a:r>
          </a:p>
          <a:p>
            <a:r>
              <a:rPr lang="bn-BD" sz="2400" b="1" dirty="0" smtClean="0"/>
              <a:t>সহকারী শিক্ষক </a:t>
            </a:r>
          </a:p>
          <a:p>
            <a:r>
              <a:rPr lang="bn-BD" sz="2400" b="1" dirty="0" smtClean="0"/>
              <a:t>সিংরাইশ রাহমানিয়া বালিকা আলিম মাদরাসা</a:t>
            </a:r>
          </a:p>
          <a:p>
            <a:r>
              <a:rPr lang="bn-BD" sz="2400" b="1" dirty="0" smtClean="0"/>
              <a:t>চৌদ্দগ্রাম , কুমিল্লা </a:t>
            </a:r>
          </a:p>
          <a:p>
            <a:r>
              <a:rPr lang="bn-BD" sz="2800" b="1" dirty="0" smtClean="0">
                <a:solidFill>
                  <a:srgbClr val="FF0000"/>
                </a:solidFill>
              </a:rPr>
              <a:t>০১৭৩৮০২৯৯৭৬</a:t>
            </a:r>
            <a:r>
              <a:rPr lang="bn-BD" sz="2400" b="1" dirty="0" smtClean="0"/>
              <a:t> </a:t>
            </a:r>
          </a:p>
          <a:p>
            <a:r>
              <a:rPr lang="bn-BD" sz="2400" b="1" dirty="0" smtClean="0"/>
              <a:t>tuhinahmmad83@gmail.com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20" y="1164240"/>
            <a:ext cx="2857500" cy="3810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1374254" y="1131760"/>
            <a:ext cx="2623276" cy="242840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4361" y="374754"/>
            <a:ext cx="4182256" cy="6845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/>
              <a:t>শিক্ষক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1482" y="374754"/>
            <a:ext cx="4302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পাঠ পরিচিতি 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0291" y="5320145"/>
            <a:ext cx="483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চতুর্থ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অধ্যায়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দ্বিতীয়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পরিচ্ছেদ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759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4691"/>
            <a:ext cx="11942619" cy="663632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 w="320675" cap="rnd">
            <a:gradFill flip="none" rotWithShape="1">
              <a:gsLst>
                <a:gs pos="0">
                  <a:srgbClr val="002060"/>
                </a:gs>
                <a:gs pos="46000">
                  <a:schemeClr val="accent2">
                    <a:lumMod val="95000"/>
                    <a:lumOff val="5000"/>
                  </a:schemeClr>
                </a:gs>
                <a:gs pos="73467">
                  <a:srgbClr val="FF0000"/>
                </a:gs>
                <a:gs pos="64576">
                  <a:srgbClr val="FFFF00"/>
                </a:gs>
                <a:gs pos="100000">
                  <a:schemeClr val="tx1"/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7300" y="484214"/>
            <a:ext cx="10075718" cy="8779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/>
              <a:t>আমরা</a:t>
            </a:r>
            <a:r>
              <a:rPr lang="en-US" b="1" dirty="0" smtClean="0"/>
              <a:t> </a:t>
            </a:r>
            <a:r>
              <a:rPr lang="en-US" b="1" dirty="0" err="1" smtClean="0"/>
              <a:t>কিছু</a:t>
            </a:r>
            <a:r>
              <a:rPr lang="en-US" b="1" dirty="0" smtClean="0"/>
              <a:t> </a:t>
            </a:r>
            <a:r>
              <a:rPr lang="en-US" b="1" dirty="0" err="1" smtClean="0"/>
              <a:t>ছবি</a:t>
            </a:r>
            <a:r>
              <a:rPr lang="en-US" b="1" dirty="0" smtClean="0"/>
              <a:t> </a:t>
            </a:r>
            <a:r>
              <a:rPr lang="en-US" b="1" dirty="0" err="1" smtClean="0"/>
              <a:t>দেখব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9" y="1555966"/>
            <a:ext cx="9506243" cy="4429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648691" y="6151418"/>
            <a:ext cx="9684327" cy="277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পাঠ শিরোনাম জানার জন্য ছবি দেখিয়ে বিভিন্ন ভাবে প্রশ্ন করব্‌্‌্‌,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641" y="553615"/>
            <a:ext cx="11211950" cy="59684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2433711" cy="2222696"/>
          </a:xfrm>
          <a:custGeom>
            <a:avLst/>
            <a:gdLst>
              <a:gd name="connsiteX0" fmla="*/ 0 w 1026942"/>
              <a:gd name="connsiteY0" fmla="*/ 0 h 1026941"/>
              <a:gd name="connsiteX1" fmla="*/ 1026942 w 1026942"/>
              <a:gd name="connsiteY1" fmla="*/ 0 h 1026941"/>
              <a:gd name="connsiteX2" fmla="*/ 684631 w 1026942"/>
              <a:gd name="connsiteY2" fmla="*/ 342310 h 1026941"/>
              <a:gd name="connsiteX3" fmla="*/ 342310 w 1026942"/>
              <a:gd name="connsiteY3" fmla="*/ 342310 h 1026941"/>
              <a:gd name="connsiteX4" fmla="*/ 342310 w 1026942"/>
              <a:gd name="connsiteY4" fmla="*/ 684631 h 1026941"/>
              <a:gd name="connsiteX5" fmla="*/ 0 w 1026942"/>
              <a:gd name="connsiteY5" fmla="*/ 1026941 h 1026941"/>
              <a:gd name="connsiteX6" fmla="*/ 0 w 1026942"/>
              <a:gd name="connsiteY6" fmla="*/ 0 h 1026941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56377 w 2363373"/>
              <a:gd name="connsiteY4" fmla="*/ 784056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26715 w 2433711"/>
              <a:gd name="connsiteY4" fmla="*/ 784056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57903 w 2433711"/>
              <a:gd name="connsiteY4" fmla="*/ 1240305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1406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14068 w 2433711"/>
              <a:gd name="connsiteY6" fmla="*/ 28136 h 22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711" h="2252731">
                <a:moveTo>
                  <a:pt x="14068" y="28136"/>
                </a:moveTo>
                <a:lnTo>
                  <a:pt x="2433711" y="0"/>
                </a:lnTo>
                <a:cubicBezTo>
                  <a:pt x="2014807" y="278226"/>
                  <a:pt x="1961664" y="275479"/>
                  <a:pt x="1402083" y="398961"/>
                </a:cubicBezTo>
                <a:lnTo>
                  <a:pt x="454852" y="370446"/>
                </a:lnTo>
                <a:cubicBezTo>
                  <a:pt x="454852" y="674657"/>
                  <a:pt x="454851" y="978867"/>
                  <a:pt x="454851" y="1283078"/>
                </a:cubicBezTo>
                <a:cubicBezTo>
                  <a:pt x="406397" y="1763132"/>
                  <a:pt x="90657" y="1943771"/>
                  <a:pt x="0" y="2252731"/>
                </a:cubicBezTo>
                <a:cubicBezTo>
                  <a:pt x="4689" y="1511199"/>
                  <a:pt x="9379" y="769668"/>
                  <a:pt x="14068" y="2813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2"/>
          <p:cNvSpPr/>
          <p:nvPr/>
        </p:nvSpPr>
        <p:spPr>
          <a:xfrm rot="16200000">
            <a:off x="-105507" y="4529797"/>
            <a:ext cx="2433711" cy="2222696"/>
          </a:xfrm>
          <a:custGeom>
            <a:avLst/>
            <a:gdLst>
              <a:gd name="connsiteX0" fmla="*/ 0 w 1026942"/>
              <a:gd name="connsiteY0" fmla="*/ 0 h 1026941"/>
              <a:gd name="connsiteX1" fmla="*/ 1026942 w 1026942"/>
              <a:gd name="connsiteY1" fmla="*/ 0 h 1026941"/>
              <a:gd name="connsiteX2" fmla="*/ 684631 w 1026942"/>
              <a:gd name="connsiteY2" fmla="*/ 342310 h 1026941"/>
              <a:gd name="connsiteX3" fmla="*/ 342310 w 1026942"/>
              <a:gd name="connsiteY3" fmla="*/ 342310 h 1026941"/>
              <a:gd name="connsiteX4" fmla="*/ 342310 w 1026942"/>
              <a:gd name="connsiteY4" fmla="*/ 684631 h 1026941"/>
              <a:gd name="connsiteX5" fmla="*/ 0 w 1026942"/>
              <a:gd name="connsiteY5" fmla="*/ 1026941 h 1026941"/>
              <a:gd name="connsiteX6" fmla="*/ 0 w 1026942"/>
              <a:gd name="connsiteY6" fmla="*/ 0 h 1026941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56377 w 2363373"/>
              <a:gd name="connsiteY4" fmla="*/ 784056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26715 w 2433711"/>
              <a:gd name="connsiteY4" fmla="*/ 784056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57903 w 2433711"/>
              <a:gd name="connsiteY4" fmla="*/ 1240305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1406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14068 w 2433711"/>
              <a:gd name="connsiteY6" fmla="*/ 28136 h 22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711" h="2252731">
                <a:moveTo>
                  <a:pt x="14068" y="28136"/>
                </a:moveTo>
                <a:lnTo>
                  <a:pt x="2433711" y="0"/>
                </a:lnTo>
                <a:cubicBezTo>
                  <a:pt x="2014807" y="278226"/>
                  <a:pt x="1961664" y="275479"/>
                  <a:pt x="1402083" y="398961"/>
                </a:cubicBezTo>
                <a:lnTo>
                  <a:pt x="454852" y="370446"/>
                </a:lnTo>
                <a:cubicBezTo>
                  <a:pt x="454852" y="674657"/>
                  <a:pt x="454851" y="978867"/>
                  <a:pt x="454851" y="1283078"/>
                </a:cubicBezTo>
                <a:cubicBezTo>
                  <a:pt x="406397" y="1763132"/>
                  <a:pt x="90657" y="1943771"/>
                  <a:pt x="0" y="2252731"/>
                </a:cubicBezTo>
                <a:cubicBezTo>
                  <a:pt x="4689" y="1511199"/>
                  <a:pt x="9379" y="769668"/>
                  <a:pt x="14068" y="2813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2"/>
          <p:cNvSpPr/>
          <p:nvPr/>
        </p:nvSpPr>
        <p:spPr>
          <a:xfrm rot="5400000">
            <a:off x="9837905" y="112177"/>
            <a:ext cx="2433711" cy="2222696"/>
          </a:xfrm>
          <a:custGeom>
            <a:avLst/>
            <a:gdLst>
              <a:gd name="connsiteX0" fmla="*/ 0 w 1026942"/>
              <a:gd name="connsiteY0" fmla="*/ 0 h 1026941"/>
              <a:gd name="connsiteX1" fmla="*/ 1026942 w 1026942"/>
              <a:gd name="connsiteY1" fmla="*/ 0 h 1026941"/>
              <a:gd name="connsiteX2" fmla="*/ 684631 w 1026942"/>
              <a:gd name="connsiteY2" fmla="*/ 342310 h 1026941"/>
              <a:gd name="connsiteX3" fmla="*/ 342310 w 1026942"/>
              <a:gd name="connsiteY3" fmla="*/ 342310 h 1026941"/>
              <a:gd name="connsiteX4" fmla="*/ 342310 w 1026942"/>
              <a:gd name="connsiteY4" fmla="*/ 684631 h 1026941"/>
              <a:gd name="connsiteX5" fmla="*/ 0 w 1026942"/>
              <a:gd name="connsiteY5" fmla="*/ 1026941 h 1026941"/>
              <a:gd name="connsiteX6" fmla="*/ 0 w 1026942"/>
              <a:gd name="connsiteY6" fmla="*/ 0 h 1026941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56377 w 2363373"/>
              <a:gd name="connsiteY4" fmla="*/ 784056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26715 w 2433711"/>
              <a:gd name="connsiteY4" fmla="*/ 784056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57903 w 2433711"/>
              <a:gd name="connsiteY4" fmla="*/ 1240305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1406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14068 w 2433711"/>
              <a:gd name="connsiteY6" fmla="*/ 28136 h 22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711" h="2252731">
                <a:moveTo>
                  <a:pt x="14068" y="28136"/>
                </a:moveTo>
                <a:lnTo>
                  <a:pt x="2433711" y="0"/>
                </a:lnTo>
                <a:cubicBezTo>
                  <a:pt x="2014807" y="278226"/>
                  <a:pt x="1961664" y="275479"/>
                  <a:pt x="1402083" y="398961"/>
                </a:cubicBezTo>
                <a:lnTo>
                  <a:pt x="454852" y="370446"/>
                </a:lnTo>
                <a:cubicBezTo>
                  <a:pt x="454852" y="674657"/>
                  <a:pt x="454851" y="978867"/>
                  <a:pt x="454851" y="1283078"/>
                </a:cubicBezTo>
                <a:cubicBezTo>
                  <a:pt x="406397" y="1763132"/>
                  <a:pt x="90657" y="1943771"/>
                  <a:pt x="0" y="2252731"/>
                </a:cubicBezTo>
                <a:cubicBezTo>
                  <a:pt x="4689" y="1511199"/>
                  <a:pt x="9379" y="769668"/>
                  <a:pt x="14068" y="2813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2"/>
          <p:cNvSpPr/>
          <p:nvPr/>
        </p:nvSpPr>
        <p:spPr>
          <a:xfrm rot="10800000">
            <a:off x="9758289" y="4635304"/>
            <a:ext cx="2433711" cy="2222696"/>
          </a:xfrm>
          <a:custGeom>
            <a:avLst/>
            <a:gdLst>
              <a:gd name="connsiteX0" fmla="*/ 0 w 1026942"/>
              <a:gd name="connsiteY0" fmla="*/ 0 h 1026941"/>
              <a:gd name="connsiteX1" fmla="*/ 1026942 w 1026942"/>
              <a:gd name="connsiteY1" fmla="*/ 0 h 1026941"/>
              <a:gd name="connsiteX2" fmla="*/ 684631 w 1026942"/>
              <a:gd name="connsiteY2" fmla="*/ 342310 h 1026941"/>
              <a:gd name="connsiteX3" fmla="*/ 342310 w 1026942"/>
              <a:gd name="connsiteY3" fmla="*/ 342310 h 1026941"/>
              <a:gd name="connsiteX4" fmla="*/ 342310 w 1026942"/>
              <a:gd name="connsiteY4" fmla="*/ 684631 h 1026941"/>
              <a:gd name="connsiteX5" fmla="*/ 0 w 1026942"/>
              <a:gd name="connsiteY5" fmla="*/ 1026941 h 1026941"/>
              <a:gd name="connsiteX6" fmla="*/ 0 w 1026942"/>
              <a:gd name="connsiteY6" fmla="*/ 0 h 1026941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42310 w 2363373"/>
              <a:gd name="connsiteY4" fmla="*/ 712767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0 w 2363373"/>
              <a:gd name="connsiteY0" fmla="*/ 28136 h 1055077"/>
              <a:gd name="connsiteX1" fmla="*/ 2363373 w 2363373"/>
              <a:gd name="connsiteY1" fmla="*/ 0 h 1055077"/>
              <a:gd name="connsiteX2" fmla="*/ 684631 w 2363373"/>
              <a:gd name="connsiteY2" fmla="*/ 370446 h 1055077"/>
              <a:gd name="connsiteX3" fmla="*/ 342310 w 2363373"/>
              <a:gd name="connsiteY3" fmla="*/ 370446 h 1055077"/>
              <a:gd name="connsiteX4" fmla="*/ 356377 w 2363373"/>
              <a:gd name="connsiteY4" fmla="*/ 784056 h 1055077"/>
              <a:gd name="connsiteX5" fmla="*/ 0 w 2363373"/>
              <a:gd name="connsiteY5" fmla="*/ 1055077 h 1055077"/>
              <a:gd name="connsiteX6" fmla="*/ 0 w 2363373"/>
              <a:gd name="connsiteY6" fmla="*/ 28136 h 1055077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26715 w 2433711"/>
              <a:gd name="connsiteY4" fmla="*/ 784056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71970 w 2433711"/>
              <a:gd name="connsiteY4" fmla="*/ 1325851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257903 w 2433711"/>
              <a:gd name="connsiteY4" fmla="*/ 1240305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12648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754969 w 2433711"/>
              <a:gd name="connsiteY2" fmla="*/ 370446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7033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70338 w 2433711"/>
              <a:gd name="connsiteY6" fmla="*/ 28136 h 2252731"/>
              <a:gd name="connsiteX0" fmla="*/ 14068 w 2433711"/>
              <a:gd name="connsiteY0" fmla="*/ 28136 h 2252731"/>
              <a:gd name="connsiteX1" fmla="*/ 2433711 w 2433711"/>
              <a:gd name="connsiteY1" fmla="*/ 0 h 2252731"/>
              <a:gd name="connsiteX2" fmla="*/ 1402083 w 2433711"/>
              <a:gd name="connsiteY2" fmla="*/ 398961 h 2252731"/>
              <a:gd name="connsiteX3" fmla="*/ 454852 w 2433711"/>
              <a:gd name="connsiteY3" fmla="*/ 370446 h 2252731"/>
              <a:gd name="connsiteX4" fmla="*/ 454851 w 2433711"/>
              <a:gd name="connsiteY4" fmla="*/ 1283078 h 2252731"/>
              <a:gd name="connsiteX5" fmla="*/ 0 w 2433711"/>
              <a:gd name="connsiteY5" fmla="*/ 2252731 h 2252731"/>
              <a:gd name="connsiteX6" fmla="*/ 14068 w 2433711"/>
              <a:gd name="connsiteY6" fmla="*/ 28136 h 22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711" h="2252731">
                <a:moveTo>
                  <a:pt x="14068" y="28136"/>
                </a:moveTo>
                <a:lnTo>
                  <a:pt x="2433711" y="0"/>
                </a:lnTo>
                <a:cubicBezTo>
                  <a:pt x="2014807" y="278226"/>
                  <a:pt x="1961664" y="275479"/>
                  <a:pt x="1402083" y="398961"/>
                </a:cubicBezTo>
                <a:lnTo>
                  <a:pt x="454852" y="370446"/>
                </a:lnTo>
                <a:cubicBezTo>
                  <a:pt x="454852" y="674657"/>
                  <a:pt x="454851" y="978867"/>
                  <a:pt x="454851" y="1283078"/>
                </a:cubicBezTo>
                <a:cubicBezTo>
                  <a:pt x="406397" y="1763132"/>
                  <a:pt x="90657" y="1943771"/>
                  <a:pt x="0" y="2252731"/>
                </a:cubicBezTo>
                <a:cubicBezTo>
                  <a:pt x="4689" y="1511199"/>
                  <a:pt x="9379" y="769668"/>
                  <a:pt x="14068" y="2813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9634" y="845123"/>
            <a:ext cx="9282546" cy="858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/>
              <a:t>আজকের পাঠ শিরোনাম 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338939" y="1953485"/>
            <a:ext cx="6982691" cy="2823343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বেগুন চাষ </a:t>
            </a:r>
            <a:endParaRPr lang="en-US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9722" y="5205330"/>
            <a:ext cx="753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solidFill>
                  <a:schemeClr val="bg1"/>
                </a:solidFill>
              </a:rPr>
              <a:t>চতুর্থ অধ্যায়, দ্বিতীয় পরিচ্ছেদ 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673"/>
            <a:ext cx="11942619" cy="663632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 w="320675" cap="rnd">
            <a:gradFill flip="none" rotWithShape="1">
              <a:gsLst>
                <a:gs pos="0">
                  <a:srgbClr val="002060"/>
                </a:gs>
                <a:gs pos="46000">
                  <a:schemeClr val="accent2">
                    <a:lumMod val="95000"/>
                    <a:lumOff val="5000"/>
                  </a:schemeClr>
                </a:gs>
                <a:gs pos="73467">
                  <a:srgbClr val="FF0000"/>
                </a:gs>
                <a:gs pos="64576">
                  <a:srgbClr val="FFFF00"/>
                </a:gs>
                <a:gs pos="100000">
                  <a:schemeClr val="tx1"/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4419" y="448878"/>
            <a:ext cx="10244745" cy="8118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/>
              <a:t>পাঠ শেষে শিক্ষার্থিরা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10751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rgbClr val="7030A0"/>
                </a:solidFill>
              </a:rPr>
              <a:t>১। বেগুনের পরিচিতি বলতে পারবে ।</a:t>
            </a:r>
          </a:p>
          <a:p>
            <a:r>
              <a:rPr lang="bn-BD" sz="3600" b="1" i="1" dirty="0" smtClean="0">
                <a:solidFill>
                  <a:srgbClr val="7030A0"/>
                </a:solidFill>
              </a:rPr>
              <a:t>২। বেগুনের জাত সম্পর্কে লিখতে পারবে</a:t>
            </a:r>
          </a:p>
          <a:p>
            <a:r>
              <a:rPr lang="bn-BD" sz="3600" b="1" i="1" dirty="0" smtClean="0">
                <a:solidFill>
                  <a:srgbClr val="7030A0"/>
                </a:solidFill>
              </a:rPr>
              <a:t>৩। বীজ বপণ ও চারা উৎপাদন ব্যখ্যা করতে পারবে</a:t>
            </a:r>
          </a:p>
          <a:p>
            <a:r>
              <a:rPr lang="bn-BD" sz="3600" b="1" i="1" dirty="0" smtClean="0">
                <a:solidFill>
                  <a:srgbClr val="7030A0"/>
                </a:solidFill>
              </a:rPr>
              <a:t>৪। জমি নির্বাচন ও তৈরি সম্পর্কে বর্ণ্না করতে পারবে </a:t>
            </a:r>
          </a:p>
          <a:p>
            <a:r>
              <a:rPr lang="bn-BD" sz="3600" b="1" i="1" dirty="0" smtClean="0">
                <a:solidFill>
                  <a:srgbClr val="7030A0"/>
                </a:solidFill>
              </a:rPr>
              <a:t>৫। চারা রোপণ ও পরিচর্যা করতে পারবে । 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4691"/>
            <a:ext cx="11942619" cy="663632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 w="320675" cap="rnd">
            <a:gradFill flip="none" rotWithShape="1">
              <a:gsLst>
                <a:gs pos="0">
                  <a:srgbClr val="002060"/>
                </a:gs>
                <a:gs pos="46000">
                  <a:schemeClr val="accent2">
                    <a:lumMod val="95000"/>
                    <a:lumOff val="5000"/>
                  </a:schemeClr>
                </a:gs>
                <a:gs pos="73467">
                  <a:srgbClr val="FF0000"/>
                </a:gs>
                <a:gs pos="64576">
                  <a:srgbClr val="FFFF00"/>
                </a:gs>
                <a:gs pos="100000">
                  <a:schemeClr val="tx1"/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27877" cy="62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556348"/>
            <a:ext cx="4752109" cy="2505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1" y="556348"/>
            <a:ext cx="4197926" cy="2505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5745" y="3879273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বেগুন শিতকালিন সবজি হলেও এটি সারা বছর পাওয়া যায়। বাংলাদেশ ছাড়াও চীন,জাপান,পাকিস্থান,ফিলিপাইন সহ অনেক দেশেই চাষ হয়। এতে রয়েছে ভিটামিন এ, সি, ই ,  যা চোখের জন্য উপকারি।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406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53" y="375643"/>
            <a:ext cx="11564470" cy="607807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2" y="542835"/>
            <a:ext cx="4590149" cy="3023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40" y="589536"/>
            <a:ext cx="5425655" cy="2968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6" y="3643746"/>
            <a:ext cx="3545686" cy="2668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421" y="2443895"/>
            <a:ext cx="252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উত্তরা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722" y="5490148"/>
            <a:ext cx="19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শিংনাথ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86571" y="3170170"/>
            <a:ext cx="285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ইসলামপু</a:t>
            </a:r>
            <a:r>
              <a:rPr lang="en-US" sz="2400" b="1" dirty="0" err="1" smtClean="0"/>
              <a:t>রী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99" y="3643746"/>
            <a:ext cx="3425312" cy="2678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31798" y="5476689"/>
            <a:ext cx="256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নয়ন তারা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7899" y="1427018"/>
            <a:ext cx="191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জাত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5335" y="279920"/>
            <a:ext cx="8826759" cy="1474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8" y="1754157"/>
            <a:ext cx="10095723" cy="37882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0465" y="5822304"/>
            <a:ext cx="11501535" cy="84908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 smtClean="0"/>
              <a:t>বেগুনে কী কী ভিটামিন আছে? 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02785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461</Words>
  <Application>Microsoft Office PowerPoint</Application>
  <PresentationFormat>Widescreen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67</cp:revision>
  <dcterms:created xsi:type="dcterms:W3CDTF">2020-12-02T14:31:46Z</dcterms:created>
  <dcterms:modified xsi:type="dcterms:W3CDTF">2021-01-31T15:56:38Z</dcterms:modified>
</cp:coreProperties>
</file>